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  <p:sldId id="277" r:id="rId9"/>
    <p:sldId id="278" r:id="rId10"/>
    <p:sldId id="276" r:id="rId11"/>
    <p:sldId id="27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FFCC"/>
    <a:srgbClr val="99CCFF"/>
    <a:srgbClr val="FF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97" autoAdjust="0"/>
    <p:restoredTop sz="41446" autoAdjust="0"/>
  </p:normalViewPr>
  <p:slideViewPr>
    <p:cSldViewPr>
      <p:cViewPr>
        <p:scale>
          <a:sx n="66" d="100"/>
          <a:sy n="66" d="100"/>
        </p:scale>
        <p:origin x="-1458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2A7BA-103F-4FDB-9ED7-61EA64C4E16B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30375-551B-4AC5-93B5-A21B6BDA12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2A7BA-103F-4FDB-9ED7-61EA64C4E16B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30375-551B-4AC5-93B5-A21B6BDA12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2A7BA-103F-4FDB-9ED7-61EA64C4E16B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30375-551B-4AC5-93B5-A21B6BDA12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2A7BA-103F-4FDB-9ED7-61EA64C4E16B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30375-551B-4AC5-93B5-A21B6BDA12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2A7BA-103F-4FDB-9ED7-61EA64C4E16B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30375-551B-4AC5-93B5-A21B6BDA12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2A7BA-103F-4FDB-9ED7-61EA64C4E16B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30375-551B-4AC5-93B5-A21B6BDA12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2A7BA-103F-4FDB-9ED7-61EA64C4E16B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30375-551B-4AC5-93B5-A21B6BDA12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2A7BA-103F-4FDB-9ED7-61EA64C4E16B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30375-551B-4AC5-93B5-A21B6BDA12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2A7BA-103F-4FDB-9ED7-61EA64C4E16B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30375-551B-4AC5-93B5-A21B6BDA12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2A7BA-103F-4FDB-9ED7-61EA64C4E16B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30375-551B-4AC5-93B5-A21B6BDA12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2A7BA-103F-4FDB-9ED7-61EA64C4E16B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30375-551B-4AC5-93B5-A21B6BDA12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2A7BA-103F-4FDB-9ED7-61EA64C4E16B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30375-551B-4AC5-93B5-A21B6BDA12A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4.xml"/><Relationship Id="rId7" Type="http://schemas.openxmlformats.org/officeDocument/2006/relationships/slide" Target="slide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Relationship Id="rId9" Type="http://schemas.openxmlformats.org/officeDocument/2006/relationships/slide" Target="slide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22222222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1920" y="5373216"/>
            <a:ext cx="6086480" cy="832456"/>
          </a:xfrm>
        </p:spPr>
        <p:txBody>
          <a:bodyPr>
            <a:noAutofit/>
          </a:bodyPr>
          <a:lstStyle/>
          <a:p>
            <a:pPr algn="just"/>
            <a: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информатики МБОУ «СОШ № 4 </a:t>
            </a:r>
          </a:p>
          <a:p>
            <a:pPr algn="just"/>
            <a: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 «</a:t>
            </a:r>
            <a:r>
              <a:rPr lang="ru-RU" sz="18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Ахтубинский</a:t>
            </a:r>
            <a: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район» Предвечная А. Н.</a:t>
            </a:r>
            <a:endParaRPr lang="ru-RU" sz="18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27784" y="1556792"/>
            <a:ext cx="691276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76056" y="6093296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71538" y="2643182"/>
            <a:ext cx="68580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Классификация машинных команд</a:t>
            </a:r>
            <a:endParaRPr lang="ru-RU" sz="5400" b="1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22222222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3365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00034" y="1571612"/>
            <a:ext cx="821537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Т. о., система машинных команд - важнейшая часть архитектуры компьютера, определяющая возможности его программирования.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Для работы процессора достаточно программы в двоичных кодах, но такое прямое программирование на практике не используется. Язык ассемблера - символический аналог машинного языка.     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Преобразование команд ассемблера в соответствующие машинные команды производит программа-транслятор - ассемблер. Дальнейшая интерпретация машинных команд в конкретные сигналы электронных схем осуществляется с помощью блока микропрограммного управления, входящего в состав процессора.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2222222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3365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714488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Литература</a:t>
            </a:r>
            <a:endParaRPr lang="ru-RU" sz="28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07181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 Юров В.,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Хорошенко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С. 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Assembler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учебный курс. – СПб: Питер Ком, 1999.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http://mf.grsu.by/Kafedry/prikl_mat/academic_process/045/lec_37.doc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вальная выноска 8"/>
          <p:cNvSpPr/>
          <p:nvPr/>
        </p:nvSpPr>
        <p:spPr>
          <a:xfrm>
            <a:off x="7572396" y="1428736"/>
            <a:ext cx="1571604" cy="135732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 descr="22222222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2" descr="H:\Abstract-backgrounds\1680colourback_1007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" y="0"/>
            <a:ext cx="9143999" cy="6857999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14282" y="357166"/>
            <a:ext cx="671517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Когда-то ассемблер был языком, без знания которого нельзя было заставить компьютер сделать что-либо полезное. 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Постепенно появлялись более удобные средства общения с компьютером. Но, в отличие от других языков, ассемблер не умирал, более того он не мог сделать этого в принципе. Почему?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Если коротко, то язык ассемблера — это символическое представление машинного языка. Все процессы в машине на самом низком, аппаратном уровне приводятся в действие только командами машинного языка. 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Так как язык ассемблера для компьютера “родной”, то и самая эффективная программа может быть написана только на нем.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14348" y="0"/>
            <a:ext cx="685804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Немного истории…</a:t>
            </a:r>
            <a:endParaRPr lang="ru-RU" sz="4400" b="1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Учитель.88993A6F81F34EB\Мои документы\Мои рисунки\ас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768" y="3714752"/>
            <a:ext cx="1714512" cy="2428892"/>
          </a:xfrm>
          <a:prstGeom prst="rect">
            <a:avLst/>
          </a:prstGeom>
          <a:noFill/>
        </p:spPr>
      </p:pic>
      <p:pic>
        <p:nvPicPr>
          <p:cNvPr id="1028" name="Picture 4" descr="http://t3.gstatic.com/images?q=tbn:ANd9GcSI2QjioQngRUZAZHOThQXUCaB2zllPuEJbv7a2zsEpNpWK8y9B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00892" y="477380"/>
            <a:ext cx="1928794" cy="1622862"/>
          </a:xfrm>
          <a:prstGeom prst="rect">
            <a:avLst/>
          </a:prstGeom>
          <a:noFill/>
        </p:spPr>
      </p:pic>
      <p:sp>
        <p:nvSpPr>
          <p:cNvPr id="10" name="Стрелка вниз 9"/>
          <p:cNvSpPr/>
          <p:nvPr/>
        </p:nvSpPr>
        <p:spPr>
          <a:xfrm>
            <a:off x="7643834" y="2285992"/>
            <a:ext cx="642942" cy="12144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:\Abstract-backgrounds\1680colourback_1007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:\Abstract-backgrounds\1680colourback_1007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" y="0"/>
            <a:ext cx="9143999" cy="6857999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85720" y="857232"/>
            <a:ext cx="85011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85852" y="1643050"/>
            <a:ext cx="6000792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99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Классификация машинных команд</a:t>
            </a:r>
            <a:r>
              <a:rPr lang="ru-RU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2071678"/>
            <a:ext cx="828680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			</a:t>
            </a:r>
            <a:endParaRPr lang="ru-RU" dirty="0" smtClean="0"/>
          </a:p>
          <a:p>
            <a:r>
              <a:rPr lang="ru-RU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	 </a:t>
            </a:r>
            <a:endParaRPr lang="ru-RU" dirty="0" smtClean="0"/>
          </a:p>
          <a:p>
            <a:r>
              <a:rPr lang="ru-RU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	</a:t>
            </a:r>
            <a:endParaRPr lang="ru-RU" dirty="0" smtClean="0"/>
          </a:p>
          <a:p>
            <a:r>
              <a:rPr lang="ru-RU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 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57158" y="285728"/>
            <a:ext cx="8429684" cy="1285884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Машинная команда представляет собой закодированное по определенным правилам указание процессору на выполнение некоторой операции. 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14282" y="2500306"/>
            <a:ext cx="2928926" cy="1857388"/>
          </a:xfrm>
          <a:prstGeom prst="roundRect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Пересылки данных: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►общего назначения;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►работа со стеком;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►преобразования типов.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28596" y="4572008"/>
            <a:ext cx="2286016" cy="1500198"/>
          </a:xfrm>
          <a:prstGeom prst="roundRect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Арифметические:</a:t>
            </a:r>
            <a:endParaRPr lang="ru-RU" sz="2000" b="1" dirty="0" smtClean="0">
              <a:solidFill>
                <a:schemeClr val="tx1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►двоичные; 	</a:t>
            </a:r>
          </a:p>
          <a:p>
            <a:r>
              <a:rPr lang="ru-RU" sz="2000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►десятичные.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500826" y="4643446"/>
            <a:ext cx="2143140" cy="1285884"/>
          </a:xfrm>
          <a:prstGeom prst="roundRect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Логические: </a:t>
            </a:r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►побитовые; 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►сдвиг.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214678" y="5072074"/>
            <a:ext cx="3071802" cy="1357322"/>
          </a:xfrm>
          <a:prstGeom prst="roundRect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Передачи управления: </a:t>
            </a:r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►безусловные;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►условные. 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000760" y="2428868"/>
            <a:ext cx="2928926" cy="1857388"/>
          </a:xfrm>
          <a:prstGeom prst="roundRect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Управление состоянием процессора: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►работа с флагами;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►работа с системными регистрами.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786182" y="3357562"/>
            <a:ext cx="1643074" cy="1000132"/>
          </a:xfrm>
          <a:prstGeom prst="roundRect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  <a:hlinkClick r:id="rId8" action="ppaction://hlinksldjump"/>
              </a:rPr>
              <a:t>Цепочные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 rot="10800000" flipV="1">
            <a:off x="2643174" y="2214554"/>
            <a:ext cx="1071570" cy="642942"/>
          </a:xfrm>
          <a:prstGeom prst="straightConnector1">
            <a:avLst/>
          </a:prstGeom>
          <a:ln w="28575"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2081194" y="2776534"/>
            <a:ext cx="2490806" cy="1366846"/>
          </a:xfrm>
          <a:prstGeom prst="straightConnector1">
            <a:avLst/>
          </a:prstGeom>
          <a:ln w="28575"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>
            <a:off x="2393141" y="3250405"/>
            <a:ext cx="2714644" cy="928694"/>
          </a:xfrm>
          <a:prstGeom prst="straightConnector1">
            <a:avLst/>
          </a:prstGeom>
          <a:ln w="28575"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5400000">
            <a:off x="3964777" y="2821777"/>
            <a:ext cx="1071570" cy="1588"/>
          </a:xfrm>
          <a:prstGeom prst="straightConnector1">
            <a:avLst/>
          </a:prstGeom>
          <a:ln w="28575"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16200000" flipH="1">
            <a:off x="4357686" y="2643182"/>
            <a:ext cx="2714644" cy="1857388"/>
          </a:xfrm>
          <a:prstGeom prst="straightConnector1">
            <a:avLst/>
          </a:prstGeom>
          <a:ln w="28575"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5072066" y="2285992"/>
            <a:ext cx="1071570" cy="857256"/>
          </a:xfrm>
          <a:prstGeom prst="straightConnector1">
            <a:avLst/>
          </a:prstGeom>
          <a:ln w="28575"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Стрелка вправо 32">
            <a:hlinkClick r:id="rId9" action="ppaction://hlinksldjump"/>
          </p:cNvPr>
          <p:cNvSpPr/>
          <p:nvPr/>
        </p:nvSpPr>
        <p:spPr>
          <a:xfrm>
            <a:off x="7929586" y="6286520"/>
            <a:ext cx="642942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:\Abstract-backgrounds\1680colourback_1007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857356" y="214290"/>
            <a:ext cx="514353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Команды пересылки данных </a:t>
            </a:r>
            <a:r>
              <a:rPr lang="ru-RU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dirty="0">
              <a:solidFill>
                <a:srgbClr val="000099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2844" y="1214422"/>
            <a:ext cx="4071966" cy="5357850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Команды пересылки данных общего назначения</a:t>
            </a:r>
            <a:endParaRPr lang="ru-RU" sz="20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mov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основная команда пересылки данных. Она реализует самые разнообразные варианты пересылки. 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Командой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mov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нельзя осуществить пересылку из одной области памяти в другую. Если такая необходимость возникает, то нужно использовать в качестве промежуточного буфера любой доступный в данный момент регистр общего назначения.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500562" y="1214422"/>
            <a:ext cx="4286280" cy="5357850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Команды работы со стеком</a:t>
            </a:r>
            <a:endParaRPr lang="ru-RU" sz="20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Это набор специализированных команд, ориентированных на организацию гибкой и эффективной работы со стеком. </a:t>
            </a:r>
          </a:p>
          <a:p>
            <a:pPr algn="just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Стек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— это область памяти, специально выделяемая для временного хранения данных программы. 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работы со стеком предназначены три регистра: </a:t>
            </a:r>
          </a:p>
          <a:p>
            <a:pPr lvl="0" algn="just"/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ss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— сегментный регистр стека; </a:t>
            </a:r>
          </a:p>
          <a:p>
            <a:pPr lvl="0" algn="just"/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esp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— регистр указателя стека; </a:t>
            </a:r>
          </a:p>
          <a:p>
            <a:pPr lvl="0" algn="just"/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bp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ebp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— регистр указателя базы кадра стека. </a:t>
            </a:r>
          </a:p>
        </p:txBody>
      </p:sp>
      <p:sp>
        <p:nvSpPr>
          <p:cNvPr id="8" name="Стрелка вправо 7">
            <a:hlinkClick r:id="rId3" action="ppaction://hlinksldjump"/>
          </p:cNvPr>
          <p:cNvSpPr/>
          <p:nvPr/>
        </p:nvSpPr>
        <p:spPr>
          <a:xfrm>
            <a:off x="8358214" y="6357958"/>
            <a:ext cx="785786" cy="5000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:\Abstract-backgrounds\1680colourback_1007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857356" y="214290"/>
            <a:ext cx="51558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АРИФМЕТИЧЕСКИЕ КОМАНДЫ</a:t>
            </a:r>
            <a:endParaRPr lang="ru-RU" sz="24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57158" y="857232"/>
            <a:ext cx="8215370" cy="5715040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Микропроцессор может выполнять целочисленные операции и операции с плавающей точкой. Для этого в его архитектуре есть два отдельных блока: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устройство для выполнения                                          </a:t>
            </a: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целочисленных операций;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устройство с плавающей точкой.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Каждое из этих устройств имеет свою систему команд. В принципе, целочисленное устройство может взять на себя многие функции устройства с плавающей точкой, но это потребует больших вычислительных затрат.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большинства задач, использующих язык ассемблера, достаточно целочисленной арифметики.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право 6">
            <a:hlinkClick r:id="rId3" action="ppaction://hlinksldjump"/>
          </p:cNvPr>
          <p:cNvSpPr/>
          <p:nvPr/>
        </p:nvSpPr>
        <p:spPr>
          <a:xfrm>
            <a:off x="8358214" y="6357958"/>
            <a:ext cx="785786" cy="5000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:\Abstract-backgrounds\1680colourback_1007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"/>
            <a:ext cx="9143999" cy="685799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85786" y="142852"/>
            <a:ext cx="5572132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Логические команды</a:t>
            </a:r>
          </a:p>
          <a:p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714876" y="1285860"/>
            <a:ext cx="4043362" cy="35829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0" y="714356"/>
            <a:ext cx="4286280" cy="5643602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основе логических преобразований лежат правила формальной логики.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Формальная логика работает на уровне утверждений истинно и ложно. Для микропроцессора это, как правило, означает 1 и 0 соответственно.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компьютера язык нулей и единиц является родным, но минимальной единицей данных, с которой работают машинные команды, является байт. Однако, на системном уровне часто необходимо иметь возможность работать на предельно низком уровне — на уровне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бит.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357686" y="357166"/>
            <a:ext cx="4786314" cy="6143668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Все команды сдвига перемещают биты в поле операнда влево или вправо в зависимости от кода операции.</a:t>
            </a:r>
            <a:br>
              <a:rPr lang="ru-RU" sz="1900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Количество сдвигаемых разрядов — </a:t>
            </a:r>
            <a:r>
              <a:rPr lang="ru-RU" sz="1900" b="1" dirty="0" err="1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счетчик_сдвигов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— располагается на месте второго операнда и может задаваться двумя способами:</a:t>
            </a:r>
            <a:br>
              <a:rPr lang="ru-RU" sz="1900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•статически, что предполагает задание фиксированного значения с помощью непосредственного операнда;</a:t>
            </a:r>
            <a:br>
              <a:rPr lang="ru-RU" sz="1900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•динамически, что означает занесение значения счетчика сдвигов в регистр </a:t>
            </a:r>
            <a:r>
              <a:rPr lang="ru-RU" sz="1900" dirty="0" err="1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cl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перед выполнением команды сдвига.</a:t>
            </a:r>
            <a:br>
              <a:rPr lang="ru-RU" sz="1900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Все команды сдвига устанавливают флаг переноса </a:t>
            </a:r>
            <a:r>
              <a:rPr lang="ru-RU" sz="1900" dirty="0" err="1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cf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  <a:br>
              <a:rPr lang="ru-RU" sz="1900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По принципу действия команды сдвига можно разделить на два типа:</a:t>
            </a:r>
            <a:br>
              <a:rPr lang="ru-RU" sz="1900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•команды линейного сдвига;</a:t>
            </a:r>
            <a:br>
              <a:rPr lang="ru-RU" sz="1900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•команды циклического сдвига.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трелка вправо 9">
            <a:hlinkClick r:id="rId3" action="ppaction://hlinksldjump"/>
          </p:cNvPr>
          <p:cNvSpPr/>
          <p:nvPr/>
        </p:nvSpPr>
        <p:spPr>
          <a:xfrm>
            <a:off x="8358214" y="6357958"/>
            <a:ext cx="785786" cy="5000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:\Abstract-backgrounds\1680colourback_100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928662" y="357166"/>
            <a:ext cx="728667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Команды передачи управления</a:t>
            </a:r>
            <a:endParaRPr lang="ru-RU" sz="28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> 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28596" y="928670"/>
            <a:ext cx="8358246" cy="5715040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Регистр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ecx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cx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имеет определенное функциональное назначение — он выполняет роль счетчика в командах управления циклами и при работе с цепочками символов.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Синтаксис этой команды условного перехода таков:</a:t>
            </a:r>
          </a:p>
          <a:p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jcxz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метка_перехода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Jump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cx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Zero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— переход, если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cx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ноль;</a:t>
            </a:r>
          </a:p>
          <a:p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jecxz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метка_перехода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Jump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Equal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ecx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Zero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— переход, если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ecx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ноль.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Эти команды очень удобно использовать при организации цикла и при работе с цепочками символов.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Нужно отметить ограничение, свойственное команде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jcxz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jecxz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отличие от других команд условной передачи управления, команда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jcxz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jecxz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может адресовать только короткие переходы — на –128 байт или на +127 байт от следующей за ней команды. 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право 6">
            <a:hlinkClick r:id="rId3" action="ppaction://hlinksldjump"/>
          </p:cNvPr>
          <p:cNvSpPr/>
          <p:nvPr/>
        </p:nvSpPr>
        <p:spPr>
          <a:xfrm>
            <a:off x="8358214" y="6357958"/>
            <a:ext cx="785786" cy="5000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:\Abstract-backgrounds\1680colourback_1007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" y="0"/>
            <a:ext cx="9143999" cy="6857999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857356" y="214290"/>
            <a:ext cx="43002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ЦЕПОЧЕЧНЫЕ КОМАНДЫ</a:t>
            </a:r>
            <a:endParaRPr lang="ru-RU" sz="24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4282" y="714356"/>
            <a:ext cx="8715436" cy="6143644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Цепочка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непрерывная последовательность байт, слов или двойных слов, обрабатываемая как единое целое. Основное отличие цепочек от массивов состоит в способе доступа к элементам: для массивов - произвольный доступ, для цепочек - только последовательный (от начала цепочки к концу или от конца к началу). 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Цепочечные команды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команды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для обработки цепочек. Особенностью всех цепочечных команд является автоматическое продвижение к следующему элементу цепочки.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Адресация операндов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цепочка источник - 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ds:si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цепочка приёмник - </a:t>
            </a:r>
            <a:r>
              <a:rPr lang="ru-RU" sz="20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es:di</a:t>
            </a:r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Направление обработки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начала к концу 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df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0; </a:t>
            </a:r>
            <a:r>
              <a:rPr lang="ru-RU" sz="20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и </a:t>
            </a:r>
            <a:r>
              <a:rPr lang="ru-RU" sz="20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автоматически увеличиваются 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команда 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cld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clear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direction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flag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сбрасывает флаг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df</a:t>
            </a:r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конца к началу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df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1; </a:t>
            </a:r>
            <a:r>
              <a:rPr lang="ru-RU" sz="20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и </a:t>
            </a:r>
            <a:r>
              <a:rPr lang="ru-RU" sz="20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автоматически уменьшаются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команда 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std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set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direction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flag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устанавливает флаг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df</a:t>
            </a:r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трелка вправо 7">
            <a:hlinkClick r:id="rId3" action="ppaction://hlinksldjump"/>
          </p:cNvPr>
          <p:cNvSpPr/>
          <p:nvPr/>
        </p:nvSpPr>
        <p:spPr>
          <a:xfrm>
            <a:off x="8358214" y="6357958"/>
            <a:ext cx="785786" cy="5000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:\Abstract-backgrounds\1680colourback_1007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" y="0"/>
            <a:ext cx="9143999" cy="685799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6000" y="172084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214290"/>
            <a:ext cx="77357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0099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Команды  управления состоянием процессора</a:t>
            </a:r>
            <a:r>
              <a:rPr lang="ru-RU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4282" y="857232"/>
            <a:ext cx="3929058" cy="5643626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контроля над работой процессора используются различные </a:t>
            </a: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регистры.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большинстве машин эти регистры в основном не доступны пользователю. Некоторые из них могут быть доступны для машинных команд, исполняемых в так называемом режиме управления или режиме операционной системы.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Конечно, у разных типов машин организация регистров отличается; для их классификации также используется различная терминология. </a:t>
            </a:r>
          </a:p>
          <a:p>
            <a:pPr algn="just"/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286380" y="257174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357686" y="857232"/>
            <a:ext cx="4429156" cy="5715016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Флаги</a:t>
            </a: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используются, как правило, в командах проверки условий.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 (CF)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флаг переноса при вычислениях или операциях сдвига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2(PF)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флаг приоритета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4(AF)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флаг дополнительного переноса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6(ZF)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флаг нулевого результата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7(SF)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флаг знака числа. 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8(TF)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флаг трассировки. Полезен при отладке программ.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9(IF)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флаг разрешения прерываний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10(DF)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флаг направления (в циклических операциях)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11(OF)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флаг переполнения при вычислениях.</a:t>
            </a:r>
          </a:p>
          <a:p>
            <a:pPr algn="just"/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трелка вправо 9">
            <a:hlinkClick r:id="rId3" action="ppaction://hlinksldjump"/>
          </p:cNvPr>
          <p:cNvSpPr/>
          <p:nvPr/>
        </p:nvSpPr>
        <p:spPr>
          <a:xfrm>
            <a:off x="8358214" y="6357958"/>
            <a:ext cx="785786" cy="5000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276</TotalTime>
  <Words>735</Words>
  <Application>Microsoft Office PowerPoint</Application>
  <PresentationFormat>Экран (4:3)</PresentationFormat>
  <Paragraphs>94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Литература</vt:lpstr>
    </vt:vector>
  </TitlesOfParts>
  <Company>BEST XP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Анастасия</dc:creator>
  <cp:lastModifiedBy>СОШ 4</cp:lastModifiedBy>
  <cp:revision>71</cp:revision>
  <dcterms:created xsi:type="dcterms:W3CDTF">2010-12-19T19:39:00Z</dcterms:created>
  <dcterms:modified xsi:type="dcterms:W3CDTF">2012-12-10T13:45:06Z</dcterms:modified>
</cp:coreProperties>
</file>