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CC00"/>
    <a:srgbClr val="C4E15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41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D2FF1-A611-42DA-BE75-E591DBD46151}" type="datetimeFigureOut">
              <a:rPr lang="ru-RU"/>
              <a:pPr>
                <a:defRPr/>
              </a:pPr>
              <a:t>05.12.2012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D1663-997F-4CB4-896C-8D6CA2B111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2F62D-DEB5-46A2-9211-96949C2C9907}" type="datetimeFigureOut">
              <a:rPr lang="ru-RU"/>
              <a:pPr>
                <a:defRPr/>
              </a:pPr>
              <a:t>05.12.2012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0D54E-3BD5-4306-A093-D6B8C4D362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F0BD9-722F-4D11-88D7-E45F2378372A}" type="datetimeFigureOut">
              <a:rPr lang="ru-RU"/>
              <a:pPr>
                <a:defRPr/>
              </a:pPr>
              <a:t>05.12.2012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7258D-2091-4030-B9CB-006AFBDDF6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E8E91-32E3-4F10-9DDF-91C49BF7FD70}" type="datetimeFigureOut">
              <a:rPr lang="ru-RU"/>
              <a:pPr>
                <a:defRPr/>
              </a:pPr>
              <a:t>05.12.2012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450B5-4F06-4E96-A3EC-686228A442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D71AE-F3AC-411B-A692-6FB17A10363C}" type="datetimeFigureOut">
              <a:rPr lang="ru-RU"/>
              <a:pPr>
                <a:defRPr/>
              </a:pPr>
              <a:t>05.12.2012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8539E-1263-4072-9C36-C534120C27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67F0F-6893-4D93-8495-2CE8839012EA}" type="datetimeFigureOut">
              <a:rPr lang="ru-RU"/>
              <a:pPr>
                <a:defRPr/>
              </a:pPr>
              <a:t>05.12.2012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B9B96-C1ED-4F50-8672-B5E2DA530E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9743E-F2B6-4191-B6E5-E408DFFA2C72}" type="datetimeFigureOut">
              <a:rPr lang="ru-RU"/>
              <a:pPr>
                <a:defRPr/>
              </a:pPr>
              <a:t>05.12.2012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18906-E6CC-4996-8D11-B0F2EE7B98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7CC4F-CEDE-4D8B-AA9A-D96CBD31220D}" type="datetimeFigureOut">
              <a:rPr lang="ru-RU"/>
              <a:pPr>
                <a:defRPr/>
              </a:pPr>
              <a:t>05.12.2012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FCE25-0AB5-4D7A-845A-06F55A5EAA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F48CD-4289-4B26-B458-EDEB94771912}" type="datetimeFigureOut">
              <a:rPr lang="ru-RU"/>
              <a:pPr>
                <a:defRPr/>
              </a:pPr>
              <a:t>05.12.2012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91886-32E5-4164-B35B-0C616CAADC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4544D-4967-4103-91B9-AC688692C81A}" type="datetimeFigureOut">
              <a:rPr lang="ru-RU"/>
              <a:pPr>
                <a:defRPr/>
              </a:pPr>
              <a:t>05.12.2012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502D2-5D79-47C1-B891-89D8B80160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96AA6-2FE5-49DA-8AC4-9486A35F04A2}" type="datetimeFigureOut">
              <a:rPr lang="ru-RU"/>
              <a:pPr>
                <a:defRPr/>
              </a:pPr>
              <a:t>05.12.2012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4E71A-2B91-4676-B662-F144272C85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7B9CA27-12F1-4ABC-93D0-CB2343E4836A}" type="datetimeFigureOut">
              <a:rPr lang="ru-RU"/>
              <a:pPr>
                <a:defRPr/>
              </a:pPr>
              <a:t>05.12.2012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C566219-E782-405E-AAB4-3AADCF18BD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2051" name="Рисунок 4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771615" y="1412776"/>
            <a:ext cx="7232108" cy="166199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slope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cap="all" dirty="0">
                <a:ln w="0">
                  <a:solidFill>
                    <a:schemeClr val="bg1">
                      <a:lumMod val="50000"/>
                    </a:schemeClr>
                  </a:solidFill>
                </a:ln>
                <a:gradFill flip="none">
                  <a:gsLst>
                    <a:gs pos="0">
                      <a:srgbClr val="C4E15B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PMingLiU-ExtB" pitchFamily="18" charset="-120"/>
                <a:cs typeface="Times New Roman" pitchFamily="18" charset="0"/>
              </a:rPr>
              <a:t>Оператор</a:t>
            </a:r>
            <a:r>
              <a:rPr lang="ru-RU" sz="5400" b="1" cap="all" dirty="0">
                <a:ln w="0">
                  <a:solidFill>
                    <a:schemeClr val="bg1">
                      <a:lumMod val="50000"/>
                    </a:schemeClr>
                  </a:solidFill>
                </a:ln>
                <a:gradFill flip="none">
                  <a:gsLst>
                    <a:gs pos="0">
                      <a:srgbClr val="C4E15B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PMingLiU-ExtB" pitchFamily="18" charset="-120"/>
                <a:cs typeface="Times New Roman" pitchFamily="18" charset="0"/>
              </a:rPr>
              <a:t> </a:t>
            </a:r>
            <a:r>
              <a:rPr lang="ru-RU" sz="4800" b="1" cap="all" dirty="0">
                <a:ln w="0">
                  <a:solidFill>
                    <a:schemeClr val="bg1">
                      <a:lumMod val="50000"/>
                    </a:schemeClr>
                  </a:solidFill>
                </a:ln>
                <a:gradFill flip="none">
                  <a:gsLst>
                    <a:gs pos="0">
                      <a:srgbClr val="C4E15B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PMingLiU-ExtB" pitchFamily="18" charset="-120"/>
                <a:cs typeface="Times New Roman" pitchFamily="18" charset="0"/>
              </a:rPr>
              <a:t>перехода </a:t>
            </a:r>
            <a:endParaRPr lang="en-US" sz="4800" b="1" cap="all" dirty="0">
              <a:ln w="0">
                <a:solidFill>
                  <a:schemeClr val="bg1">
                    <a:lumMod val="50000"/>
                  </a:schemeClr>
                </a:solidFill>
              </a:ln>
              <a:gradFill flip="none">
                <a:gsLst>
                  <a:gs pos="0">
                    <a:srgbClr val="C4E15B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ea typeface="PMingLiU-ExtB" pitchFamily="18" charset="-12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cap="all" dirty="0">
                <a:ln w="0">
                  <a:solidFill>
                    <a:schemeClr val="bg1">
                      <a:lumMod val="50000"/>
                    </a:schemeClr>
                  </a:solidFill>
                </a:ln>
                <a:gradFill flip="none">
                  <a:gsLst>
                    <a:gs pos="0">
                      <a:srgbClr val="C4E15B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PMingLiU-ExtB" pitchFamily="18" charset="-120"/>
                <a:cs typeface="Times New Roman" pitchFamily="18" charset="0"/>
              </a:rPr>
              <a:t>Goto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43174" y="3214686"/>
            <a:ext cx="5072098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slope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>
                <a:ln w="0">
                  <a:solidFill>
                    <a:schemeClr val="bg1">
                      <a:lumMod val="50000"/>
                    </a:schemeClr>
                  </a:solidFill>
                </a:ln>
                <a:gradFill flip="none">
                  <a:gsLst>
                    <a:gs pos="0">
                      <a:srgbClr val="C4E15B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Цикл Метки </a:t>
            </a:r>
            <a:endParaRPr lang="en-US" sz="4400" b="1" cap="all" dirty="0">
              <a:ln w="0">
                <a:solidFill>
                  <a:schemeClr val="bg1">
                    <a:lumMod val="50000"/>
                  </a:schemeClr>
                </a:solidFill>
              </a:ln>
              <a:gradFill flip="none">
                <a:gsLst>
                  <a:gs pos="0">
                    <a:srgbClr val="C4E15B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0313" y="642938"/>
            <a:ext cx="50006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Автор: Зубкова Екатерина 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Александров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ГБОУ СОШ №1378 г. Москва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14875" y="4857750"/>
            <a:ext cx="392906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Язык программирования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Pascal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grpSp>
        <p:nvGrpSpPr>
          <p:cNvPr id="12292" name="Группа 1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1" y="0"/>
            <a:chExt cx="9144001" cy="685800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/>
            </a:blip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</p:spPr>
        </p:pic>
        <p:cxnSp>
          <p:nvCxnSpPr>
            <p:cNvPr id="6" name="Прямая соединительная линия 5"/>
            <p:cNvCxnSpPr/>
            <p:nvPr/>
          </p:nvCxnSpPr>
          <p:spPr>
            <a:xfrm>
              <a:off x="-1" y="115888"/>
              <a:ext cx="9144001" cy="0"/>
            </a:xfrm>
            <a:prstGeom prst="line">
              <a:avLst/>
            </a:prstGeom>
            <a:ln w="76200">
              <a:solidFill>
                <a:srgbClr val="C4E1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-1" y="6742113"/>
              <a:ext cx="9144001" cy="0"/>
            </a:xfrm>
            <a:prstGeom prst="line">
              <a:avLst/>
            </a:prstGeom>
            <a:ln w="76200">
              <a:solidFill>
                <a:srgbClr val="C4E1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107949" y="0"/>
              <a:ext cx="0" cy="6858000"/>
            </a:xfrm>
            <a:prstGeom prst="line">
              <a:avLst/>
            </a:prstGeom>
            <a:ln w="76200">
              <a:solidFill>
                <a:srgbClr val="C4E1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9036050" y="0"/>
              <a:ext cx="0" cy="6858000"/>
            </a:xfrm>
            <a:prstGeom prst="line">
              <a:avLst/>
            </a:prstGeom>
            <a:ln w="76200">
              <a:solidFill>
                <a:srgbClr val="C4E1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Заголовок 15"/>
          <p:cNvSpPr txBox="1">
            <a:spLocks/>
          </p:cNvSpPr>
          <p:nvPr/>
        </p:nvSpPr>
        <p:spPr>
          <a:xfrm>
            <a:off x="214282" y="274638"/>
            <a:ext cx="8715436" cy="582594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3600" b="1" cap="all" dirty="0" smtClean="0">
                <a:ln w="0">
                  <a:solidFill>
                    <a:schemeClr val="bg1">
                      <a:lumMod val="50000"/>
                    </a:schemeClr>
                  </a:solidFill>
                </a:ln>
                <a:gradFill flip="none">
                  <a:gsLst>
                    <a:gs pos="0">
                      <a:srgbClr val="C4E15B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PMingLiU-ExtB" pitchFamily="18" charset="-120"/>
                <a:cs typeface="Times New Roman" pitchFamily="18" charset="0"/>
              </a:rPr>
              <a:t>Реши самостоятельно</a:t>
            </a:r>
            <a:endParaRPr lang="ru-RU" sz="3600" b="1" cap="all" dirty="0">
              <a:ln w="0">
                <a:solidFill>
                  <a:schemeClr val="bg1">
                    <a:lumMod val="50000"/>
                  </a:schemeClr>
                </a:solidFill>
              </a:ln>
              <a:gradFill flip="none">
                <a:gsLst>
                  <a:gs pos="0">
                    <a:srgbClr val="C4E15B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ea typeface="PMingLiU-ExtB" pitchFamily="18" charset="-12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50" y="1214438"/>
            <a:ext cx="8572500" cy="4032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Написать программы решения следующих задач: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32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Напечатать 1 2 3 4 … 99 100;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32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32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Напечатать 100 99 … 3 2 1;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32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32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Напечатать 1 2 3 4 … 99 100 99 … 3 2 1.</a:t>
            </a:r>
          </a:p>
        </p:txBody>
      </p:sp>
      <p:pic>
        <p:nvPicPr>
          <p:cNvPr id="12295" name="Рисунок 13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00875" y="1643063"/>
            <a:ext cx="1724025" cy="305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Группа 1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1" y="0"/>
            <a:chExt cx="9144001" cy="685800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/>
            </a:blip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</p:spPr>
        </p:pic>
        <p:cxnSp>
          <p:nvCxnSpPr>
            <p:cNvPr id="6" name="Прямая соединительная линия 5"/>
            <p:cNvCxnSpPr/>
            <p:nvPr/>
          </p:nvCxnSpPr>
          <p:spPr>
            <a:xfrm>
              <a:off x="-1" y="115888"/>
              <a:ext cx="9144001" cy="0"/>
            </a:xfrm>
            <a:prstGeom prst="line">
              <a:avLst/>
            </a:prstGeom>
            <a:ln w="76200">
              <a:solidFill>
                <a:srgbClr val="C4E1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-1" y="6742113"/>
              <a:ext cx="9144001" cy="0"/>
            </a:xfrm>
            <a:prstGeom prst="line">
              <a:avLst/>
            </a:prstGeom>
            <a:ln w="76200">
              <a:solidFill>
                <a:srgbClr val="C4E1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107949" y="0"/>
              <a:ext cx="0" cy="6858000"/>
            </a:xfrm>
            <a:prstGeom prst="line">
              <a:avLst/>
            </a:prstGeom>
            <a:ln w="76200">
              <a:solidFill>
                <a:srgbClr val="C4E1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9036050" y="0"/>
              <a:ext cx="0" cy="6858000"/>
            </a:xfrm>
            <a:prstGeom prst="line">
              <a:avLst/>
            </a:prstGeom>
            <a:ln w="76200">
              <a:solidFill>
                <a:srgbClr val="C4E1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extLst>
            <a:ext uri="{909E8E84-426E-40DD-AFC4-6F175D3DCCD1}"/>
            <a:ext uri="{91240B29-F687-4F45-9708-019B960494DF}"/>
          </a:ex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cap="all" dirty="0">
                <a:ln w="0">
                  <a:solidFill>
                    <a:schemeClr val="bg1">
                      <a:lumMod val="50000"/>
                    </a:schemeClr>
                  </a:solidFill>
                </a:ln>
                <a:gradFill flip="none">
                  <a:gsLst>
                    <a:gs pos="0">
                      <a:srgbClr val="C4E15B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PMingLiU-ExtB" pitchFamily="18" charset="-120"/>
                <a:cs typeface="Times New Roman" pitchFamily="18" charset="0"/>
              </a:rPr>
              <a:t>Понятие цикла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3850" y="1255713"/>
            <a:ext cx="4103688" cy="2554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Цикл – главное средство заставить компьютер много раз сделать одно и тоже или похожее.</a:t>
            </a:r>
          </a:p>
        </p:txBody>
      </p:sp>
      <p:grpSp>
        <p:nvGrpSpPr>
          <p:cNvPr id="3077" name="Группа 19"/>
          <p:cNvGrpSpPr>
            <a:grpSpLocks/>
          </p:cNvGrpSpPr>
          <p:nvPr/>
        </p:nvGrpSpPr>
        <p:grpSpPr bwMode="auto">
          <a:xfrm>
            <a:off x="4595813" y="1412875"/>
            <a:ext cx="4189412" cy="3683000"/>
            <a:chOff x="5004048" y="2725737"/>
            <a:chExt cx="3036887" cy="2638425"/>
          </a:xfrm>
        </p:grpSpPr>
        <p:pic>
          <p:nvPicPr>
            <p:cNvPr id="3080" name="Picture 3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5004048" y="2725737"/>
              <a:ext cx="3036887" cy="2289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81" name="Text Box 4"/>
            <p:cNvSpPr txBox="1">
              <a:spLocks noChangeArrowheads="1"/>
            </p:cNvSpPr>
            <p:nvPr/>
          </p:nvSpPr>
          <p:spPr bwMode="auto">
            <a:xfrm>
              <a:off x="5045327" y="5014912"/>
              <a:ext cx="2939087" cy="349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ru-RU" sz="1100">
                  <a:latin typeface="Times New Roman" pitchFamily="18" charset="0"/>
                  <a:cs typeface="Arial" charset="0"/>
                </a:rPr>
                <a:t>Рис.1. Образец циклических композиций</a:t>
              </a:r>
              <a:endParaRPr lang="ru-RU">
                <a:cs typeface="Arial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95288" y="3975100"/>
            <a:ext cx="403225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помощью цикла можно создать повторяющиеся узоры (рис.1), эффект движения, выполнить расчеты по таблицам и многое другое.</a:t>
            </a:r>
          </a:p>
        </p:txBody>
      </p:sp>
      <p:pic>
        <p:nvPicPr>
          <p:cNvPr id="3079" name="Рисунок 22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11863" y="4724400"/>
            <a:ext cx="1839912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grpSp>
        <p:nvGrpSpPr>
          <p:cNvPr id="4100" name="Группа 1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1" y="0"/>
            <a:chExt cx="9144001" cy="685800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/>
            </a:blip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</p:spPr>
        </p:pic>
        <p:cxnSp>
          <p:nvCxnSpPr>
            <p:cNvPr id="6" name="Прямая соединительная линия 5"/>
            <p:cNvCxnSpPr/>
            <p:nvPr/>
          </p:nvCxnSpPr>
          <p:spPr>
            <a:xfrm>
              <a:off x="-1" y="115888"/>
              <a:ext cx="9144001" cy="0"/>
            </a:xfrm>
            <a:prstGeom prst="line">
              <a:avLst/>
            </a:prstGeom>
            <a:ln w="76200">
              <a:solidFill>
                <a:srgbClr val="C4E1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-1" y="6742113"/>
              <a:ext cx="9144001" cy="0"/>
            </a:xfrm>
            <a:prstGeom prst="line">
              <a:avLst/>
            </a:prstGeom>
            <a:ln w="76200">
              <a:solidFill>
                <a:srgbClr val="C4E1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107949" y="0"/>
              <a:ext cx="0" cy="6858000"/>
            </a:xfrm>
            <a:prstGeom prst="line">
              <a:avLst/>
            </a:prstGeom>
            <a:ln w="76200">
              <a:solidFill>
                <a:srgbClr val="C4E1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9036050" y="0"/>
              <a:ext cx="0" cy="6858000"/>
            </a:xfrm>
            <a:prstGeom prst="line">
              <a:avLst/>
            </a:prstGeom>
            <a:ln w="76200">
              <a:solidFill>
                <a:srgbClr val="C4E1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323850" y="333375"/>
            <a:ext cx="8280400" cy="4154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Рассмотрим фрагмент программы: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60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Write (‘</a:t>
            </a:r>
            <a:r>
              <a:rPr lang="ru-RU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en-US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’);</a:t>
            </a:r>
          </a:p>
          <a:p>
            <a:pPr marL="360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Write (‘</a:t>
            </a:r>
            <a:r>
              <a:rPr lang="ru-RU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тело </a:t>
            </a:r>
            <a:r>
              <a:rPr lang="en-US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’);</a:t>
            </a:r>
          </a:p>
          <a:p>
            <a:pPr marL="360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Write (‘</a:t>
            </a:r>
            <a:r>
              <a:rPr lang="ru-RU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цикла</a:t>
            </a:r>
            <a:r>
              <a:rPr lang="en-US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’);</a:t>
            </a:r>
          </a:p>
          <a:p>
            <a:pPr marL="360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Write (‘</a:t>
            </a:r>
            <a:r>
              <a:rPr lang="ru-RU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’);</a:t>
            </a:r>
            <a:r>
              <a:rPr lang="ru-RU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4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случае, если эта часть программы выполнялась бы бесконечно, то на экране мы  бы увидели: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 тело цикла      Это тело цикла      Это тело цикла     …</a:t>
            </a:r>
          </a:p>
        </p:txBody>
      </p:sp>
      <p:sp>
        <p:nvSpPr>
          <p:cNvPr id="4102" name="TextBox 9"/>
          <p:cNvSpPr txBox="1">
            <a:spLocks noChangeArrowheads="1"/>
          </p:cNvSpPr>
          <p:nvPr/>
        </p:nvSpPr>
        <p:spPr bwMode="auto">
          <a:xfrm>
            <a:off x="323850" y="4487863"/>
            <a:ext cx="84963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Задача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 как изменить порядок выполнения операторов, чтобы после оператора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Write (‘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’)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 выполнялся оператор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Write (‘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’)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 и программа выводила бы нужную нам строчку?   </a:t>
            </a:r>
          </a:p>
        </p:txBody>
      </p:sp>
      <p:pic>
        <p:nvPicPr>
          <p:cNvPr id="4103" name="Рисунок 11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867400" y="333375"/>
            <a:ext cx="2598738" cy="248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grpSp>
        <p:nvGrpSpPr>
          <p:cNvPr id="5124" name="Группа 1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1" y="0"/>
            <a:chExt cx="9144001" cy="685800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/>
            </a:blip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</p:spPr>
        </p:pic>
        <p:cxnSp>
          <p:nvCxnSpPr>
            <p:cNvPr id="6" name="Прямая соединительная линия 5"/>
            <p:cNvCxnSpPr/>
            <p:nvPr/>
          </p:nvCxnSpPr>
          <p:spPr>
            <a:xfrm>
              <a:off x="-1" y="115888"/>
              <a:ext cx="9144001" cy="0"/>
            </a:xfrm>
            <a:prstGeom prst="line">
              <a:avLst/>
            </a:prstGeom>
            <a:ln w="76200">
              <a:solidFill>
                <a:srgbClr val="C4E1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-1" y="6742113"/>
              <a:ext cx="9144001" cy="0"/>
            </a:xfrm>
            <a:prstGeom prst="line">
              <a:avLst/>
            </a:prstGeom>
            <a:ln w="76200">
              <a:solidFill>
                <a:srgbClr val="C4E1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107949" y="0"/>
              <a:ext cx="0" cy="6858000"/>
            </a:xfrm>
            <a:prstGeom prst="line">
              <a:avLst/>
            </a:prstGeom>
            <a:ln w="76200">
              <a:solidFill>
                <a:srgbClr val="C4E1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9036050" y="0"/>
              <a:ext cx="0" cy="6858000"/>
            </a:xfrm>
            <a:prstGeom prst="line">
              <a:avLst/>
            </a:prstGeom>
            <a:ln w="76200">
              <a:solidFill>
                <a:srgbClr val="C4E1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Заголовок 15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4800" b="1" cap="all" dirty="0" smtClean="0">
                <a:ln w="0">
                  <a:solidFill>
                    <a:schemeClr val="bg1">
                      <a:lumMod val="50000"/>
                    </a:schemeClr>
                  </a:solidFill>
                </a:ln>
                <a:gradFill flip="none">
                  <a:gsLst>
                    <a:gs pos="0">
                      <a:srgbClr val="C4E15B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PMingLiU-ExtB" pitchFamily="18" charset="-120"/>
                <a:cs typeface="Times New Roman" pitchFamily="18" charset="0"/>
              </a:rPr>
              <a:t>Оператор перехода</a:t>
            </a:r>
            <a:endParaRPr lang="ru-RU" sz="4800" b="1" cap="all" dirty="0">
              <a:ln w="0">
                <a:solidFill>
                  <a:schemeClr val="bg1">
                    <a:lumMod val="50000"/>
                  </a:schemeClr>
                </a:solidFill>
              </a:ln>
              <a:gradFill flip="none">
                <a:gsLst>
                  <a:gs pos="0">
                    <a:srgbClr val="C4E15B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ea typeface="PMingLiU-ExtB" pitchFamily="18" charset="-12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188" y="1201738"/>
            <a:ext cx="7921625" cy="554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GOTO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оператор перехода (читается – «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гоуту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», переводится как «иди к»);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Метка – это произвольное имя или произвольное не слишком большое целое положительное число.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Пример программы:</a:t>
            </a:r>
          </a:p>
          <a:p>
            <a:pPr marL="360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LABEL m1;</a:t>
            </a:r>
          </a:p>
          <a:p>
            <a:pPr marL="360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BEGIN</a:t>
            </a:r>
            <a:endParaRPr lang="ru-RU" sz="24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60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m1:  Write (‘</a:t>
            </a:r>
            <a:r>
              <a:rPr lang="ru-RU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en-US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’);</a:t>
            </a:r>
          </a:p>
          <a:p>
            <a:pPr marL="360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        Write (‘</a:t>
            </a:r>
            <a:r>
              <a:rPr lang="ru-RU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тело </a:t>
            </a:r>
            <a:r>
              <a:rPr lang="en-US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’);</a:t>
            </a:r>
          </a:p>
          <a:p>
            <a:pPr marL="360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        Write (‘</a:t>
            </a:r>
            <a:r>
              <a:rPr lang="ru-RU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цикла</a:t>
            </a:r>
            <a:r>
              <a:rPr lang="en-US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’);</a:t>
            </a:r>
          </a:p>
          <a:p>
            <a:pPr marL="360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        Write (‘</a:t>
            </a:r>
            <a:r>
              <a:rPr lang="ru-RU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’);</a:t>
            </a:r>
          </a:p>
          <a:p>
            <a:pPr marL="360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        Goto m1</a:t>
            </a:r>
          </a:p>
          <a:p>
            <a:pPr marL="360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END.</a:t>
            </a:r>
            <a:r>
              <a:rPr lang="ru-RU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4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pic>
        <p:nvPicPr>
          <p:cNvPr id="5127" name="Рисунок 11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95963" y="2852738"/>
            <a:ext cx="1968500" cy="361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grpSp>
        <p:nvGrpSpPr>
          <p:cNvPr id="6148" name="Группа 1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1" y="0"/>
            <a:chExt cx="9144001" cy="685800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/>
            </a:blip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</p:spPr>
        </p:pic>
        <p:cxnSp>
          <p:nvCxnSpPr>
            <p:cNvPr id="6" name="Прямая соединительная линия 5"/>
            <p:cNvCxnSpPr/>
            <p:nvPr/>
          </p:nvCxnSpPr>
          <p:spPr>
            <a:xfrm>
              <a:off x="-1" y="115888"/>
              <a:ext cx="9144001" cy="0"/>
            </a:xfrm>
            <a:prstGeom prst="line">
              <a:avLst/>
            </a:prstGeom>
            <a:ln w="76200">
              <a:solidFill>
                <a:srgbClr val="C4E1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-1" y="6742113"/>
              <a:ext cx="9144001" cy="0"/>
            </a:xfrm>
            <a:prstGeom prst="line">
              <a:avLst/>
            </a:prstGeom>
            <a:ln w="76200">
              <a:solidFill>
                <a:srgbClr val="C4E1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107949" y="0"/>
              <a:ext cx="0" cy="6858000"/>
            </a:xfrm>
            <a:prstGeom prst="line">
              <a:avLst/>
            </a:prstGeom>
            <a:ln w="76200">
              <a:solidFill>
                <a:srgbClr val="C4E1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9036050" y="0"/>
              <a:ext cx="0" cy="6858000"/>
            </a:xfrm>
            <a:prstGeom prst="line">
              <a:avLst/>
            </a:prstGeom>
            <a:ln w="76200">
              <a:solidFill>
                <a:srgbClr val="C4E1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Заголовок 15"/>
          <p:cNvSpPr txBox="1">
            <a:spLocks/>
          </p:cNvSpPr>
          <p:nvPr/>
        </p:nvSpPr>
        <p:spPr>
          <a:xfrm>
            <a:off x="179512" y="274638"/>
            <a:ext cx="8784976" cy="11430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3600" b="1" cap="all" dirty="0" smtClean="0">
                <a:ln w="0">
                  <a:solidFill>
                    <a:schemeClr val="bg1">
                      <a:lumMod val="50000"/>
                    </a:schemeClr>
                  </a:solidFill>
                </a:ln>
                <a:gradFill flip="none">
                  <a:gsLst>
                    <a:gs pos="0">
                      <a:srgbClr val="C4E15B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PMingLiU-ExtB" pitchFamily="18" charset="-120"/>
                <a:cs typeface="Times New Roman" pitchFamily="18" charset="0"/>
              </a:rPr>
              <a:t>Правила работы с оператором </a:t>
            </a:r>
            <a:r>
              <a:rPr lang="en-US" sz="3600" b="1" cap="all" dirty="0" smtClean="0">
                <a:ln w="0">
                  <a:solidFill>
                    <a:schemeClr val="bg1">
                      <a:lumMod val="50000"/>
                    </a:schemeClr>
                  </a:solidFill>
                </a:ln>
                <a:gradFill flip="none">
                  <a:gsLst>
                    <a:gs pos="0">
                      <a:srgbClr val="C4E15B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PMingLiU-ExtB" pitchFamily="18" charset="-120"/>
                <a:cs typeface="Times New Roman" pitchFamily="18" charset="0"/>
              </a:rPr>
              <a:t>goto</a:t>
            </a:r>
            <a:endParaRPr lang="ru-RU" sz="3600" b="1" cap="all" dirty="0">
              <a:ln w="0">
                <a:solidFill>
                  <a:schemeClr val="bg1">
                    <a:lumMod val="50000"/>
                  </a:schemeClr>
                </a:solidFill>
              </a:ln>
              <a:gradFill flip="none">
                <a:gsLst>
                  <a:gs pos="0">
                    <a:srgbClr val="C4E15B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ea typeface="PMingLiU-ExtB" pitchFamily="18" charset="-12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850" y="1700213"/>
            <a:ext cx="8496300" cy="4710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ru-RU" sz="3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Оператор</a:t>
            </a:r>
            <a:r>
              <a:rPr lang="en-US" sz="3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GOTO </a:t>
            </a:r>
            <a:r>
              <a:rPr lang="ru-RU" sz="3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можно писать в любых местах программы, и метку можно ставить перед любым оператором, заставляя компьютер таким образом перескакивать в программе откуда угодно куда угодно;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ru-RU" sz="3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Метка должна отделятся от оператора двоеточием;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ru-RU" sz="3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Метки, встречающиеся  в программе, должны быть описаны выше </a:t>
            </a:r>
            <a:r>
              <a:rPr lang="en-US" sz="3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BEGIN </a:t>
            </a:r>
            <a:r>
              <a:rPr lang="ru-RU" sz="3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после слова </a:t>
            </a:r>
            <a:r>
              <a:rPr lang="en-US" sz="3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LABEL (</a:t>
            </a:r>
            <a:r>
              <a:rPr lang="ru-RU" sz="3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читается – «лэйбл», переводится как «метка»</a:t>
            </a:r>
            <a:r>
              <a:rPr lang="en-US" sz="3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151" name="Рисунок 11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227888" y="3460750"/>
            <a:ext cx="1592262" cy="152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grpSp>
        <p:nvGrpSpPr>
          <p:cNvPr id="7172" name="Группа 1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1" y="0"/>
            <a:chExt cx="9144001" cy="685800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/>
            </a:blip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</p:spPr>
        </p:pic>
        <p:cxnSp>
          <p:nvCxnSpPr>
            <p:cNvPr id="6" name="Прямая соединительная линия 5"/>
            <p:cNvCxnSpPr/>
            <p:nvPr/>
          </p:nvCxnSpPr>
          <p:spPr>
            <a:xfrm>
              <a:off x="-1" y="115888"/>
              <a:ext cx="9144001" cy="0"/>
            </a:xfrm>
            <a:prstGeom prst="line">
              <a:avLst/>
            </a:prstGeom>
            <a:ln w="76200">
              <a:solidFill>
                <a:srgbClr val="C4E1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-1" y="6742113"/>
              <a:ext cx="9144001" cy="0"/>
            </a:xfrm>
            <a:prstGeom prst="line">
              <a:avLst/>
            </a:prstGeom>
            <a:ln w="76200">
              <a:solidFill>
                <a:srgbClr val="C4E1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107949" y="0"/>
              <a:ext cx="0" cy="6858000"/>
            </a:xfrm>
            <a:prstGeom prst="line">
              <a:avLst/>
            </a:prstGeom>
            <a:ln w="76200">
              <a:solidFill>
                <a:srgbClr val="C4E1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9036050" y="0"/>
              <a:ext cx="0" cy="6858000"/>
            </a:xfrm>
            <a:prstGeom prst="line">
              <a:avLst/>
            </a:prstGeom>
            <a:ln w="76200">
              <a:solidFill>
                <a:srgbClr val="C4E1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Заголовок 15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3600" b="1" cap="all" dirty="0" smtClean="0">
                <a:ln w="0">
                  <a:solidFill>
                    <a:schemeClr val="bg1">
                      <a:lumMod val="50000"/>
                    </a:schemeClr>
                  </a:solidFill>
                </a:ln>
                <a:gradFill flip="none">
                  <a:gsLst>
                    <a:gs pos="0">
                      <a:srgbClr val="C4E15B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PMingLiU-ExtB" pitchFamily="18" charset="-120"/>
                <a:cs typeface="Times New Roman" pitchFamily="18" charset="0"/>
              </a:rPr>
              <a:t>Пример использования оператора </a:t>
            </a:r>
            <a:r>
              <a:rPr lang="en-US" sz="3600" b="1" cap="all" dirty="0" smtClean="0">
                <a:ln w="0">
                  <a:solidFill>
                    <a:schemeClr val="bg1">
                      <a:lumMod val="50000"/>
                    </a:schemeClr>
                  </a:solidFill>
                </a:ln>
                <a:gradFill flip="none">
                  <a:gsLst>
                    <a:gs pos="0">
                      <a:srgbClr val="C4E15B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PMingLiU-ExtB" pitchFamily="18" charset="-120"/>
                <a:cs typeface="Times New Roman" pitchFamily="18" charset="0"/>
              </a:rPr>
              <a:t>goto</a:t>
            </a:r>
            <a:endParaRPr lang="ru-RU" sz="3600" b="1" cap="all" dirty="0">
              <a:ln w="0">
                <a:solidFill>
                  <a:schemeClr val="bg1">
                    <a:lumMod val="50000"/>
                  </a:schemeClr>
                </a:solidFill>
              </a:ln>
              <a:gradFill flip="none">
                <a:gsLst>
                  <a:gs pos="0">
                    <a:srgbClr val="C4E15B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ea typeface="PMingLiU-ExtB" pitchFamily="18" charset="-12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188" y="1201738"/>
            <a:ext cx="7921625" cy="554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00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60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LABEL 8;</a:t>
            </a:r>
          </a:p>
          <a:p>
            <a:pPr marL="360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VAR a, k: integer; </a:t>
            </a:r>
          </a:p>
          <a:p>
            <a:pPr marL="360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BEGIN</a:t>
            </a:r>
          </a:p>
          <a:p>
            <a:pPr marL="360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k:=6;</a:t>
            </a:r>
          </a:p>
          <a:p>
            <a:pPr marL="360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a:=100;</a:t>
            </a:r>
          </a:p>
          <a:p>
            <a:pPr marL="360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Goto 8;</a:t>
            </a:r>
          </a:p>
          <a:p>
            <a:pPr marL="360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a:=a+k;</a:t>
            </a:r>
          </a:p>
          <a:p>
            <a:pPr marL="360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k:=2*k;</a:t>
            </a:r>
            <a:endParaRPr lang="ru-RU" sz="24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60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WriteLn (a);</a:t>
            </a:r>
          </a:p>
          <a:p>
            <a:pPr marL="360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8:	a:=a+1;</a:t>
            </a:r>
          </a:p>
          <a:p>
            <a:pPr marL="360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k:=k+10;</a:t>
            </a:r>
          </a:p>
          <a:p>
            <a:pPr marL="360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WriteLn (k,’ ‘,a);</a:t>
            </a:r>
          </a:p>
          <a:p>
            <a:pPr marL="360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END.</a:t>
            </a:r>
            <a:r>
              <a:rPr lang="ru-RU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4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pic>
        <p:nvPicPr>
          <p:cNvPr id="7175" name="Рисунок 13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59313" y="2060575"/>
            <a:ext cx="32258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348038" y="6167438"/>
            <a:ext cx="54721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0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 работы программы: </a:t>
            </a:r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16 101</a:t>
            </a:r>
            <a:endParaRPr lang="en-US" sz="24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grpSp>
        <p:nvGrpSpPr>
          <p:cNvPr id="9220" name="Группа 1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1" y="0"/>
            <a:chExt cx="9144001" cy="685800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/>
            </a:blip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</p:spPr>
        </p:pic>
        <p:cxnSp>
          <p:nvCxnSpPr>
            <p:cNvPr id="6" name="Прямая соединительная линия 5"/>
            <p:cNvCxnSpPr/>
            <p:nvPr/>
          </p:nvCxnSpPr>
          <p:spPr>
            <a:xfrm>
              <a:off x="-1" y="115888"/>
              <a:ext cx="9144001" cy="0"/>
            </a:xfrm>
            <a:prstGeom prst="line">
              <a:avLst/>
            </a:prstGeom>
            <a:ln w="76200">
              <a:solidFill>
                <a:srgbClr val="C4E1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-1" y="6742113"/>
              <a:ext cx="9144001" cy="0"/>
            </a:xfrm>
            <a:prstGeom prst="line">
              <a:avLst/>
            </a:prstGeom>
            <a:ln w="76200">
              <a:solidFill>
                <a:srgbClr val="C4E1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107949" y="0"/>
              <a:ext cx="0" cy="6858000"/>
            </a:xfrm>
            <a:prstGeom prst="line">
              <a:avLst/>
            </a:prstGeom>
            <a:ln w="76200">
              <a:solidFill>
                <a:srgbClr val="C4E1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9036050" y="0"/>
              <a:ext cx="0" cy="6858000"/>
            </a:xfrm>
            <a:prstGeom prst="line">
              <a:avLst/>
            </a:prstGeom>
            <a:ln w="76200">
              <a:solidFill>
                <a:srgbClr val="C4E1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Заголовок 15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4800" b="1" cap="all" dirty="0" smtClean="0">
                <a:ln w="0">
                  <a:solidFill>
                    <a:schemeClr val="bg1">
                      <a:lumMod val="50000"/>
                    </a:schemeClr>
                  </a:solidFill>
                </a:ln>
                <a:gradFill flip="none">
                  <a:gsLst>
                    <a:gs pos="0">
                      <a:srgbClr val="C4E15B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PMingLiU-ExtB" pitchFamily="18" charset="-120"/>
                <a:cs typeface="Times New Roman" pitchFamily="18" charset="0"/>
              </a:rPr>
              <a:t>Самостоятельная работа</a:t>
            </a:r>
            <a:r>
              <a:rPr lang="en-US" sz="4800" b="1" cap="all" dirty="0" smtClean="0">
                <a:ln w="0">
                  <a:solidFill>
                    <a:schemeClr val="bg1">
                      <a:lumMod val="50000"/>
                    </a:schemeClr>
                  </a:solidFill>
                </a:ln>
                <a:gradFill flip="none">
                  <a:gsLst>
                    <a:gs pos="0">
                      <a:srgbClr val="C4E15B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PMingLiU-ExtB" pitchFamily="18" charset="-120"/>
                <a:cs typeface="Times New Roman" pitchFamily="18" charset="0"/>
              </a:rPr>
              <a:t> </a:t>
            </a:r>
            <a:r>
              <a:rPr lang="ru-RU" sz="4800" b="1" cap="all" dirty="0" smtClean="0">
                <a:ln w="0">
                  <a:solidFill>
                    <a:schemeClr val="bg1">
                      <a:lumMod val="50000"/>
                    </a:schemeClr>
                  </a:solidFill>
                </a:ln>
                <a:gradFill flip="none">
                  <a:gsLst>
                    <a:gs pos="0">
                      <a:srgbClr val="C4E15B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PMingLiU-ExtB" pitchFamily="18" charset="-120"/>
                <a:cs typeface="Times New Roman" pitchFamily="18" charset="0"/>
              </a:rPr>
              <a:t>на компьютере</a:t>
            </a:r>
            <a:endParaRPr lang="ru-RU" sz="4800" b="1" cap="all" dirty="0">
              <a:ln w="0">
                <a:solidFill>
                  <a:schemeClr val="bg1">
                    <a:lumMod val="50000"/>
                  </a:schemeClr>
                </a:solidFill>
              </a:ln>
              <a:gradFill flip="none">
                <a:gsLst>
                  <a:gs pos="0">
                    <a:srgbClr val="C4E15B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ea typeface="PMingLiU-ExtB" pitchFamily="18" charset="-12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850" y="1417638"/>
            <a:ext cx="8424863" cy="4032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0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Написать программы для выполнения следующих заданий:</a:t>
            </a:r>
          </a:p>
          <a:p>
            <a:pPr marL="81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2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Бесконечно печатать букву А: ААААААААА……</a:t>
            </a:r>
          </a:p>
          <a:p>
            <a:pPr marL="81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2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Бесконечно печатать  1000 999 998 997 996……</a:t>
            </a:r>
          </a:p>
          <a:p>
            <a:pPr marL="81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2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Бесконечно печатать  100 50 25 12.5…… с восьмью десятичными знаками.</a:t>
            </a:r>
            <a:endParaRPr lang="en-US" sz="32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3" name="Рисунок 13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39050" y="5437188"/>
            <a:ext cx="102711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Рисунок 15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867400" y="5480050"/>
            <a:ext cx="102711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Рисунок 16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92563" y="5470525"/>
            <a:ext cx="102711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Рисунок 17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51050" y="5454650"/>
            <a:ext cx="102711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Рисунок 18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4013" y="5437188"/>
            <a:ext cx="102711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grpSp>
        <p:nvGrpSpPr>
          <p:cNvPr id="10244" name="Группа 1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1" y="0"/>
            <a:chExt cx="9144001" cy="685800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/>
            </a:blip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</p:spPr>
        </p:pic>
        <p:cxnSp>
          <p:nvCxnSpPr>
            <p:cNvPr id="6" name="Прямая соединительная линия 5"/>
            <p:cNvCxnSpPr/>
            <p:nvPr/>
          </p:nvCxnSpPr>
          <p:spPr>
            <a:xfrm>
              <a:off x="-1" y="115888"/>
              <a:ext cx="9144001" cy="0"/>
            </a:xfrm>
            <a:prstGeom prst="line">
              <a:avLst/>
            </a:prstGeom>
            <a:ln w="76200">
              <a:solidFill>
                <a:srgbClr val="C4E1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-1" y="6742113"/>
              <a:ext cx="9144001" cy="0"/>
            </a:xfrm>
            <a:prstGeom prst="line">
              <a:avLst/>
            </a:prstGeom>
            <a:ln w="76200">
              <a:solidFill>
                <a:srgbClr val="C4E1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107949" y="0"/>
              <a:ext cx="0" cy="6858000"/>
            </a:xfrm>
            <a:prstGeom prst="line">
              <a:avLst/>
            </a:prstGeom>
            <a:ln w="76200">
              <a:solidFill>
                <a:srgbClr val="C4E1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9036050" y="0"/>
              <a:ext cx="0" cy="6858000"/>
            </a:xfrm>
            <a:prstGeom prst="line">
              <a:avLst/>
            </a:prstGeom>
            <a:ln w="76200">
              <a:solidFill>
                <a:srgbClr val="C4E1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Заголовок 15"/>
          <p:cNvSpPr txBox="1">
            <a:spLocks/>
          </p:cNvSpPr>
          <p:nvPr/>
        </p:nvSpPr>
        <p:spPr>
          <a:xfrm>
            <a:off x="214282" y="274638"/>
            <a:ext cx="8715436" cy="582594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3600" b="1" cap="all" dirty="0" smtClean="0">
                <a:ln w="0">
                  <a:solidFill>
                    <a:schemeClr val="bg1">
                      <a:lumMod val="50000"/>
                    </a:schemeClr>
                  </a:solidFill>
                </a:ln>
                <a:gradFill flip="none">
                  <a:gsLst>
                    <a:gs pos="0">
                      <a:srgbClr val="C4E15B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PMingLiU-ExtB" pitchFamily="18" charset="-120"/>
                <a:cs typeface="Times New Roman" pitchFamily="18" charset="0"/>
              </a:rPr>
              <a:t>Выход из цикла с помощью </a:t>
            </a:r>
            <a:r>
              <a:rPr lang="en-US" sz="3600" b="1" cap="all" dirty="0" smtClean="0">
                <a:ln w="0">
                  <a:solidFill>
                    <a:schemeClr val="bg1">
                      <a:lumMod val="50000"/>
                    </a:schemeClr>
                  </a:solidFill>
                </a:ln>
                <a:gradFill flip="none">
                  <a:gsLst>
                    <a:gs pos="0">
                      <a:srgbClr val="C4E15B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PMingLiU-ExtB" pitchFamily="18" charset="-120"/>
                <a:cs typeface="Times New Roman" pitchFamily="18" charset="0"/>
              </a:rPr>
              <a:t>if</a:t>
            </a:r>
            <a:endParaRPr lang="ru-RU" sz="3600" b="1" cap="all" dirty="0">
              <a:ln w="0">
                <a:solidFill>
                  <a:schemeClr val="bg1">
                    <a:lumMod val="50000"/>
                  </a:schemeClr>
                </a:solidFill>
              </a:ln>
              <a:gradFill flip="none">
                <a:gsLst>
                  <a:gs pos="0">
                    <a:srgbClr val="C4E15B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ea typeface="PMingLiU-ExtB" pitchFamily="18" charset="-12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50" y="1143000"/>
            <a:ext cx="3714750" cy="4278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Вариант 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LABEL m;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VAR f: integer;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BEGIN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Write (‘</a:t>
            </a:r>
            <a:r>
              <a:rPr lang="ru-RU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Начало счета </a:t>
            </a:r>
            <a:r>
              <a:rPr lang="en-US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’);</a:t>
            </a:r>
            <a:endParaRPr lang="ru-RU" sz="24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f:=3;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m:</a:t>
            </a:r>
            <a:r>
              <a:rPr lang="ru-RU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Write (f,’ ’);</a:t>
            </a:r>
            <a:endParaRPr lang="ru-RU" sz="24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f:=f+2;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if f&lt;=9 then </a:t>
            </a:r>
            <a:r>
              <a:rPr lang="en-US" sz="2400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goto</a:t>
            </a:r>
            <a:r>
              <a:rPr lang="en-US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Write (‘</a:t>
            </a:r>
            <a:r>
              <a:rPr lang="ru-RU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Конец счета</a:t>
            </a:r>
            <a:r>
              <a:rPr lang="en-US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‘);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END.</a:t>
            </a:r>
            <a:r>
              <a:rPr lang="ru-RU" sz="32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endParaRPr lang="en-US" sz="32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14938" y="1071563"/>
            <a:ext cx="3714750" cy="4648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Вариант </a:t>
            </a:r>
            <a:r>
              <a:rPr lang="en-US" sz="2400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LABEL m</a:t>
            </a:r>
            <a:r>
              <a:rPr lang="ru-RU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m2;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VAR f: integer;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BEGIN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Write (‘</a:t>
            </a:r>
            <a:r>
              <a:rPr lang="ru-RU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Начало счета </a:t>
            </a:r>
            <a:r>
              <a:rPr lang="en-US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’);</a:t>
            </a:r>
            <a:endParaRPr lang="ru-RU" sz="24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f:=3;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m1:</a:t>
            </a:r>
            <a:r>
              <a:rPr lang="ru-RU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Write (f,’ ’);</a:t>
            </a:r>
            <a:endParaRPr lang="ru-RU" sz="24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f:=f+2;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if f&gt;9 then </a:t>
            </a:r>
            <a:r>
              <a:rPr lang="en-US" sz="2400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goto</a:t>
            </a:r>
            <a:r>
              <a:rPr lang="en-US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    else </a:t>
            </a:r>
            <a:r>
              <a:rPr lang="en-US" sz="2400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goto</a:t>
            </a:r>
            <a:r>
              <a:rPr lang="en-US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m1;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m2:</a:t>
            </a:r>
            <a:r>
              <a:rPr lang="ru-RU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Write (‘</a:t>
            </a:r>
            <a:r>
              <a:rPr lang="ru-RU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Конец счета</a:t>
            </a:r>
            <a:r>
              <a:rPr lang="en-US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‘);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END.</a:t>
            </a:r>
            <a:r>
              <a:rPr lang="ru-RU" sz="32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endParaRPr lang="en-US" sz="32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8" name="Рисунок 3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21125" y="1000125"/>
            <a:ext cx="12271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Рисунок 33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357313" y="5072063"/>
            <a:ext cx="1287462" cy="146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grpSp>
        <p:nvGrpSpPr>
          <p:cNvPr id="11268" name="Группа 1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1" y="0"/>
            <a:chExt cx="9144001" cy="685800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/>
            </a:blip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</p:spPr>
        </p:pic>
        <p:cxnSp>
          <p:nvCxnSpPr>
            <p:cNvPr id="6" name="Прямая соединительная линия 5"/>
            <p:cNvCxnSpPr/>
            <p:nvPr/>
          </p:nvCxnSpPr>
          <p:spPr>
            <a:xfrm>
              <a:off x="-1" y="115888"/>
              <a:ext cx="9144001" cy="0"/>
            </a:xfrm>
            <a:prstGeom prst="line">
              <a:avLst/>
            </a:prstGeom>
            <a:ln w="76200">
              <a:solidFill>
                <a:srgbClr val="C4E1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-1" y="6742113"/>
              <a:ext cx="9144001" cy="0"/>
            </a:xfrm>
            <a:prstGeom prst="line">
              <a:avLst/>
            </a:prstGeom>
            <a:ln w="76200">
              <a:solidFill>
                <a:srgbClr val="C4E1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107949" y="0"/>
              <a:ext cx="0" cy="6858000"/>
            </a:xfrm>
            <a:prstGeom prst="line">
              <a:avLst/>
            </a:prstGeom>
            <a:ln w="76200">
              <a:solidFill>
                <a:srgbClr val="C4E1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9036050" y="0"/>
              <a:ext cx="0" cy="6858000"/>
            </a:xfrm>
            <a:prstGeom prst="line">
              <a:avLst/>
            </a:prstGeom>
            <a:ln w="76200">
              <a:solidFill>
                <a:srgbClr val="C4E1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Заголовок 15"/>
          <p:cNvSpPr txBox="1">
            <a:spLocks/>
          </p:cNvSpPr>
          <p:nvPr/>
        </p:nvSpPr>
        <p:spPr>
          <a:xfrm>
            <a:off x="214282" y="274638"/>
            <a:ext cx="8715436" cy="582594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3600" b="1" cap="all" dirty="0" smtClean="0">
                <a:ln w="0">
                  <a:solidFill>
                    <a:schemeClr val="bg1">
                      <a:lumMod val="50000"/>
                    </a:schemeClr>
                  </a:solidFill>
                </a:ln>
                <a:gradFill flip="none">
                  <a:gsLst>
                    <a:gs pos="0">
                      <a:srgbClr val="C4E15B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PMingLiU-ExtB" pitchFamily="18" charset="-120"/>
                <a:cs typeface="Times New Roman" pitchFamily="18" charset="0"/>
              </a:rPr>
              <a:t>Выход из цикла с помощью </a:t>
            </a:r>
            <a:r>
              <a:rPr lang="en-US" sz="3600" b="1" cap="all" dirty="0" smtClean="0">
                <a:ln w="0">
                  <a:solidFill>
                    <a:schemeClr val="bg1">
                      <a:lumMod val="50000"/>
                    </a:schemeClr>
                  </a:solidFill>
                </a:ln>
                <a:gradFill flip="none">
                  <a:gsLst>
                    <a:gs pos="0">
                      <a:srgbClr val="C4E15B"/>
                    </a:gs>
                    <a:gs pos="100000">
                      <a:srgbClr val="00B050"/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PMingLiU-ExtB" pitchFamily="18" charset="-120"/>
                <a:cs typeface="Times New Roman" pitchFamily="18" charset="0"/>
              </a:rPr>
              <a:t>if</a:t>
            </a:r>
            <a:endParaRPr lang="ru-RU" sz="3600" b="1" cap="all" dirty="0">
              <a:ln w="0">
                <a:solidFill>
                  <a:schemeClr val="bg1">
                    <a:lumMod val="50000"/>
                  </a:schemeClr>
                </a:solidFill>
              </a:ln>
              <a:gradFill flip="none">
                <a:gsLst>
                  <a:gs pos="0">
                    <a:srgbClr val="C4E15B"/>
                  </a:gs>
                  <a:gs pos="100000">
                    <a:srgbClr val="00B050"/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ea typeface="PMingLiU-ExtB" pitchFamily="18" charset="-12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0063" y="1071563"/>
            <a:ext cx="3714750" cy="5016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Вариант </a:t>
            </a:r>
            <a:r>
              <a:rPr lang="en-US" sz="2400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LABEL m</a:t>
            </a:r>
            <a:r>
              <a:rPr lang="ru-RU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m2, m3;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VAR f: integer;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BEGIN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Write (‘</a:t>
            </a:r>
            <a:r>
              <a:rPr lang="ru-RU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Начало счета </a:t>
            </a:r>
            <a:r>
              <a:rPr lang="en-US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’);</a:t>
            </a:r>
            <a:endParaRPr lang="ru-RU" sz="24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f:=3;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m1:</a:t>
            </a:r>
            <a:r>
              <a:rPr lang="ru-RU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if f&lt;=9 then </a:t>
            </a:r>
            <a:r>
              <a:rPr lang="en-US" sz="2400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goto</a:t>
            </a:r>
            <a:r>
              <a:rPr lang="en-US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       else </a:t>
            </a:r>
            <a:r>
              <a:rPr lang="en-US" sz="2400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goto</a:t>
            </a:r>
            <a:r>
              <a:rPr lang="en-US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m2;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m3: Write (f,’ ’);</a:t>
            </a:r>
            <a:endParaRPr lang="ru-RU" sz="24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f:=f+2;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goto</a:t>
            </a:r>
            <a:r>
              <a:rPr lang="en-US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m1;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m2:</a:t>
            </a:r>
            <a:r>
              <a:rPr lang="ru-RU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Write (‘</a:t>
            </a:r>
            <a:r>
              <a:rPr lang="ru-RU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Конец счета</a:t>
            </a:r>
            <a:r>
              <a:rPr lang="en-US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‘);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END.</a:t>
            </a:r>
            <a:r>
              <a:rPr lang="ru-RU" sz="32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endParaRPr lang="en-US" sz="32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71" name="Рисунок 1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670550" y="1741488"/>
            <a:ext cx="256540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488</Words>
  <Application>Microsoft Office PowerPoint</Application>
  <PresentationFormat>Экран (4:3)</PresentationFormat>
  <Paragraphs>107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Слайд 1</vt:lpstr>
      <vt:lpstr>Понятие цикла</vt:lpstr>
      <vt:lpstr>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Катерина</dc:creator>
  <cp:lastModifiedBy>Катерина</cp:lastModifiedBy>
  <cp:revision>28</cp:revision>
  <dcterms:created xsi:type="dcterms:W3CDTF">2011-11-22T15:50:36Z</dcterms:created>
  <dcterms:modified xsi:type="dcterms:W3CDTF">2012-12-04T20:05:19Z</dcterms:modified>
</cp:coreProperties>
</file>