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5" r:id="rId5"/>
    <p:sldId id="260" r:id="rId6"/>
    <p:sldId id="263" r:id="rId7"/>
    <p:sldId id="266" r:id="rId8"/>
    <p:sldId id="262" r:id="rId9"/>
    <p:sldId id="265" r:id="rId10"/>
    <p:sldId id="271" r:id="rId11"/>
    <p:sldId id="268" r:id="rId12"/>
    <p:sldId id="269" r:id="rId13"/>
    <p:sldId id="270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81B2-2FAC-4931-93BA-1F770A832A23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042495-4F99-4FD6-A91D-98125EF864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81B2-2FAC-4931-93BA-1F770A832A23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42495-4F99-4FD6-A91D-98125EF864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81B2-2FAC-4931-93BA-1F770A832A23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42495-4F99-4FD6-A91D-98125EF864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81B2-2FAC-4931-93BA-1F770A832A23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042495-4F99-4FD6-A91D-98125EF864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81B2-2FAC-4931-93BA-1F770A832A23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42495-4F99-4FD6-A91D-98125EF864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81B2-2FAC-4931-93BA-1F770A832A23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42495-4F99-4FD6-A91D-98125EF864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81B2-2FAC-4931-93BA-1F770A832A23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042495-4F99-4FD6-A91D-98125EF864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81B2-2FAC-4931-93BA-1F770A832A23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42495-4F99-4FD6-A91D-98125EF864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81B2-2FAC-4931-93BA-1F770A832A23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42495-4F99-4FD6-A91D-98125EF864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81B2-2FAC-4931-93BA-1F770A832A23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42495-4F99-4FD6-A91D-98125EF864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81B2-2FAC-4931-93BA-1F770A832A23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42495-4F99-4FD6-A91D-98125EF864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0B81B2-2FAC-4931-93BA-1F770A832A23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042495-4F99-4FD6-A91D-98125EF864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1%80%D0%BC%D1%8F%D0%BD%D0%B5" TargetMode="External"/><Relationship Id="rId3" Type="http://schemas.openxmlformats.org/officeDocument/2006/relationships/hyperlink" Target="http://ru.wikipedia.org/wiki/%D0%92%D1%81%D0%B5%D1%80%D0%BE%D1%81%D1%81%D0%B8%D0%B9%D1%81%D0%BA%D0%B0%D1%8F_%D0%BF%D0%B5%D1%80%D0%B5%D0%BF%D0%B8%D1%81%D1%8C_%D0%BD%D0%B0%D1%81%D0%B5%D0%BB%D0%B5%D0%BD%D0%B8%D1%8F_(2010)" TargetMode="External"/><Relationship Id="rId7" Type="http://schemas.openxmlformats.org/officeDocument/2006/relationships/hyperlink" Target="http://ru.wikipedia.org/wiki/%D0%9A%D0%B0%D0%B7%D0%B0%D1%85%D0%B8" TargetMode="External"/><Relationship Id="rId12" Type="http://schemas.openxmlformats.org/officeDocument/2006/relationships/hyperlink" Target="http://ru.wikipedia.org/wiki/%D0%9A%D1%83%D0%BC%D0%B0%D0%BD%D0%B4%D0%B8%D0%BD%D1%86%D1%8B" TargetMode="External"/><Relationship Id="rId2" Type="http://schemas.openxmlformats.org/officeDocument/2006/relationships/hyperlink" Target="http://22rus.com/stati/9-altayskiy-kray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3%D0%BA%D1%80%D0%B0%D0%B8%D0%BD%D1%86%D1%8B" TargetMode="External"/><Relationship Id="rId11" Type="http://schemas.openxmlformats.org/officeDocument/2006/relationships/hyperlink" Target="http://ru.wikipedia.org/wiki/%D0%90%D0%BB%D1%82%D0%B0%D0%B9%D1%86%D1%8B" TargetMode="External"/><Relationship Id="rId5" Type="http://schemas.openxmlformats.org/officeDocument/2006/relationships/hyperlink" Target="http://ru.wikipedia.org/wiki/%D0%A0%D0%BE%D1%81%D1%81%D0%B8%D0%B9%D1%81%D0%BA%D0%B8%D0%B5_%D0%BD%D0%B5%D0%BC%D1%86%D1%8B" TargetMode="External"/><Relationship Id="rId10" Type="http://schemas.openxmlformats.org/officeDocument/2006/relationships/hyperlink" Target="http://ru.wikipedia.org/wiki/%D0%91%D0%B5%D0%BB%D0%BE%D1%80%D1%83%D1%81%D1%8B" TargetMode="External"/><Relationship Id="rId4" Type="http://schemas.openxmlformats.org/officeDocument/2006/relationships/hyperlink" Target="http://ru.wikipedia.org/wiki/%D0%A0%D1%83%D1%81%D1%81%D0%BA%D0%B8%D0%B5" TargetMode="External"/><Relationship Id="rId9" Type="http://schemas.openxmlformats.org/officeDocument/2006/relationships/hyperlink" Target="http://ru.wikipedia.org/wiki/%D0%A2%D0%B0%D1%82%D0%B0%D1%80%D1%8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ltai-eparhia.ru/episkop/" TargetMode="External"/><Relationship Id="rId2" Type="http://schemas.openxmlformats.org/officeDocument/2006/relationships/hyperlink" Target="http://22rus.com/stati/9-altayskiy-kra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k.gks.ru/news/DocLib/170100/170100_06.htm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ltairegion22.ru/territory/history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kstat.gks.ru/wps/wcm/connect/rosstat_ts/akstat/resources/a4c9a9804f31cbfb945cde3a99b5ae2d/%D0%A7%D0%B8%D1%81%D0%BB%D0%B5%D0%BD%D0%BD%D0%BE%D1%81%D1%82%D1%8C+%D0%BD%D0%B0+01.01.2013+(15.04.2013).htm" TargetMode="External"/><Relationship Id="rId2" Type="http://schemas.openxmlformats.org/officeDocument/2006/relationships/hyperlink" Target="http://akstat.gks.ru/wps/wcm/connect/rosstat_ts/akstat/resources/c313ce8042e6e96f889ded553db9bdfa/%D0%A3%D1%82%D0%B2%D0%B5%D1%80%D0%B6%D0%B4%D0%B5%D0%BD%D0%BD%D0%B0%D1%8F+%D1%87%D0%B8%D1%81%D0%BB%D0%B5%D0%BD%D0%BD%D0%BE%D1%81%D1%82%D1%8C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kstat.gks.ru/wps/wcm/connect/rosstat_ts/akstat/resources/d5b4ec004e989880bebbbea638e2bbf1/%D0%B5%D1%81%D1%82%D0%B5%D1%81%D1%82%D0%B2%D0%B5%D0%BD%D0%BD%D0%BE%D0%B5+%D0%B4%D0%B2%D0%B8%D0%B6%D0%B5%D0%BD%D0%B8%D0%B5+%D0%BD%D0%B0%D1%81%D0%B5%D0%BB%D0%B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5000" dirty="0" smtClean="0"/>
              <a:t>Население Алтайского края </a:t>
            </a:r>
            <a:endParaRPr lang="ru-RU" sz="5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2461786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://nzd22.ru/upload/news/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4067944" cy="2427756"/>
          </a:xfrm>
          <a:prstGeom prst="rect">
            <a:avLst/>
          </a:prstGeom>
          <a:noFill/>
        </p:spPr>
      </p:pic>
      <p:pic>
        <p:nvPicPr>
          <p:cNvPr id="1032" name="Picture 8" descr="http://go4.imgsmail.ru/imgpreview?key=http%3A//img1.sibnovosti.ru/pictures/0015/7535/rabochih_shinnogo_zavoda_zhdet_novoe_sokraschenie_thumb_fed_photo.jpg&amp;mb=imgdb_preview_11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3923928" cy="2664396"/>
          </a:xfrm>
          <a:prstGeom prst="rect">
            <a:avLst/>
          </a:prstGeom>
          <a:noFill/>
        </p:spPr>
      </p:pic>
      <p:pic>
        <p:nvPicPr>
          <p:cNvPr id="1028" name="Picture 4" descr="http://czecho.ru/wp-content/uploads/2012/12/mladenc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772816"/>
            <a:ext cx="2883801" cy="19209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11960" y="4077072"/>
            <a:ext cx="4536504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Автор: Чугунова Ольга Владимировна, учитель высшей квалификационной категории  КГБОШИЛИ «АКПЛ»</a:t>
            </a:r>
            <a:r>
              <a:rPr lang="en-US" dirty="0" smtClean="0"/>
              <a:t> </a:t>
            </a:r>
            <a:r>
              <a:rPr lang="ru-RU" dirty="0" smtClean="0"/>
              <a:t>Центр дистанционного обучения детей-инвалидов</a:t>
            </a:r>
          </a:p>
          <a:p>
            <a:r>
              <a:rPr lang="ru-RU" dirty="0" smtClean="0"/>
              <a:t>г.. Барнаул  Алтайский край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179512" y="116633"/>
            <a:ext cx="8856984" cy="63966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b="1" dirty="0" smtClean="0">
                <a:solidFill>
                  <a:srgbClr val="365F91"/>
                </a:solidFill>
                <a:latin typeface="Arial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Проблемы:   </a:t>
            </a:r>
            <a:r>
              <a:rPr lang="ru-RU" sz="1600" dirty="0" smtClean="0"/>
              <a:t>Современную демографическую ситуацию в Алтайском крае определяют три основные проблемы, характерные для России в целом.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Суть первой проблемы в том, что с конца ХХ века наблюдается длительная полоса депопуляции населения.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Вторая проблема связана с тем, что депопуляция вызвана фундаментальными долгосрочными процессами, исключающими автоматический выход из нее по мере улучшения социально-экономической ситуации.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Третья проблема определяется тем, что развитие депопуляции формируется, с одной стороны, в результате низкой рождаемости, с другой стороны – высокого уровня смертности. </a:t>
            </a:r>
          </a:p>
          <a:p>
            <a:pPr>
              <a:spcAft>
                <a:spcPts val="1000"/>
              </a:spcAft>
            </a:pPr>
            <a:r>
              <a:rPr lang="ru-RU" sz="1600" b="1" dirty="0" smtClean="0"/>
              <a:t>Пути решения: </a:t>
            </a:r>
            <a:r>
              <a:rPr lang="ru-RU" sz="1600" dirty="0" smtClean="0"/>
              <a:t>Для решения задач демографического развития в части укрепления здоровья, увеличения ожидаемой продолжительности жизни, стимулирования рождаемости и укрепления семьи, охраны материнства и детства разработаны и выполняются более20 социально значимых краевых и ведомственных целевых программ;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утверждена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КРАЕВАЯ ЦЕЛЕВАЯ ПРОГРАММА </a:t>
            </a:r>
            <a:r>
              <a:rPr lang="ru-RU" sz="1600" b="1" dirty="0" smtClean="0"/>
              <a:t> «Демографическое развитие Алтайского края» на 2010 - 2015 годы ;</a:t>
            </a:r>
          </a:p>
          <a:p>
            <a:pPr>
              <a:spcAft>
                <a:spcPts val="1000"/>
              </a:spcAft>
            </a:pPr>
            <a:r>
              <a:rPr lang="ru-RU" sz="1600" b="1" dirty="0" smtClean="0"/>
              <a:t>В связи с этим в крае значительно сократился показатель убыли населения(сегодня он составляет 0,7 промилле)</a:t>
            </a:r>
            <a:endParaRPr lang="ru-RU" sz="1600" dirty="0" smtClean="0"/>
          </a:p>
          <a:p>
            <a:pPr>
              <a:spcAft>
                <a:spcPts val="100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                  Национальный состав </a:t>
            </a:r>
          </a:p>
          <a:p>
            <a:r>
              <a:rPr lang="ru-RU" dirty="0" smtClean="0"/>
              <a:t>В </a:t>
            </a:r>
            <a:r>
              <a:rPr lang="ru-RU" b="1" dirty="0" smtClean="0">
                <a:hlinkClick r:id="rId2"/>
              </a:rPr>
              <a:t>Алтайском крае</a:t>
            </a:r>
            <a:r>
              <a:rPr lang="ru-RU" dirty="0" smtClean="0"/>
              <a:t> проживает более 100 национальностей: 93,9 % населения русские, немцы (2,1 %), украинцы (1,4 %); все остальные — 3 %.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4896544" cy="4708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По результатам </a:t>
            </a:r>
            <a:r>
              <a:rPr lang="ru-RU" sz="2000" dirty="0" smtClean="0">
                <a:hlinkClick r:id="rId3" tooltip="Всероссийская перепись населения (2010)"/>
              </a:rPr>
              <a:t>Всероссийской переписи населения 2010</a:t>
            </a:r>
            <a:r>
              <a:rPr lang="ru-RU" sz="2000" dirty="0" smtClean="0"/>
              <a:t>, количественный национальный состав населения края был следующим:</a:t>
            </a:r>
          </a:p>
          <a:p>
            <a:r>
              <a:rPr lang="ru-RU" sz="2000" dirty="0" smtClean="0">
                <a:hlinkClick r:id="rId4" tooltip="Русские"/>
              </a:rPr>
              <a:t>Русские</a:t>
            </a:r>
            <a:r>
              <a:rPr lang="ru-RU" sz="2000" dirty="0" smtClean="0"/>
              <a:t> — 2 234 324   (93,9 %)</a:t>
            </a:r>
          </a:p>
          <a:p>
            <a:r>
              <a:rPr lang="ru-RU" sz="2000" dirty="0" smtClean="0">
                <a:hlinkClick r:id="rId5" tooltip="Российские немцы"/>
              </a:rPr>
              <a:t>Немцы</a:t>
            </a:r>
            <a:r>
              <a:rPr lang="ru-RU" sz="2000" dirty="0" smtClean="0"/>
              <a:t> — 50 701          (2,1 %)</a:t>
            </a:r>
          </a:p>
          <a:p>
            <a:r>
              <a:rPr lang="ru-RU" sz="2000" dirty="0" smtClean="0">
                <a:hlinkClick r:id="rId6" tooltip="Украинцы"/>
              </a:rPr>
              <a:t>Украинцы</a:t>
            </a:r>
            <a:r>
              <a:rPr lang="ru-RU" sz="2000" dirty="0" smtClean="0"/>
              <a:t> — 32 226     (1,4 %)</a:t>
            </a:r>
          </a:p>
          <a:p>
            <a:r>
              <a:rPr lang="ru-RU" sz="2000" dirty="0" smtClean="0">
                <a:hlinkClick r:id="rId7" tooltip="Казахи"/>
              </a:rPr>
              <a:t>Казахи</a:t>
            </a:r>
            <a:r>
              <a:rPr lang="ru-RU" sz="2000" dirty="0" smtClean="0"/>
              <a:t> — 7979            (0,3 %)</a:t>
            </a:r>
          </a:p>
          <a:p>
            <a:r>
              <a:rPr lang="ru-RU" sz="2000" dirty="0" smtClean="0">
                <a:hlinkClick r:id="rId8" tooltip="Армяне"/>
              </a:rPr>
              <a:t>Армяне</a:t>
            </a:r>
            <a:r>
              <a:rPr lang="ru-RU" sz="2000" dirty="0" smtClean="0"/>
              <a:t> — 7640            (0,3 %)</a:t>
            </a:r>
          </a:p>
          <a:p>
            <a:r>
              <a:rPr lang="ru-RU" sz="2000" dirty="0" smtClean="0">
                <a:hlinkClick r:id="rId9" tooltip="Татары"/>
              </a:rPr>
              <a:t>Татары</a:t>
            </a:r>
            <a:r>
              <a:rPr lang="ru-RU" sz="2000" dirty="0" smtClean="0"/>
              <a:t> — 6794             (0,3 %)</a:t>
            </a:r>
          </a:p>
          <a:p>
            <a:r>
              <a:rPr lang="ru-RU" sz="2000" dirty="0" smtClean="0">
                <a:hlinkClick r:id="rId10" tooltip="Белорусы"/>
              </a:rPr>
              <a:t>Белорусы</a:t>
            </a:r>
            <a:r>
              <a:rPr lang="ru-RU" sz="2000" dirty="0" smtClean="0"/>
              <a:t> — 4591         (0,2 %)</a:t>
            </a:r>
          </a:p>
          <a:p>
            <a:r>
              <a:rPr lang="ru-RU" sz="2000" b="1" dirty="0" smtClean="0">
                <a:solidFill>
                  <a:srgbClr val="FF0000"/>
                </a:solidFill>
                <a:hlinkClick r:id="rId11" tooltip="Алтайцы"/>
              </a:rPr>
              <a:t>Алтайцы</a:t>
            </a:r>
            <a:r>
              <a:rPr lang="ru-RU" sz="2000" b="1" dirty="0" smtClean="0">
                <a:solidFill>
                  <a:srgbClr val="FF0000"/>
                </a:solidFill>
              </a:rPr>
              <a:t> — 1763           (0,1 %) коренные нарды</a:t>
            </a:r>
          </a:p>
          <a:p>
            <a:r>
              <a:rPr lang="ru-RU" sz="2000" b="1" dirty="0" smtClean="0">
                <a:solidFill>
                  <a:srgbClr val="FF0000"/>
                </a:solidFill>
                <a:hlinkClick r:id="rId12" tooltip="Кумандинцы"/>
              </a:rPr>
              <a:t>Кумандинцы</a:t>
            </a:r>
            <a:r>
              <a:rPr lang="ru-RU" sz="2000" b="1" dirty="0" smtClean="0">
                <a:solidFill>
                  <a:srgbClr val="FF0000"/>
                </a:solidFill>
              </a:rPr>
              <a:t> — 1401   (0,1 %)коренные народы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1916832"/>
            <a:ext cx="331236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Задание: Установите зависимость  между  численным 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национальным составом Алтайского и края и  историей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его освоения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0"/>
            <a:ext cx="4320480" cy="535531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Так как наш край многонационален, а у разных народов, как правило, разные </a:t>
            </a:r>
            <a:r>
              <a:rPr lang="ru-RU" sz="2000" b="1" dirty="0" smtClean="0"/>
              <a:t>вероисповедания.</a:t>
            </a:r>
            <a:r>
              <a:rPr lang="ru-RU" sz="2000" dirty="0" smtClean="0"/>
              <a:t> </a:t>
            </a:r>
            <a:endParaRPr lang="ru-RU" sz="2000" b="1" i="1" dirty="0" smtClean="0"/>
          </a:p>
          <a:p>
            <a:r>
              <a:rPr lang="ru-RU" sz="2000" b="1" dirty="0" smtClean="0">
                <a:hlinkClick r:id="rId2"/>
              </a:rPr>
              <a:t>В Алтайском крае</a:t>
            </a:r>
            <a:r>
              <a:rPr lang="ru-RU" sz="2000" dirty="0" smtClean="0"/>
              <a:t> существует множество религиозных общин. Самая многочисленная — православная, которой управляет Епископ </a:t>
            </a:r>
            <a:r>
              <a:rPr lang="ru-RU" sz="2000" b="1" dirty="0" smtClean="0"/>
              <a:t> </a:t>
            </a:r>
            <a:r>
              <a:rPr lang="ru-RU" sz="2000" dirty="0" smtClean="0">
                <a:hlinkClick r:id="rId3" tooltip="Преосвященнейший МАКСИМ, епископ Барнаульский и Алтайский"/>
              </a:rPr>
              <a:t>Преосвященный Сергий, епископ Барнаульский и </a:t>
            </a:r>
            <a:r>
              <a:rPr lang="ru-RU" sz="2000" dirty="0" smtClean="0"/>
              <a:t>Алтайский. При епархии действует шесть монастырей; три скита, а также 179 приходов, в которых работает примерно 200 священнослужителей. Кафедральные соборы — Покровский (Барнаул) и Успенский (Бийск).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1026" name="Picture 2" descr="http://diamondsteel.ru/cultarchitecture-f/barnaul/1/img_9907-9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3356" y="188640"/>
            <a:ext cx="4580644" cy="41094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5004048" y="4581128"/>
            <a:ext cx="388843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Церковь во имя Святого апостола и евангелиста Иоанна Богослова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370975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Действуют католические и </a:t>
            </a:r>
          </a:p>
          <a:p>
            <a:r>
              <a:rPr lang="ru-RU" sz="2400" dirty="0" smtClean="0"/>
              <a:t>лютеранские общины, вновь</a:t>
            </a:r>
          </a:p>
          <a:p>
            <a:r>
              <a:rPr lang="ru-RU" sz="2400" dirty="0" smtClean="0"/>
              <a:t> начавшие свою</a:t>
            </a:r>
          </a:p>
          <a:p>
            <a:r>
              <a:rPr lang="ru-RU" sz="2400" dirty="0" smtClean="0"/>
              <a:t> деятельность в 1960-е годы.</a:t>
            </a:r>
          </a:p>
          <a:p>
            <a:r>
              <a:rPr lang="ru-RU" sz="2400" dirty="0" smtClean="0"/>
              <a:t> Их приходы насчитывают </a:t>
            </a:r>
          </a:p>
          <a:p>
            <a:r>
              <a:rPr lang="ru-RU" sz="2400" dirty="0" smtClean="0"/>
              <a:t>до 400 человек.</a:t>
            </a:r>
          </a:p>
          <a:p>
            <a:r>
              <a:rPr lang="ru-RU" sz="2400" dirty="0" smtClean="0"/>
              <a:t> Мусульманская община </a:t>
            </a:r>
          </a:p>
          <a:p>
            <a:r>
              <a:rPr lang="ru-RU" sz="2400" dirty="0" smtClean="0"/>
              <a:t>примерно 30 тысяч человек.</a:t>
            </a:r>
          </a:p>
          <a:p>
            <a:r>
              <a:rPr lang="ru-RU" sz="2400" dirty="0" smtClean="0"/>
              <a:t>. Помимо того, с 1990-х </a:t>
            </a:r>
          </a:p>
          <a:p>
            <a:r>
              <a:rPr lang="ru-RU" sz="2400" dirty="0" smtClean="0"/>
              <a:t>годов действует Еврейская </a:t>
            </a:r>
          </a:p>
          <a:p>
            <a:r>
              <a:rPr lang="ru-RU" sz="2400" dirty="0" smtClean="0"/>
              <a:t>община, открывшая в </a:t>
            </a:r>
          </a:p>
          <a:p>
            <a:r>
              <a:rPr lang="ru-RU" sz="2400" dirty="0" smtClean="0"/>
              <a:t>Барнауле </a:t>
            </a:r>
            <a:r>
              <a:rPr lang="ru-RU" sz="2400" b="1" dirty="0" smtClean="0"/>
              <a:t>Алтайский</a:t>
            </a:r>
            <a:r>
              <a:rPr lang="ru-RU" sz="2400" dirty="0" smtClean="0"/>
              <a:t> центр </a:t>
            </a:r>
          </a:p>
          <a:p>
            <a:r>
              <a:rPr lang="ru-RU" sz="2400" dirty="0" smtClean="0"/>
              <a:t>еврейской культуры, воскресную еврейскую школу, ульпан, еврейский молодёжный клуб и библиотеку. В ноябре 2006 года в краевой столице освящён храм Армянской апостольской церкви, что стало праздником для 15-тысячной армянской диаспоры. Буддизм представлен традиционной сангхой России «Ак-Буркан».</a:t>
            </a:r>
            <a:endParaRPr lang="ru-RU" sz="2400" dirty="0"/>
          </a:p>
        </p:txBody>
      </p:sp>
      <p:pic>
        <p:nvPicPr>
          <p:cNvPr id="25602" name="Picture 2" descr="http://altai4u.com/wp-content/uploads/2012/01/DSC07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3106"/>
            <a:ext cx="4932040" cy="3649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292080" y="40770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Знаменский монастырь</a:t>
            </a:r>
            <a:endParaRPr lang="ru-RU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aster-maps.com/images/maps/rastr/russia/atlas/large_detailed_administrative_map_of_Altai_region_with_roads_and_cities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7135"/>
            <a:ext cx="9144000" cy="699513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Arial" pitchFamily="34" charset="0"/>
                <a:ea typeface="Times New Roman" pitchFamily="18" charset="0"/>
              </a:rPr>
              <a:t>В административно-территориальном отношении край разделен на 60 районов, в его составе  12 городов краевого подчинения, 14 поселков городского типа, 1621 сельский населенный пункт .</a:t>
            </a:r>
            <a:endParaRPr lang="ru-RU" sz="1600" b="1" i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0"/>
            <a:ext cx="2221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Урбанизация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3168352" cy="49859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Вопросы и задания: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-Что такое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урбанизация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-Назовите типы населенных пунктов края.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причины способствовали возникновению городов  в Алтайском крае?</a:t>
            </a: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вы знаете о процессе урбанизации края?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-Как изменяется соотношение городского и сельского населения по годам?  Назовите причины такого изменения.</a:t>
            </a:r>
          </a:p>
          <a:p>
            <a:pPr lvl="0">
              <a:buFontTx/>
              <a:buChar char="-"/>
            </a:pPr>
            <a:endParaRPr lang="ru-RU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635897" y="188640"/>
          <a:ext cx="5256582" cy="62646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62758"/>
                <a:gridCol w="803720"/>
                <a:gridCol w="862758"/>
                <a:gridCol w="858613"/>
                <a:gridCol w="164337"/>
                <a:gridCol w="999473"/>
                <a:gridCol w="704923"/>
              </a:tblGrid>
              <a:tr h="596638">
                <a:tc rowSpan="2">
                  <a:txBody>
                    <a:bodyPr/>
                    <a:lstStyle/>
                    <a:p>
                      <a:r>
                        <a:rPr lang="ru-RU" b="1" dirty="0" smtClean="0"/>
                        <a:t>Годы</a:t>
                      </a:r>
                      <a:endParaRPr lang="ru-RU" b="1" dirty="0"/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Все население, тыс. человек</a:t>
                      </a:r>
                      <a:endParaRPr lang="ru-RU" b="1" dirty="0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В том числе</a:t>
                      </a:r>
                      <a:endParaRPr lang="ru-RU" b="1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В общей численности населения, процентов</a:t>
                      </a:r>
                      <a:endParaRPr lang="ru-RU" b="1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городское</a:t>
                      </a:r>
                      <a:endParaRPr lang="ru-RU" b="1" dirty="0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сельское</a:t>
                      </a:r>
                      <a:endParaRPr lang="ru-RU" b="1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городское</a:t>
                      </a:r>
                      <a:endParaRPr lang="ru-RU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сельское</a:t>
                      </a:r>
                      <a:endParaRPr lang="ru-RU" b="1" dirty="0"/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1990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2640,4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1533,2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1107,2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58,1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1995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2694,3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1400,1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1294,2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48,0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2000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2651,6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1399,1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1252,5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52,8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47,2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2001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2641,1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1394,5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1246,6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52,8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47,2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2002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2621,0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1390,7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1230,3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53,1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46,9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2003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2602,6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1385,4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1217,2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46,8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2004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2572,0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1375,4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1196,6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53,5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46,5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2005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2539,4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1364,0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1175,4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53,7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46,3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2006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2503,5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1351,1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1152,4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2007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2473,0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1340,0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1133,0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54,2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45,8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2008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2453,5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1332,7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1120,8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54,3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46,7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2009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2438,9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1329,3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1109,6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45,5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2010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2430,8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1320,1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1110,7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54,3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45,7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2417,4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1324,0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1093,4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54,8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45,2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2012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2407,2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1327,6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1079,6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55,2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44,8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2013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2398,7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1331,0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1067,7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55,5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2014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2390,6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1333,1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1057,5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55,8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44,2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3429000"/>
          <a:ext cx="8424935" cy="237626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75293"/>
                <a:gridCol w="2042409"/>
                <a:gridCol w="2114640"/>
                <a:gridCol w="1992593"/>
              </a:tblGrid>
              <a:tr h="583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Виды миграций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Районы миграций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Районы эмиграций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Причины миграций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25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Внутренние миграции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6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Внешние  миграции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Страны, из которых выезжают в Россию 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Страны, в которые уезжают россияне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Причины миграций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692696"/>
            <a:ext cx="8604448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Миграция – это перемещение населения по территории страны или мира (иногда с изменением постоянного местожительства).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\</a:t>
            </a:r>
            <a:endParaRPr lang="ru-RU" sz="16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98072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основе имеющихся знаний, примеров из жизни  жителей  села, родителей  и ссылки «</a:t>
            </a:r>
            <a:r>
              <a:rPr lang="ru-RU" dirty="0" smtClean="0">
                <a:hlinkClick r:id="rId2"/>
              </a:rPr>
              <a:t>Миграционные процессы в Алтайском крае</a:t>
            </a:r>
            <a:r>
              <a:rPr lang="ru-RU" dirty="0" smtClean="0"/>
              <a:t>»  заполните таблицу 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780928"/>
            <a:ext cx="58326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Миграционные процессы в Алтайском крае.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нирование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36912"/>
            <a:ext cx="5943600" cy="3992563"/>
          </a:xfrm>
          <a:prstGeom prst="rect">
            <a:avLst/>
          </a:prstGeom>
          <a:ln w="57150">
            <a:solidFill>
              <a:srgbClr val="9966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23728" y="1114603"/>
            <a:ext cx="374441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Славен Алтай делами своими,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 благо России дела трудовые.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 достойны здесь уваженья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поколения в поколенье.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914198"/>
            <a:ext cx="2843808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Рассмотрев диаграмму, ответьте на вопрос: в каких отраслях экономики больше всего занято населения края? Почему?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Какая проблема трудовых ресурсов здесь не затронута?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(Безработица)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7504" y="72799"/>
            <a:ext cx="9036496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Трудовые ресурсы – это население, способное работать в народном хозяйстве.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сканирование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36912"/>
            <a:ext cx="5943600" cy="3992563"/>
          </a:xfrm>
          <a:prstGeom prst="rect">
            <a:avLst/>
          </a:prstGeom>
          <a:ln w="57150">
            <a:solidFill>
              <a:srgbClr val="9966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803738"/>
            <a:ext cx="8136904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“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Да-нетка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” с помощью сигнальных карточек (блиц-опрос с односложными ответами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В городе Барнауле проживает более 600 тысяч человек?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Алтайский край высоко урбанизированная территория?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Главное занятие жителей Алтайского края – сельское хозяйство?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В последние десятилетия увеличилась численность населения края?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В Алтайском крае 12 городов?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Существует ли безработица в нашем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Последняя перепись населения проходила в 2003 году?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Православное христианство – самая массовая религия края?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Будете ли вы способствовать межнациональной розни?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 Вам понравился урок?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Как бы вы оценили свою работу на уроке?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12.Что понравилось на уроке?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13 Что показалось трудным???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-1"/>
            <a:ext cx="453650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Закрепление</a:t>
            </a:r>
            <a:endParaRPr lang="ru-RU" sz="320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3568" y="5507339"/>
            <a:ext cx="846043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Сегодня на уроке я узнал…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Достижение целей урока…..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628768"/>
            <a:ext cx="226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: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43500"/>
            <a:ext cx="2987824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концу подходит наш урок,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подведем сейчас итог.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вы узнали и зачем,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пригодятся знанья всем?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Плотность, численность и вера,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Города и нации,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Труд народа и его миграции.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Повторили, изучили,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Новое в себе открыли.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Алтае здесь нам жить,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Дружбой будем дорожить.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трудится, и любить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Нам детей своих растить.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960" y="4149080"/>
            <a:ext cx="362977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Оценка за урок с комментариями.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33256"/>
            <a:ext cx="9144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Домашнее задание:1. Рекомендую прочитать п.15.</a:t>
            </a:r>
          </a:p>
          <a:p>
            <a:r>
              <a:rPr lang="ru-RU" dirty="0" smtClean="0"/>
              <a:t>Запомнить основные показатели по теме «Население Алтайского края».Сделать </a:t>
            </a:r>
          </a:p>
          <a:p>
            <a:r>
              <a:rPr lang="ru-RU" dirty="0" smtClean="0"/>
              <a:t>Диаграмму по любому   демографическому показателю  с помощью электронной таблицы.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404664"/>
            <a:ext cx="8424936" cy="46474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/>
              <a:t>Цели:</a:t>
            </a:r>
            <a:r>
              <a:rPr lang="ru-RU" sz="4000" dirty="0" smtClean="0"/>
              <a:t> </a:t>
            </a:r>
          </a:p>
          <a:p>
            <a:r>
              <a:rPr lang="ru-RU" sz="3200" dirty="0" smtClean="0"/>
              <a:t>- сформировать представление о населении Алтайского края , его численности, размещении, плотности, процессах урбанизации и миграции;</a:t>
            </a:r>
          </a:p>
          <a:p>
            <a:r>
              <a:rPr lang="ru-RU" sz="3200" dirty="0" smtClean="0"/>
              <a:t>- развивать мышление и познавательную активность у учащихся, интерес к этнографии;</a:t>
            </a:r>
          </a:p>
          <a:p>
            <a:r>
              <a:rPr lang="ru-RU" sz="3200" dirty="0" smtClean="0"/>
              <a:t>- воспитывать толерантное отношение к людям других национальностей.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5895" y="1556792"/>
            <a:ext cx="92357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работу на уроке!!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814762"/>
            <a:ext cx="6912768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изучения:</a:t>
            </a:r>
            <a:endParaRPr kumimoji="0" lang="ru-RU" sz="36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Заселение территории.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Численность населения.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Национальный состав.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Религии</a:t>
            </a:r>
            <a:r>
              <a:rPr lang="ru-RU" sz="3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Урбанизация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Миграция.</a:t>
            </a:r>
            <a:endParaRPr lang="ru-RU" sz="36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Трудовые ресурсы.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avlovsk.my1.ru/altai_ma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608511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4932040" y="476673"/>
            <a:ext cx="3888432" cy="53245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Территория Алтайского края</a:t>
            </a:r>
            <a:r>
              <a:rPr lang="ru-RU" sz="2000" dirty="0" smtClean="0"/>
              <a:t> - 169,1 тыс. км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 (1,0% территории Российской Федерации). Общая </a:t>
            </a:r>
            <a:r>
              <a:rPr lang="ru-RU" sz="2000" b="1" dirty="0" smtClean="0"/>
              <a:t>численность населения</a:t>
            </a:r>
            <a:r>
              <a:rPr lang="ru-RU" sz="2000" dirty="0" smtClean="0"/>
              <a:t> на 1.01. 2014 составляла </a:t>
            </a:r>
            <a:r>
              <a:rPr lang="ru-RU" sz="2000" b="1" dirty="0" smtClean="0"/>
              <a:t>2398751</a:t>
            </a:r>
          </a:p>
          <a:p>
            <a:r>
              <a:rPr lang="ru-RU" sz="2000" dirty="0" smtClean="0"/>
              <a:t> тыс. чел., в том числе: городское -  </a:t>
            </a:r>
            <a:r>
              <a:rPr lang="ru-RU" sz="2000" b="1" dirty="0" smtClean="0"/>
              <a:t>1331015</a:t>
            </a:r>
            <a:r>
              <a:rPr lang="ru-RU" sz="2000" dirty="0" smtClean="0"/>
              <a:t>тыс. чел., сельское - </a:t>
            </a:r>
            <a:r>
              <a:rPr lang="ru-RU" sz="2000" b="1" dirty="0" smtClean="0"/>
              <a:t>1067736</a:t>
            </a:r>
            <a:r>
              <a:rPr lang="ru-RU" sz="2000" dirty="0" smtClean="0"/>
              <a:t>тыс. чел. </a:t>
            </a:r>
            <a:r>
              <a:rPr lang="ru-RU" sz="2000" b="1" dirty="0" smtClean="0"/>
              <a:t>Плотность населения Алтайского края</a:t>
            </a:r>
            <a:r>
              <a:rPr lang="ru-RU" sz="2000" dirty="0" smtClean="0"/>
              <a:t> - 15,9 человека на 1 км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Равнинная часть края значительно превышает горную как по площади, так по плотности и численности населения. На равнине расположены 8 из 12 городов региона, в том числе его столица - </a:t>
            </a:r>
            <a:r>
              <a:rPr lang="ru-RU" sz="2000" b="1" dirty="0" smtClean="0"/>
              <a:t>Барнаул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594001"/>
            <a:ext cx="810039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</a:t>
            </a:r>
            <a:r>
              <a:rPr kumimoji="0" lang="ru-RU" sz="28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1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3200" b="1" i="1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hlinkClick r:id="rId2"/>
              </a:rPr>
              <a:t>История заселения края.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Наш край был одним из первых районов Сибири, в котором появились первобытные люди. Заселение шло еще в ледниковый период – это были охотничьи племена, у которых установился родовой строй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1" name="Picture 3" descr="http://www.journal4u.ru/images/history-200x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1639"/>
            <a:ext cx="3058220" cy="2599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347864" y="1988840"/>
            <a:ext cx="5544616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Шло время. Происходит смена общественных отношений от первобытнообщинных, феодальных, крепостнических, капиталистических, до современных. Богатства края вызвали к нему большой интерес. Более 300 лет прекрасные земли края влекут к себе людей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разных мест России 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пограничных государств.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 значительными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были притоки поселенцев в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период развития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горнозаводского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Производства,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освоения целинных 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залежных земель,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ческих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реформ, распада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Советского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Союза.                                         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ДемидовА.Н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429000"/>
            <a:ext cx="2412051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3" y="3645025"/>
          <a:ext cx="9036497" cy="1981200"/>
        </p:xfrm>
        <a:graphic>
          <a:graphicData uri="http://schemas.openxmlformats.org/drawingml/2006/table">
            <a:tbl>
              <a:tblPr/>
              <a:tblGrid>
                <a:gridCol w="1512167"/>
                <a:gridCol w="1296144"/>
                <a:gridCol w="1224136"/>
                <a:gridCol w="1368152"/>
                <a:gridCol w="1224136"/>
                <a:gridCol w="1296144"/>
                <a:gridCol w="1115618"/>
              </a:tblGrid>
              <a:tr h="162849">
                <a:tc rowSpan="3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dirty="0">
                          <a:solidFill>
                            <a:srgbClr val="244061"/>
                          </a:solidFill>
                          <a:latin typeface="Arial"/>
                        </a:rPr>
                        <a:t> </a:t>
                      </a:r>
                      <a:endParaRPr lang="ru-RU" sz="2000" dirty="0"/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dirty="0">
                          <a:solidFill>
                            <a:srgbClr val="244061"/>
                          </a:solidFill>
                          <a:latin typeface="Arial"/>
                        </a:rPr>
                        <a:t> </a:t>
                      </a:r>
                      <a:endParaRPr lang="ru-RU" sz="2000" dirty="0"/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dirty="0">
                          <a:solidFill>
                            <a:srgbClr val="244061"/>
                          </a:solidFill>
                          <a:latin typeface="Arial"/>
                        </a:rPr>
                        <a:t> </a:t>
                      </a:r>
                      <a:endParaRPr lang="ru-RU" sz="2000" dirty="0"/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dirty="0">
                          <a:solidFill>
                            <a:srgbClr val="244061"/>
                          </a:solidFill>
                          <a:latin typeface="Arial"/>
                        </a:rPr>
                        <a:t> </a:t>
                      </a:r>
                      <a:endParaRPr lang="ru-RU" sz="2000" dirty="0"/>
                    </a:p>
                  </a:txBody>
                  <a:tcPr marL="67650" marR="67650" marT="0" marB="0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solidFill>
                            <a:srgbClr val="244061"/>
                          </a:solidFill>
                          <a:latin typeface="Arial"/>
                        </a:rPr>
                        <a:t>На 1.01.2014</a:t>
                      </a:r>
                      <a:endParaRPr lang="ru-RU" sz="1400" dirty="0"/>
                    </a:p>
                  </a:txBody>
                  <a:tcPr marL="67650" marR="67650" marT="0" marB="0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400" b="1" dirty="0">
                        <a:solidFill>
                          <a:srgbClr val="244061"/>
                        </a:solidFill>
                        <a:latin typeface="Arial"/>
                      </a:endParaRPr>
                    </a:p>
                  </a:txBody>
                  <a:tcPr marL="67650" marR="67650" marT="0" marB="0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solidFill>
                            <a:srgbClr val="244061"/>
                          </a:solidFill>
                          <a:latin typeface="Arial"/>
                        </a:rPr>
                        <a:t>все население (человек)</a:t>
                      </a:r>
                      <a:endParaRPr lang="ru-RU" sz="1400" dirty="0"/>
                    </a:p>
                  </a:txBody>
                  <a:tcPr marL="67650" marR="67650" marT="0" marB="0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solidFill>
                            <a:srgbClr val="244061"/>
                          </a:solidFill>
                          <a:latin typeface="Arial"/>
                        </a:rPr>
                        <a:t>в том числе:</a:t>
                      </a:r>
                      <a:endParaRPr lang="ru-RU" sz="1400" dirty="0"/>
                    </a:p>
                  </a:txBody>
                  <a:tcPr marL="67650" marR="67650" marT="0" marB="0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solidFill>
                            <a:srgbClr val="244061"/>
                          </a:solidFill>
                          <a:latin typeface="Arial"/>
                        </a:rPr>
                        <a:t>все население (человек)</a:t>
                      </a:r>
                      <a:endParaRPr lang="ru-RU" sz="1400" dirty="0"/>
                    </a:p>
                  </a:txBody>
                  <a:tcPr marL="67650" marR="67650" marT="0" marB="0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solidFill>
                            <a:srgbClr val="244061"/>
                          </a:solidFill>
                          <a:latin typeface="Arial"/>
                        </a:rPr>
                        <a:t>в том числе:</a:t>
                      </a:r>
                      <a:endParaRPr lang="ru-RU" sz="1400" dirty="0"/>
                    </a:p>
                  </a:txBody>
                  <a:tcPr marL="67650" marR="67650" marT="0" marB="0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solidFill>
                            <a:srgbClr val="244061"/>
                          </a:solidFill>
                          <a:latin typeface="Arial"/>
                        </a:rPr>
                        <a:t>городское</a:t>
                      </a:r>
                      <a:endParaRPr lang="ru-RU" sz="1400" dirty="0"/>
                    </a:p>
                  </a:txBody>
                  <a:tcPr marL="67650" marR="67650" marT="0" marB="0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solidFill>
                            <a:srgbClr val="244061"/>
                          </a:solidFill>
                          <a:latin typeface="Arial"/>
                        </a:rPr>
                        <a:t>сельское</a:t>
                      </a:r>
                      <a:endParaRPr lang="ru-RU" sz="1400" dirty="0"/>
                    </a:p>
                  </a:txBody>
                  <a:tcPr marL="67650" marR="67650" marT="0" marB="0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solidFill>
                            <a:srgbClr val="244061"/>
                          </a:solidFill>
                          <a:latin typeface="Arial"/>
                        </a:rPr>
                        <a:t>городское</a:t>
                      </a:r>
                      <a:endParaRPr lang="ru-RU" sz="1400" dirty="0"/>
                    </a:p>
                  </a:txBody>
                  <a:tcPr marL="67650" marR="67650" marT="0" marB="0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solidFill>
                            <a:srgbClr val="244061"/>
                          </a:solidFill>
                          <a:latin typeface="Arial"/>
                        </a:rPr>
                        <a:t>сельское</a:t>
                      </a:r>
                      <a:endParaRPr lang="ru-RU" sz="1400" dirty="0"/>
                    </a:p>
                  </a:txBody>
                  <a:tcPr marL="67650" marR="67650" marT="0" marB="0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6528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dirty="0">
                          <a:latin typeface="Arial CYR"/>
                        </a:rPr>
                        <a:t>Алтайский край</a:t>
                      </a:r>
                      <a:endParaRPr lang="ru-RU" sz="2000" dirty="0"/>
                    </a:p>
                  </a:txBody>
                  <a:tcPr marL="67650" marR="6765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dirty="0">
                          <a:latin typeface="Arial CYR"/>
                        </a:rPr>
                        <a:t>2390638   </a:t>
                      </a:r>
                      <a:endParaRPr lang="ru-RU" sz="2000" dirty="0"/>
                    </a:p>
                  </a:txBody>
                  <a:tcPr marL="67650" marR="6765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dirty="0">
                          <a:latin typeface="Arial CYR"/>
                        </a:rPr>
                        <a:t>1333129   </a:t>
                      </a:r>
                      <a:endParaRPr lang="ru-RU" sz="2000" dirty="0"/>
                    </a:p>
                  </a:txBody>
                  <a:tcPr marL="67650" marR="6765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dirty="0">
                          <a:latin typeface="Arial CYR"/>
                        </a:rPr>
                        <a:t>1057509   </a:t>
                      </a:r>
                      <a:endParaRPr lang="ru-RU" sz="2000" dirty="0"/>
                    </a:p>
                  </a:txBody>
                  <a:tcPr marL="67650" marR="6765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dirty="0">
                          <a:latin typeface="Arial CYR"/>
                        </a:rPr>
                        <a:t>2394694   </a:t>
                      </a:r>
                      <a:endParaRPr lang="ru-RU" sz="2000" dirty="0"/>
                    </a:p>
                  </a:txBody>
                  <a:tcPr marL="67650" marR="6765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dirty="0">
                          <a:latin typeface="Arial CYR"/>
                        </a:rPr>
                        <a:t>1332072   </a:t>
                      </a:r>
                      <a:endParaRPr lang="ru-RU" sz="2000" dirty="0"/>
                    </a:p>
                  </a:txBody>
                  <a:tcPr marL="67650" marR="6765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latin typeface="Arial CYR"/>
                        </a:rPr>
                        <a:t>1062622</a:t>
                      </a:r>
                      <a:r>
                        <a:rPr lang="ru-RU" sz="1000" b="1" dirty="0">
                          <a:latin typeface="Arial CYR"/>
                        </a:rPr>
                        <a:t>   </a:t>
                      </a:r>
                      <a:endParaRPr lang="ru-RU" sz="1800" dirty="0"/>
                    </a:p>
                  </a:txBody>
                  <a:tcPr marL="67650" marR="6765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11560" y="40466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254061"/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  <a:hlinkClick r:id="rId2"/>
              </a:rPr>
              <a:t> </a:t>
            </a:r>
            <a:endParaRPr lang="ru-RU" sz="1600" u="sng" dirty="0" smtClean="0"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504" y="980728"/>
          <a:ext cx="8856985" cy="1822329"/>
        </p:xfrm>
        <a:graphic>
          <a:graphicData uri="http://schemas.openxmlformats.org/drawingml/2006/table">
            <a:tbl>
              <a:tblPr/>
              <a:tblGrid>
                <a:gridCol w="3888433"/>
                <a:gridCol w="1367475"/>
                <a:gridCol w="1222909"/>
                <a:gridCol w="1222909"/>
                <a:gridCol w="1155259"/>
              </a:tblGrid>
              <a:tr h="4074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latin typeface="Arial"/>
                        </a:rPr>
                        <a:t>Наименование территории</a:t>
                      </a:r>
                      <a:endParaRPr lang="ru-RU" sz="1400" dirty="0"/>
                    </a:p>
                  </a:txBody>
                  <a:tcPr marL="64470" marR="64470" marT="0" marB="0" anchor="ctr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latin typeface="Arial"/>
                        </a:rPr>
                        <a:t>все население (человек)</a:t>
                      </a:r>
                      <a:endParaRPr lang="ru-RU" sz="1400" dirty="0"/>
                    </a:p>
                  </a:txBody>
                  <a:tcPr marL="64470" marR="64470" marT="0" marB="0" anchor="ctr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latin typeface="Arial"/>
                        </a:rPr>
                        <a:t>в том числе:</a:t>
                      </a:r>
                      <a:endParaRPr lang="ru-RU" sz="1400" dirty="0"/>
                    </a:p>
                  </a:txBody>
                  <a:tcPr marL="64470" marR="64470" marT="0" marB="0" anchor="ctr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17375E"/>
                          </a:solidFill>
                          <a:latin typeface="Arial"/>
                        </a:rPr>
                        <a:t>C</a:t>
                      </a:r>
                      <a:r>
                        <a:rPr lang="ru-RU" sz="1400" b="1" dirty="0" smtClean="0">
                          <a:solidFill>
                            <a:srgbClr val="17375E"/>
                          </a:solidFill>
                          <a:latin typeface="Arial"/>
                        </a:rPr>
                        <a:t>реднегодовая</a:t>
                      </a:r>
                      <a:r>
                        <a:rPr lang="ru-RU" sz="1400" b="1" dirty="0">
                          <a:solidFill>
                            <a:srgbClr val="17375E"/>
                          </a:solidFill>
                          <a:latin typeface="Arial"/>
                        </a:rPr>
                        <a:t/>
                      </a:r>
                      <a:br>
                        <a:rPr lang="ru-RU" sz="1400" b="1" dirty="0">
                          <a:solidFill>
                            <a:srgbClr val="17375E"/>
                          </a:solidFill>
                          <a:latin typeface="Arial"/>
                        </a:rPr>
                      </a:br>
                      <a:r>
                        <a:rPr lang="ru-RU" sz="1400" b="1" dirty="0">
                          <a:solidFill>
                            <a:srgbClr val="17375E"/>
                          </a:solidFill>
                          <a:latin typeface="Arial"/>
                        </a:rPr>
                        <a:t>за 2012 г</a:t>
                      </a:r>
                      <a:endParaRPr lang="ru-RU" sz="1400" dirty="0"/>
                    </a:p>
                  </a:txBody>
                  <a:tcPr marL="64470" marR="64470" marT="0" marB="0" anchor="ctr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7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latin typeface="Arial"/>
                        </a:rPr>
                        <a:t>городское</a:t>
                      </a:r>
                      <a:endParaRPr lang="ru-RU" sz="1400" dirty="0"/>
                    </a:p>
                  </a:txBody>
                  <a:tcPr marL="64470" marR="64470" marT="0" marB="0" anchor="ctr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latin typeface="Arial"/>
                        </a:rPr>
                        <a:t>сельское</a:t>
                      </a:r>
                      <a:endParaRPr lang="ru-RU" sz="1400" dirty="0"/>
                    </a:p>
                  </a:txBody>
                  <a:tcPr marL="64470" marR="64470" marT="0" marB="0" anchor="ctr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</a:rPr>
                        <a:t>Все </a:t>
                      </a:r>
                      <a:r>
                        <a:rPr lang="ru-RU" sz="1800" b="1" dirty="0" smtClean="0">
                          <a:latin typeface="Arial"/>
                        </a:rPr>
                        <a:t>население Алтайского края</a:t>
                      </a:r>
                      <a:endParaRPr lang="ru-RU" sz="1800" dirty="0"/>
                    </a:p>
                  </a:txBody>
                  <a:tcPr marL="64470" marR="6447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0" indent="127635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</a:rPr>
                        <a:t>2398751</a:t>
                      </a:r>
                      <a:endParaRPr lang="ru-RU" sz="1800" dirty="0"/>
                    </a:p>
                  </a:txBody>
                  <a:tcPr marL="64470" marR="6447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indent="127635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</a:rPr>
                        <a:t>1331015</a:t>
                      </a:r>
                      <a:endParaRPr lang="ru-RU" sz="1800" dirty="0"/>
                    </a:p>
                  </a:txBody>
                  <a:tcPr marL="64470" marR="6447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indent="127635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</a:rPr>
                        <a:t>1067736</a:t>
                      </a:r>
                      <a:endParaRPr lang="ru-RU" sz="1800" dirty="0"/>
                    </a:p>
                  </a:txBody>
                  <a:tcPr marL="64470" marR="6447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</a:rPr>
                        <a:t>2402990</a:t>
                      </a:r>
                      <a:endParaRPr lang="ru-RU" sz="1800" dirty="0"/>
                    </a:p>
                  </a:txBody>
                  <a:tcPr marL="64470" marR="6447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</a:rPr>
                        <a:t>городское население</a:t>
                      </a:r>
                      <a:endParaRPr lang="ru-RU" sz="1800" dirty="0"/>
                    </a:p>
                  </a:txBody>
                  <a:tcPr marL="64470" marR="6447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0" indent="127635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</a:rPr>
                        <a:t> </a:t>
                      </a:r>
                      <a:endParaRPr lang="ru-RU" sz="1800" dirty="0"/>
                    </a:p>
                  </a:txBody>
                  <a:tcPr marL="64470" marR="6447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indent="127635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</a:rPr>
                        <a:t> </a:t>
                      </a:r>
                      <a:endParaRPr lang="ru-RU" sz="1800" dirty="0"/>
                    </a:p>
                  </a:txBody>
                  <a:tcPr marL="64470" marR="6447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indent="127635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</a:rPr>
                        <a:t> </a:t>
                      </a:r>
                      <a:endParaRPr lang="ru-RU" sz="1800" dirty="0"/>
                    </a:p>
                  </a:txBody>
                  <a:tcPr marL="64470" marR="6447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</a:rPr>
                        <a:t>1329304</a:t>
                      </a:r>
                      <a:endParaRPr lang="ru-RU" sz="1800" dirty="0"/>
                    </a:p>
                  </a:txBody>
                  <a:tcPr marL="64470" marR="6447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</a:rPr>
                        <a:t>сельское население</a:t>
                      </a:r>
                      <a:endParaRPr lang="ru-RU" sz="1800" dirty="0"/>
                    </a:p>
                  </a:txBody>
                  <a:tcPr marL="64470" marR="6447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0" indent="127635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</a:rPr>
                        <a:t> </a:t>
                      </a:r>
                      <a:endParaRPr lang="ru-RU" sz="1800" dirty="0"/>
                    </a:p>
                  </a:txBody>
                  <a:tcPr marL="64470" marR="6447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indent="127635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</a:rPr>
                        <a:t> </a:t>
                      </a:r>
                      <a:endParaRPr lang="ru-RU" sz="1800" dirty="0"/>
                    </a:p>
                  </a:txBody>
                  <a:tcPr marL="64470" marR="6447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indent="127635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</a:rPr>
                        <a:t> </a:t>
                      </a:r>
                      <a:endParaRPr lang="ru-RU" sz="1800" dirty="0"/>
                    </a:p>
                  </a:txBody>
                  <a:tcPr marL="64470" marR="6447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</a:rPr>
                        <a:t>1073686</a:t>
                      </a:r>
                      <a:endParaRPr lang="ru-RU" sz="1800" dirty="0"/>
                    </a:p>
                  </a:txBody>
                  <a:tcPr marL="64470" marR="64470" marT="0" marB="0" anchor="b">
                    <a:lnL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3528" y="33265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70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7375E"/>
                </a:solidFill>
                <a:latin typeface="Arial" pitchFamily="34" charset="0"/>
                <a:hlinkClick r:id="rId3"/>
              </a:rPr>
              <a:t>1. Оценка численности постоянного населения на 1 января 2013г.  и среднегодовая за 2012 год</a:t>
            </a:r>
            <a:r>
              <a:rPr lang="ru-RU" b="1" dirty="0" smtClean="0">
                <a:solidFill>
                  <a:srgbClr val="17375E"/>
                </a:solidFill>
                <a:latin typeface="Arial" pitchFamily="34" charset="0"/>
              </a:rPr>
              <a:t>(ссылка на росгосстат по  Алтайскому краю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924945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  <a:hlinkClick r:id="rId2"/>
              </a:rPr>
              <a:t>ОЦЕНКА ЧИСЛЕННОСТИ НАСЕЛЕНИЯ НА 1 ЯНВАРЯ 2014 ГОДА И В СРЕДНЕМ ЗА 2013 ГОД   (</a:t>
            </a:r>
            <a:r>
              <a:rPr lang="ru-RU" b="1" u="sng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  <a:hlinkClick r:id="rId2"/>
              </a:rPr>
              <a:t>ссылка на росгосстат  по Алтайскому краю)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66124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Задание: Проанализируйте данные  по численности населения и определите её динамику.</a:t>
            </a:r>
          </a:p>
          <a:p>
            <a:r>
              <a:rPr lang="ru-RU" dirty="0" smtClean="0"/>
              <a:t>Воспользуйтесь   электронной таблицей </a:t>
            </a:r>
            <a:r>
              <a:rPr lang="en-US" dirty="0" smtClean="0"/>
              <a:t>XL </a:t>
            </a:r>
            <a:r>
              <a:rPr lang="ru-RU" dirty="0" smtClean="0"/>
              <a:t>. Сделайте вывод. Определите  естественный прирост  населения.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980730"/>
          <a:ext cx="8280921" cy="43824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68042"/>
                <a:gridCol w="974226"/>
                <a:gridCol w="1104241"/>
                <a:gridCol w="1104241"/>
                <a:gridCol w="969775"/>
                <a:gridCol w="1080198"/>
                <a:gridCol w="1080198"/>
              </a:tblGrid>
              <a:tr h="281693">
                <a:tc rowSpan="2">
                  <a:txBody>
                    <a:bodyPr/>
                    <a:lstStyle/>
                    <a:p>
                      <a:r>
                        <a:rPr lang="ru-RU" sz="1600" b="1" i="1" dirty="0"/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i="1" dirty="0"/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i="1" dirty="0"/>
                        <a:t>Человек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i="1" dirty="0"/>
                        <a:t>На 1000 человек  населения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5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/>
                        <a:t>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i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/>
                        <a:t>2013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/>
                        <a:t>прирост, снижение (-)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/>
                        <a:t>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/>
                        <a:t>2013</a:t>
                      </a:r>
                    </a:p>
                  </a:txBody>
                  <a:tcPr marL="68580" marR="68580" marT="0" marB="0"/>
                </a:tc>
              </a:tr>
              <a:tr h="281693">
                <a:tc>
                  <a:txBody>
                    <a:bodyPr/>
                    <a:lstStyle/>
                    <a:p>
                      <a:r>
                        <a:rPr lang="ru-RU" sz="1600" b="1" i="1" dirty="0"/>
                        <a:t>Родившиеся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4145" algn="r"/>
                      <a:r>
                        <a:rPr lang="ru-RU" sz="1600" b="1" i="1" dirty="0"/>
                        <a:t>32695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b="1" i="1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32461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/>
                      <a:r>
                        <a:rPr lang="ru-RU" sz="1600" b="1" i="1" dirty="0"/>
                        <a:t>-234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13,6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13,5</a:t>
                      </a:r>
                    </a:p>
                  </a:txBody>
                  <a:tcPr marL="68580" marR="68580" marT="0" marB="0" anchor="b"/>
                </a:tc>
              </a:tr>
              <a:tr h="281693">
                <a:tc>
                  <a:txBody>
                    <a:bodyPr/>
                    <a:lstStyle/>
                    <a:p>
                      <a:r>
                        <a:rPr lang="ru-RU" sz="1600" b="1" i="1" dirty="0"/>
                        <a:t>Умершие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4145" algn="r"/>
                      <a:r>
                        <a:rPr lang="ru-RU" sz="1600" b="1" i="1" dirty="0"/>
                        <a:t>35030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b="1" i="1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33980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/>
                      <a:r>
                        <a:rPr lang="ru-RU" sz="1600" b="1" i="1" dirty="0"/>
                        <a:t>-1050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14,6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14,2</a:t>
                      </a:r>
                    </a:p>
                  </a:txBody>
                  <a:tcPr marL="68580" marR="68580" marT="0" marB="0" anchor="b"/>
                </a:tc>
              </a:tr>
              <a:tr h="563387">
                <a:tc>
                  <a:txBody>
                    <a:bodyPr/>
                    <a:lstStyle/>
                    <a:p>
                      <a:pPr marL="71755"/>
                      <a:r>
                        <a:rPr lang="ru-RU" sz="1600" b="1" i="1" dirty="0"/>
                        <a:t> в том числе  дети в</a:t>
                      </a:r>
                    </a:p>
                    <a:p>
                      <a:pPr marL="71755"/>
                      <a:r>
                        <a:rPr lang="ru-RU" sz="1600" b="1" i="1" dirty="0"/>
                        <a:t> возрасте до 1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4145" algn="r"/>
                      <a:r>
                        <a:rPr lang="ru-RU" sz="1600" b="1" i="1" dirty="0"/>
                        <a:t>330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b="1" i="1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292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/>
                      <a:r>
                        <a:rPr lang="ru-RU" sz="1600" b="1" i="1" dirty="0"/>
                        <a:t>-38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10,4</a:t>
                      </a:r>
                      <a:r>
                        <a:rPr lang="ru-RU" sz="1600" b="1" i="1" baseline="30000" dirty="0"/>
                        <a:t>1)</a:t>
                      </a:r>
                      <a:endParaRPr lang="ru-RU" sz="1600" b="1" i="1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9,0</a:t>
                      </a:r>
                      <a:r>
                        <a:rPr lang="ru-RU" sz="1600" b="1" i="1" baseline="30000" dirty="0"/>
                        <a:t>1)</a:t>
                      </a:r>
                      <a:endParaRPr lang="ru-RU" sz="1600" b="1" i="1" dirty="0"/>
                    </a:p>
                  </a:txBody>
                  <a:tcPr marL="68580" marR="68580" marT="0" marB="0" anchor="b"/>
                </a:tc>
              </a:tr>
              <a:tr h="563387">
                <a:tc>
                  <a:txBody>
                    <a:bodyPr/>
                    <a:lstStyle/>
                    <a:p>
                      <a:r>
                        <a:rPr lang="ru-RU" sz="1600" b="1" i="1" dirty="0"/>
                        <a:t>Естественный </a:t>
                      </a:r>
                    </a:p>
                    <a:p>
                      <a:r>
                        <a:rPr lang="ru-RU" sz="1600" b="1" i="1" dirty="0"/>
                        <a:t>прирост (убыль)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4145" algn="r"/>
                      <a:r>
                        <a:rPr lang="ru-RU" sz="1600" b="1" i="1" dirty="0"/>
                        <a:t>-2335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-1519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/>
                      <a:r>
                        <a:rPr lang="en-US" sz="1600" b="1" i="1" dirty="0"/>
                        <a:t>x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-1,0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-0,7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80340" algn="r"/>
                      <a:r>
                        <a:rPr lang="ru-RU" sz="1600" b="1" i="1" dirty="0"/>
                        <a:t>х</a:t>
                      </a:r>
                    </a:p>
                  </a:txBody>
                  <a:tcPr marL="68580" marR="68580" marT="0" marB="0" anchor="b"/>
                </a:tc>
              </a:tr>
              <a:tr h="530761">
                <a:tc>
                  <a:txBody>
                    <a:bodyPr/>
                    <a:lstStyle/>
                    <a:p>
                      <a:r>
                        <a:rPr lang="ru-RU" sz="1600" b="1" i="1" dirty="0"/>
                        <a:t>Зарегистрировано, ед.: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4145" algn="r"/>
                      <a:r>
                        <a:rPr lang="ru-RU" sz="1600" b="1" i="1" dirty="0"/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/>
                      <a:r>
                        <a:rPr lang="ru-RU" sz="1600" b="1" i="1" dirty="0"/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80340" algn="r"/>
                      <a:r>
                        <a:rPr lang="ru-RU" sz="1600" b="1" i="1" dirty="0"/>
                        <a:t> </a:t>
                      </a:r>
                    </a:p>
                  </a:txBody>
                  <a:tcPr marL="68580" marR="68580" marT="0" marB="0" anchor="b"/>
                </a:tc>
              </a:tr>
              <a:tr h="281693">
                <a:tc>
                  <a:txBody>
                    <a:bodyPr/>
                    <a:lstStyle/>
                    <a:p>
                      <a:pPr marL="71755"/>
                      <a:r>
                        <a:rPr lang="ru-RU" sz="1600" b="1" i="1" dirty="0"/>
                        <a:t>браков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4145" algn="r"/>
                      <a:r>
                        <a:rPr lang="ru-RU" sz="1600" b="1" i="1" dirty="0"/>
                        <a:t>21343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20271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/>
                      <a:r>
                        <a:rPr lang="ru-RU" sz="1600" b="1" i="1" dirty="0"/>
                        <a:t>-1072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8,9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8,5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80340" algn="r"/>
                      <a:r>
                        <a:rPr lang="ru-RU" sz="1600" b="1" i="1" dirty="0"/>
                        <a:t>95,5</a:t>
                      </a:r>
                    </a:p>
                  </a:txBody>
                  <a:tcPr marL="68580" marR="68580" marT="0" marB="0" anchor="b"/>
                </a:tc>
              </a:tr>
              <a:tr h="281693">
                <a:tc>
                  <a:txBody>
                    <a:bodyPr/>
                    <a:lstStyle/>
                    <a:p>
                      <a:pPr marL="71755"/>
                      <a:r>
                        <a:rPr lang="ru-RU" sz="1600" b="1" i="1" dirty="0"/>
                        <a:t>разводов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4145" algn="r"/>
                      <a:r>
                        <a:rPr lang="ru-RU" sz="1600" b="1" i="1" dirty="0"/>
                        <a:t>12288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13259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/>
                      <a:r>
                        <a:rPr lang="ru-RU" sz="1600" b="1" i="1" dirty="0"/>
                        <a:t>971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5,1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ru-RU" sz="1600" b="1" i="1" dirty="0"/>
                        <a:t>5,5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80340" algn="r"/>
                      <a:r>
                        <a:rPr lang="ru-RU" sz="1600" b="1" i="1" dirty="0"/>
                        <a:t>107,8</a:t>
                      </a:r>
                    </a:p>
                  </a:txBody>
                  <a:tcPr marL="68580" marR="68580" marT="0" marB="0" anchor="b"/>
                </a:tc>
              </a:tr>
              <a:tr h="265380">
                <a:tc gridSpan="7">
                  <a:txBody>
                    <a:bodyPr/>
                    <a:lstStyle/>
                    <a:p>
                      <a:r>
                        <a:rPr lang="ru-RU" sz="1600" b="1" i="1" dirty="0"/>
                        <a:t>1) На 1000 родившихся живыми.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32579"/>
            <a:ext cx="872386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ПОКАЗАТЕЛИ ЕСТЕСТВЕННОГО ДВИЖЕНИЯ НАСЕЛЕНИЯ                      в 2012-2013 гг.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59" y="620681"/>
          <a:ext cx="7848872" cy="4332319"/>
        </p:xfrm>
        <a:graphic>
          <a:graphicData uri="http://schemas.openxmlformats.org/drawingml/2006/table">
            <a:tbl>
              <a:tblPr/>
              <a:tblGrid>
                <a:gridCol w="1259754"/>
                <a:gridCol w="1312112"/>
                <a:gridCol w="1312112"/>
                <a:gridCol w="1312112"/>
                <a:gridCol w="1345430"/>
                <a:gridCol w="1307352"/>
              </a:tblGrid>
              <a:tr h="67692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65F91"/>
                          </a:solidFill>
                          <a:latin typeface="Arial"/>
                        </a:rPr>
                        <a:t>Годы</a:t>
                      </a:r>
                      <a:endParaRPr lang="ru-RU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65F91"/>
                          </a:solidFill>
                          <a:latin typeface="Arial"/>
                        </a:rPr>
                        <a:t>Число родившихся</a:t>
                      </a:r>
                      <a:endParaRPr lang="ru-RU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65F91"/>
                          </a:solidFill>
                          <a:latin typeface="Arial"/>
                        </a:rPr>
                        <a:t>Число умерших</a:t>
                      </a:r>
                      <a:endParaRPr lang="ru-RU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65F91"/>
                          </a:solidFill>
                          <a:latin typeface="Arial"/>
                        </a:rPr>
                        <a:t>Естественный прирост,</a:t>
                      </a:r>
                      <a:br>
                        <a:rPr lang="ru-RU" sz="1200" b="1" dirty="0">
                          <a:solidFill>
                            <a:srgbClr val="365F91"/>
                          </a:solidFill>
                          <a:latin typeface="Arial"/>
                        </a:rPr>
                      </a:br>
                      <a:r>
                        <a:rPr lang="ru-RU" sz="1200" b="1" dirty="0">
                          <a:solidFill>
                            <a:srgbClr val="365F91"/>
                          </a:solidFill>
                          <a:latin typeface="Arial"/>
                        </a:rPr>
                        <a:t>убыль (-)</a:t>
                      </a:r>
                      <a:endParaRPr lang="ru-RU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65F91"/>
                          </a:solidFill>
                          <a:latin typeface="Arial"/>
                        </a:rPr>
                        <a:t>Коэффициент естественного прироста</a:t>
                      </a:r>
                      <a:r>
                        <a:rPr lang="ru-RU" sz="1200" b="1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1)</a:t>
                      </a:r>
                      <a:endParaRPr lang="ru-RU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365F91"/>
                          </a:solidFill>
                          <a:latin typeface="Arial"/>
                        </a:rPr>
                        <a:t>Умершие в возрасте до одного года</a:t>
                      </a:r>
                      <a:endParaRPr lang="ru-RU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36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1990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34176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29329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4847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1,83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288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522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1995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23338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39551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-16213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-6,02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288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490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2000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24674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37813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-13139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-4,96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288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371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2001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25221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38641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-13420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-5,1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288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341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2002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26889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41028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-14139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-5,41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288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360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2003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28010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41177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-13167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-4,7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288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316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2004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27736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40577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-12841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-4.6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288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346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2005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26395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42571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-16176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-5,8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288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307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2006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25594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38558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-12964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-4,5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288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287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2007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28363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37402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-9039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-3,2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288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284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2008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30741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37497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-6756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-1,8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288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276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2009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30906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35774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-4868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-1,2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288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277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2010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30853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36369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-5516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-1,3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288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291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2011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30705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35108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-4403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-1,9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288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238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2012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32879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35132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-2253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Arial"/>
                        </a:rPr>
                        <a:t>-0,9</a:t>
                      </a:r>
                      <a:endParaRPr lang="en-US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2885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latin typeface="Arial"/>
                        </a:rPr>
                        <a:t>330</a:t>
                      </a:r>
                      <a:endParaRPr lang="ru-RU" sz="1200" b="1" dirty="0"/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91680" y="227928"/>
            <a:ext cx="6840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ЕСТЕСТВЕННОЕ ДВИЖЕНИЕ НАСЕЛЕНИЯ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9" y="5445224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Задание: Проанализируйте особенности и тенденции изменения численности населения  в разные периоды. </a:t>
            </a:r>
          </a:p>
          <a:p>
            <a:r>
              <a:rPr lang="ru-RU" dirty="0" smtClean="0"/>
              <a:t>Как изменяется коэффициент естественного прироста? Выясните причины.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60" y="5013176"/>
          <a:ext cx="7935686" cy="365760"/>
        </p:xfrm>
        <a:graphic>
          <a:graphicData uri="http://schemas.openxmlformats.org/drawingml/2006/table">
            <a:tbl>
              <a:tblPr/>
              <a:tblGrid>
                <a:gridCol w="7935686"/>
              </a:tblGrid>
              <a:tr h="28803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</a:t>
                      </a:r>
                      <a:r>
                        <a:rPr lang="ru-RU" sz="1200" b="1" dirty="0" smtClean="0"/>
                        <a:t> 2013                                                                                                                                         -0,7</a:t>
                      </a:r>
                      <a:endParaRPr lang="ru-RU" sz="12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404664"/>
          <a:ext cx="6744072" cy="7574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744072"/>
              </a:tblGrid>
              <a:tr h="73085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600" dirty="0"/>
                        <a:t>Распределение численности населения Алтайского края по полу и </a:t>
                      </a:r>
                      <a:r>
                        <a:rPr lang="ru-RU" sz="1600" dirty="0" smtClean="0"/>
                        <a:t>возрасту </a:t>
                      </a:r>
                      <a:r>
                        <a:rPr lang="ru-RU" sz="1600" dirty="0"/>
                        <a:t>на 1 января 2013 года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(человек)</a:t>
                      </a:r>
                    </a:p>
                  </a:txBody>
                  <a:tcPr marL="12983" marR="12983" marT="12983" marB="12983"/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412776"/>
          <a:ext cx="8784976" cy="2273058"/>
        </p:xfrm>
        <a:graphic>
          <a:graphicData uri="http://schemas.openxmlformats.org/drawingml/2006/table">
            <a:tbl>
              <a:tblPr/>
              <a:tblGrid>
                <a:gridCol w="826679"/>
                <a:gridCol w="901832"/>
                <a:gridCol w="826679"/>
                <a:gridCol w="976985"/>
                <a:gridCol w="826679"/>
                <a:gridCol w="976985"/>
                <a:gridCol w="901832"/>
                <a:gridCol w="891121"/>
                <a:gridCol w="720080"/>
                <a:gridCol w="936104"/>
              </a:tblGrid>
              <a:tr h="492966">
                <a:tc rowSpan="2"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65F91"/>
                          </a:solidFill>
                          <a:latin typeface="Arial"/>
                        </a:rPr>
                        <a:t>Возраст (лет)</a:t>
                      </a:r>
                      <a:endParaRPr lang="ru-RU" sz="1400" dirty="0"/>
                    </a:p>
                  </a:txBody>
                  <a:tcPr marL="15733" marR="15733" marT="15733" marB="15733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65F91"/>
                          </a:solidFill>
                          <a:latin typeface="Arial"/>
                        </a:rPr>
                        <a:t>Все население</a:t>
                      </a:r>
                      <a:endParaRPr lang="ru-RU" sz="1400" dirty="0"/>
                    </a:p>
                  </a:txBody>
                  <a:tcPr marL="15733" marR="15733" marT="15733" marB="15733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365F91"/>
                          </a:solidFill>
                          <a:latin typeface="Arial"/>
                        </a:rPr>
                        <a:t>Городское население                    Сельское насел</a:t>
                      </a:r>
                      <a:endParaRPr lang="ru-RU" sz="1400" dirty="0" smtClean="0"/>
                    </a:p>
                  </a:txBody>
                  <a:tcPr marL="15733" marR="15733" marT="15733" marB="15733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365F91"/>
                          </a:solidFill>
                          <a:latin typeface="Arial"/>
                        </a:rPr>
                        <a:t>Сельское </a:t>
                      </a:r>
                      <a:r>
                        <a:rPr lang="ru-RU" sz="1400" b="1" dirty="0">
                          <a:solidFill>
                            <a:srgbClr val="365F91"/>
                          </a:solidFill>
                          <a:latin typeface="Arial"/>
                        </a:rPr>
                        <a:t>население</a:t>
                      </a:r>
                      <a:endParaRPr lang="ru-RU" sz="1400" dirty="0"/>
                    </a:p>
                  </a:txBody>
                  <a:tcPr marL="15733" marR="15733" marT="15733" marB="15733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87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65F91"/>
                          </a:solidFill>
                          <a:latin typeface="Arial"/>
                        </a:rPr>
                        <a:t>мужчины и женщины </a:t>
                      </a:r>
                      <a:endParaRPr lang="ru-RU" sz="1400" dirty="0"/>
                    </a:p>
                  </a:txBody>
                  <a:tcPr marL="15733" marR="15733" marT="15733" marB="15733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65F91"/>
                          </a:solidFill>
                          <a:latin typeface="Arial"/>
                        </a:rPr>
                        <a:t>мужчины</a:t>
                      </a:r>
                      <a:endParaRPr lang="ru-RU" sz="1400" dirty="0"/>
                    </a:p>
                  </a:txBody>
                  <a:tcPr marL="15733" marR="15733" marT="15733" marB="15733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65F91"/>
                          </a:solidFill>
                          <a:latin typeface="Arial"/>
                        </a:rPr>
                        <a:t>женщины</a:t>
                      </a:r>
                      <a:endParaRPr lang="ru-RU" sz="1400" dirty="0"/>
                    </a:p>
                  </a:txBody>
                  <a:tcPr marL="15733" marR="15733" marT="15733" marB="15733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65F91"/>
                          </a:solidFill>
                          <a:latin typeface="Arial"/>
                        </a:rPr>
                        <a:t>мужчины и женщины</a:t>
                      </a:r>
                      <a:endParaRPr lang="ru-RU" sz="1400" dirty="0"/>
                    </a:p>
                  </a:txBody>
                  <a:tcPr marL="15733" marR="15733" marT="15733" marB="15733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65F91"/>
                          </a:solidFill>
                          <a:latin typeface="Arial"/>
                        </a:rPr>
                        <a:t>мужчины</a:t>
                      </a:r>
                      <a:endParaRPr lang="ru-RU" sz="1400" dirty="0"/>
                    </a:p>
                  </a:txBody>
                  <a:tcPr marL="15733" marR="15733" marT="15733" marB="15733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65F91"/>
                          </a:solidFill>
                          <a:latin typeface="Arial"/>
                        </a:rPr>
                        <a:t>женщины</a:t>
                      </a:r>
                      <a:endParaRPr lang="ru-RU" sz="1400" dirty="0"/>
                    </a:p>
                  </a:txBody>
                  <a:tcPr marL="15733" marR="15733" marT="15733" marB="15733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65F91"/>
                          </a:solidFill>
                          <a:latin typeface="Arial"/>
                        </a:rPr>
                        <a:t>мужчины и женщины</a:t>
                      </a:r>
                      <a:endParaRPr lang="ru-RU" sz="1400" dirty="0"/>
                    </a:p>
                  </a:txBody>
                  <a:tcPr marL="15733" marR="15733" marT="15733" marB="15733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65F91"/>
                          </a:solidFill>
                          <a:latin typeface="Arial"/>
                        </a:rPr>
                        <a:t>мужчины</a:t>
                      </a:r>
                      <a:endParaRPr lang="ru-RU" sz="1400" dirty="0"/>
                    </a:p>
                  </a:txBody>
                  <a:tcPr marL="15733" marR="15733" marT="15733" marB="15733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365F91"/>
                          </a:solidFill>
                          <a:latin typeface="Arial"/>
                        </a:rPr>
                        <a:t>женщины</a:t>
                      </a:r>
                      <a:endParaRPr lang="ru-RU" sz="1400" dirty="0"/>
                    </a:p>
                  </a:txBody>
                  <a:tcPr marL="15733" marR="15733" marT="15733" marB="15733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95186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"/>
                        </a:rPr>
                        <a:t>Все население</a:t>
                      </a:r>
                      <a:endParaRPr lang="ru-RU" sz="1400" b="1" dirty="0"/>
                    </a:p>
                  </a:txBody>
                  <a:tcPr marL="15733" marR="15733" marT="15733" marB="15733" anchor="b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2398751</a:t>
                      </a:r>
                    </a:p>
                  </a:txBody>
                  <a:tcPr marL="15733" marR="15733" marT="15733" marB="15733" anchor="b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1107962</a:t>
                      </a:r>
                    </a:p>
                  </a:txBody>
                  <a:tcPr marL="15733" marR="15733" marT="15733" marB="15733" anchor="b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1290789</a:t>
                      </a:r>
                    </a:p>
                  </a:txBody>
                  <a:tcPr marL="15733" marR="15733" marT="15733" marB="15733" anchor="b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1331015</a:t>
                      </a:r>
                    </a:p>
                  </a:txBody>
                  <a:tcPr marL="15733" marR="15733" marT="15733" marB="15733" anchor="b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603722</a:t>
                      </a:r>
                    </a:p>
                  </a:txBody>
                  <a:tcPr marL="15733" marR="15733" marT="15733" marB="15733" anchor="b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727293</a:t>
                      </a:r>
                    </a:p>
                  </a:txBody>
                  <a:tcPr marL="15733" marR="15733" marT="15733" marB="15733" anchor="b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1067736</a:t>
                      </a:r>
                    </a:p>
                  </a:txBody>
                  <a:tcPr marL="15733" marR="15733" marT="15733" marB="15733" anchor="b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504240</a:t>
                      </a:r>
                    </a:p>
                  </a:txBody>
                  <a:tcPr marL="15733" marR="15733" marT="15733" marB="15733" anchor="b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ru-RU" sz="1400" b="1" dirty="0"/>
                        <a:t>563496</a:t>
                      </a:r>
                    </a:p>
                  </a:txBody>
                  <a:tcPr marL="15733" marR="15733" marT="15733" marB="15733" anchor="b">
                    <a:lnL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BC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9592" y="4221088"/>
            <a:ext cx="49818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Кто имеет численное преимущество?  Почему?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4941168"/>
            <a:ext cx="903649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Физкультминутка….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494116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упражнения для снятия локального утомления мышц, напряжения глаз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1400</TotalTime>
  <Words>1461</Words>
  <Application>Microsoft Office PowerPoint</Application>
  <PresentationFormat>Экран (4:3)</PresentationFormat>
  <Paragraphs>468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Население Алтайского края 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CompUser</dc:creator>
  <cp:lastModifiedBy>CompUser</cp:lastModifiedBy>
  <cp:revision>139</cp:revision>
  <dcterms:created xsi:type="dcterms:W3CDTF">2014-04-03T01:43:14Z</dcterms:created>
  <dcterms:modified xsi:type="dcterms:W3CDTF">2014-04-04T11:37:02Z</dcterms:modified>
</cp:coreProperties>
</file>