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82" r:id="rId8"/>
    <p:sldId id="278" r:id="rId9"/>
    <p:sldId id="279" r:id="rId10"/>
    <p:sldId id="261" r:id="rId11"/>
    <p:sldId id="262" r:id="rId12"/>
    <p:sldId id="263" r:id="rId13"/>
    <p:sldId id="271" r:id="rId14"/>
    <p:sldId id="264" r:id="rId15"/>
    <p:sldId id="273" r:id="rId16"/>
    <p:sldId id="277" r:id="rId17"/>
    <p:sldId id="26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3720" y="504016"/>
            <a:ext cx="7334494" cy="1192582"/>
          </a:xfrm>
        </p:spPr>
        <p:txBody>
          <a:bodyPr/>
          <a:lstStyle/>
          <a:p>
            <a:r>
              <a:rPr lang="ru-RU" sz="7200" dirty="0" smtClean="0"/>
              <a:t>Легкая атлетика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59277" y="2423711"/>
            <a:ext cx="2655065" cy="2555913"/>
          </a:xfrm>
        </p:spPr>
        <p:txBody>
          <a:bodyPr>
            <a:normAutofit fontScale="25000" lnSpcReduction="20000"/>
          </a:bodyPr>
          <a:lstStyle/>
          <a:p>
            <a:r>
              <a:rPr lang="ru-RU" sz="12300" dirty="0" smtClean="0">
                <a:solidFill>
                  <a:srgbClr val="FF0000"/>
                </a:solidFill>
              </a:rPr>
              <a:t>Виды легкой атлетики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ru-RU" sz="8000" dirty="0" smtClean="0">
                <a:solidFill>
                  <a:schemeClr val="bg1">
                    <a:lumMod val="50000"/>
                  </a:schemeClr>
                </a:solidFill>
              </a:rPr>
              <a:t> К </a:t>
            </a:r>
            <a:r>
              <a:rPr lang="ru-RU" sz="8000" dirty="0" smtClean="0"/>
              <a:t>уроку в 5 классе.</a:t>
            </a:r>
          </a:p>
          <a:p>
            <a:r>
              <a:rPr lang="ru-RU" sz="8000" dirty="0" smtClean="0"/>
              <a:t>Учитель физической культуры МБОУ ТЭЛ</a:t>
            </a:r>
          </a:p>
          <a:p>
            <a:r>
              <a:rPr lang="ru-RU" sz="8000" dirty="0" smtClean="0"/>
              <a:t>Ульянова Т.А., мастер спорта</a:t>
            </a:r>
            <a:endParaRPr lang="ru-RU" sz="8000" dirty="0"/>
          </a:p>
        </p:txBody>
      </p:sp>
      <p:pic>
        <p:nvPicPr>
          <p:cNvPr id="1027" name="Picture 3" descr="C:\Users\Tat'ana\Desktop\фото телефон\C73C3C9E0BD0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463" y="2140088"/>
            <a:ext cx="4545874" cy="3307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438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5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3953" y="218025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Бег подразделяется на следующие дисциплины: короткие (100, 200, 400 м), средние (800 и 1500 м), длинные (5000 и 10 000 м) и сверхдлинные дистанции (марафонский бег - 42 км 195 м), эстафетный бег (4 х 100 и 4 х 400 м), бег с барьерами (100 м - женщины, 110 м - мужчины, 400 м - мужчины и женщины) и бег с препятствиями (3000 м). </a:t>
            </a:r>
          </a:p>
        </p:txBody>
      </p:sp>
      <p:sp>
        <p:nvSpPr>
          <p:cNvPr id="3" name="Волна 2"/>
          <p:cNvSpPr/>
          <p:nvPr/>
        </p:nvSpPr>
        <p:spPr>
          <a:xfrm>
            <a:off x="1824317" y="17110"/>
            <a:ext cx="6535270" cy="1694329"/>
          </a:xfrm>
          <a:prstGeom prst="wave">
            <a:avLst>
              <a:gd name="adj1" fmla="val 12500"/>
              <a:gd name="adj2" fmla="val -3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>
                <a:gd name="adj1" fmla="val 12500"/>
                <a:gd name="adj2" fmla="val -1625"/>
              </a:avLst>
            </a:prstTxWarp>
          </a:bodyPr>
          <a:lstStyle/>
          <a:p>
            <a:pPr algn="ctr"/>
            <a:r>
              <a:rPr lang="ru-RU" i="1" dirty="0" smtClean="0"/>
              <a:t>Рекорды в беге</a:t>
            </a:r>
            <a:endParaRPr lang="ru-RU" i="1" dirty="0"/>
          </a:p>
        </p:txBody>
      </p:sp>
      <p:sp>
        <p:nvSpPr>
          <p:cNvPr id="5" name="Лента лицом вверх 4"/>
          <p:cNvSpPr/>
          <p:nvPr/>
        </p:nvSpPr>
        <p:spPr>
          <a:xfrm>
            <a:off x="2115670" y="2649070"/>
            <a:ext cx="5952565" cy="1093694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Мужчины</a:t>
            </a:r>
            <a:endParaRPr lang="ru-RU" sz="4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205831"/>
              </p:ext>
            </p:extLst>
          </p:nvPr>
        </p:nvGraphicFramePr>
        <p:xfrm>
          <a:off x="824753" y="1828430"/>
          <a:ext cx="9475694" cy="467546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54305"/>
                <a:gridCol w="1434353"/>
                <a:gridCol w="2489279"/>
                <a:gridCol w="1014758"/>
                <a:gridCol w="1292379"/>
                <a:gridCol w="1290620"/>
              </a:tblGrid>
              <a:tr h="28988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Дистанция</a:t>
                      </a:r>
                      <a:endParaRPr lang="ru-RU" sz="105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Имя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Год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Страна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Результат</a:t>
                      </a:r>
                    </a:p>
                  </a:txBody>
                  <a:tcPr/>
                </a:tc>
              </a:tr>
              <a:tr h="246768">
                <a:tc rowSpan="3"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короткие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100 м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Усэйн Болт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2009 г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Ямайка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 9,58с</a:t>
                      </a:r>
                      <a:endParaRPr lang="ru-RU" sz="1050" b="1" dirty="0"/>
                    </a:p>
                  </a:txBody>
                  <a:tcPr/>
                </a:tc>
              </a:tr>
              <a:tr h="246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200 м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Усэйн Болт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2009 г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Ямайка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  19,19с</a:t>
                      </a:r>
                      <a:endParaRPr lang="ru-RU" sz="1050" b="1" dirty="0"/>
                    </a:p>
                  </a:txBody>
                  <a:tcPr/>
                </a:tc>
              </a:tr>
              <a:tr h="249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400 м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Майкл </a:t>
                      </a:r>
                      <a:r>
                        <a:rPr lang="ru-RU" sz="1050" b="1" dirty="0" err="1" smtClean="0"/>
                        <a:t>Дуэйн</a:t>
                      </a:r>
                      <a:r>
                        <a:rPr lang="ru-RU" sz="1050" b="1" dirty="0" smtClean="0"/>
                        <a:t> Джонсон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1999 г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США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  43,18с</a:t>
                      </a:r>
                      <a:endParaRPr lang="ru-RU" sz="1050" b="1" dirty="0"/>
                    </a:p>
                  </a:txBody>
                  <a:tcPr/>
                </a:tc>
              </a:tr>
              <a:tr h="3674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средние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800 м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Дэвид </a:t>
                      </a:r>
                      <a:r>
                        <a:rPr lang="ru-RU" sz="1050" b="1" dirty="0" err="1" smtClean="0"/>
                        <a:t>Рудиша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2012 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Кения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 1м 40,91с</a:t>
                      </a:r>
                      <a:endParaRPr lang="ru-RU" sz="1050" b="1" dirty="0"/>
                    </a:p>
                  </a:txBody>
                  <a:tcPr/>
                </a:tc>
              </a:tr>
              <a:tr h="539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1500 м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Хишам Эль Герруж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1998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Марокко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 3м</a:t>
                      </a:r>
                      <a:r>
                        <a:rPr lang="ru-RU" sz="1050" b="1" baseline="0" dirty="0" smtClean="0"/>
                        <a:t> </a:t>
                      </a:r>
                      <a:r>
                        <a:rPr lang="ru-RU" sz="1050" b="1" dirty="0" smtClean="0"/>
                        <a:t>26с</a:t>
                      </a:r>
                      <a:endParaRPr lang="ru-RU" sz="1050" b="1" dirty="0"/>
                    </a:p>
                  </a:txBody>
                  <a:tcPr/>
                </a:tc>
              </a:tr>
              <a:tr h="3674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длинные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5000</a:t>
                      </a:r>
                      <a:r>
                        <a:rPr lang="ru-RU" sz="1050" b="1" baseline="0" dirty="0" smtClean="0"/>
                        <a:t> м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Бейеч </a:t>
                      </a:r>
                      <a:r>
                        <a:rPr lang="ru-RU" sz="1050" b="1" dirty="0" err="1" smtClean="0"/>
                        <a:t>Кенениса</a:t>
                      </a:r>
                      <a:r>
                        <a:rPr lang="ru-RU" sz="1050" b="1" baseline="0" dirty="0" smtClean="0"/>
                        <a:t> </a:t>
                      </a:r>
                      <a:r>
                        <a:rPr lang="ru-RU" sz="1050" b="1" dirty="0" err="1" smtClean="0"/>
                        <a:t>Бекеле</a:t>
                      </a:r>
                      <a:r>
                        <a:rPr lang="ru-RU" sz="1050" b="1" dirty="0" smtClean="0"/>
                        <a:t> 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2004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Эфиопия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12м</a:t>
                      </a:r>
                      <a:r>
                        <a:rPr lang="ru-RU" sz="1050" b="1" baseline="0" dirty="0" smtClean="0"/>
                        <a:t> </a:t>
                      </a:r>
                      <a:r>
                        <a:rPr lang="ru-RU" sz="1050" b="1" dirty="0" smtClean="0"/>
                        <a:t>37,35с</a:t>
                      </a:r>
                      <a:endParaRPr lang="ru-RU" sz="1050" b="1" dirty="0"/>
                    </a:p>
                  </a:txBody>
                  <a:tcPr/>
                </a:tc>
              </a:tr>
              <a:tr h="4032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10000 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Бейеч </a:t>
                      </a:r>
                      <a:r>
                        <a:rPr lang="ru-RU" sz="1050" b="1" dirty="0" err="1" smtClean="0"/>
                        <a:t>Кенениса</a:t>
                      </a:r>
                      <a:r>
                        <a:rPr lang="ru-RU" sz="1050" b="1" dirty="0" smtClean="0"/>
                        <a:t> </a:t>
                      </a:r>
                      <a:r>
                        <a:rPr lang="ru-RU" sz="1050" b="1" dirty="0" err="1" smtClean="0"/>
                        <a:t>Бекеле</a:t>
                      </a:r>
                      <a:r>
                        <a:rPr lang="ru-RU" sz="1050" b="1" dirty="0" smtClean="0"/>
                        <a:t> </a:t>
                      </a:r>
                    </a:p>
                    <a:p>
                      <a:pPr algn="ctr"/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2005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Эфиопия</a:t>
                      </a:r>
                    </a:p>
                    <a:p>
                      <a:pPr algn="ctr"/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26м</a:t>
                      </a:r>
                      <a:r>
                        <a:rPr lang="ru-RU" sz="1050" b="1" baseline="0" dirty="0" smtClean="0"/>
                        <a:t> </a:t>
                      </a:r>
                      <a:r>
                        <a:rPr lang="ru-RU" sz="1050" b="1" dirty="0" smtClean="0"/>
                        <a:t>17,53с</a:t>
                      </a:r>
                      <a:endParaRPr lang="ru-RU" sz="1050" b="1" dirty="0"/>
                    </a:p>
                  </a:txBody>
                  <a:tcPr/>
                </a:tc>
              </a:tr>
              <a:tr h="382666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марафон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42 км 195 м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err="1" smtClean="0"/>
                        <a:t>Деннис</a:t>
                      </a:r>
                      <a:r>
                        <a:rPr lang="ru-RU" sz="1050" b="1" dirty="0" smtClean="0"/>
                        <a:t> Киметто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2014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Кения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2ч  2м </a:t>
                      </a:r>
                      <a:r>
                        <a:rPr lang="ru-RU" sz="1050" b="1" baseline="0" dirty="0" smtClean="0"/>
                        <a:t> 57с </a:t>
                      </a:r>
                      <a:endParaRPr lang="ru-RU" sz="1050" b="1" dirty="0"/>
                    </a:p>
                  </a:txBody>
                  <a:tcPr/>
                </a:tc>
              </a:tr>
              <a:tr h="3674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эстафета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4 х 100 м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Команда Ямайка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2012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Ямайка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     36,84с</a:t>
                      </a:r>
                      <a:endParaRPr lang="ru-RU" sz="1050" b="1" dirty="0"/>
                    </a:p>
                  </a:txBody>
                  <a:tcPr/>
                </a:tc>
              </a:tr>
              <a:tr h="324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4 х 400 м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Команда США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1993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США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2м</a:t>
                      </a:r>
                      <a:r>
                        <a:rPr lang="ru-RU" sz="1050" b="1" baseline="0" dirty="0" smtClean="0"/>
                        <a:t> </a:t>
                      </a:r>
                      <a:r>
                        <a:rPr lang="ru-RU" sz="1050" b="1" dirty="0" smtClean="0"/>
                        <a:t>54,29с</a:t>
                      </a:r>
                      <a:endParaRPr lang="ru-RU" sz="1050" b="1" dirty="0"/>
                    </a:p>
                  </a:txBody>
                  <a:tcPr/>
                </a:tc>
              </a:tr>
              <a:tr h="3674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Бег с барьерами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110 м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err="1" smtClean="0"/>
                        <a:t>Арис</a:t>
                      </a:r>
                      <a:r>
                        <a:rPr lang="ru-RU" sz="1050" b="1" baseline="0" dirty="0" smtClean="0"/>
                        <a:t> </a:t>
                      </a:r>
                      <a:r>
                        <a:rPr lang="ru-RU" sz="1050" b="1" baseline="0" dirty="0" err="1" smtClean="0"/>
                        <a:t>Мерритт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2012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США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    12,80с</a:t>
                      </a:r>
                      <a:endParaRPr lang="ru-RU" sz="1050" b="1" dirty="0"/>
                    </a:p>
                  </a:txBody>
                  <a:tcPr/>
                </a:tc>
              </a:tr>
              <a:tr h="198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400 м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Кевин Янг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1992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США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    46,78с</a:t>
                      </a:r>
                      <a:endParaRPr lang="ru-RU" sz="1050" b="1" dirty="0"/>
                    </a:p>
                  </a:txBody>
                  <a:tcPr/>
                </a:tc>
              </a:tr>
              <a:tr h="251882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Бег с препятствиями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3000 м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err="1" smtClean="0"/>
                        <a:t>Саиф</a:t>
                      </a:r>
                      <a:r>
                        <a:rPr lang="ru-RU" sz="1050" b="1" baseline="0" dirty="0" smtClean="0"/>
                        <a:t> </a:t>
                      </a:r>
                      <a:r>
                        <a:rPr lang="ru-RU" sz="1050" b="1" baseline="0" dirty="0" err="1" smtClean="0"/>
                        <a:t>Шахин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2004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Катар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 7м</a:t>
                      </a:r>
                      <a:r>
                        <a:rPr lang="ru-RU" sz="1050" b="1" baseline="0" dirty="0" smtClean="0"/>
                        <a:t> </a:t>
                      </a:r>
                      <a:r>
                        <a:rPr lang="ru-RU" sz="1050" b="1" dirty="0" smtClean="0"/>
                        <a:t>53,63с </a:t>
                      </a:r>
                      <a:endParaRPr lang="ru-RU" sz="105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Лента лицом вверх 6"/>
          <p:cNvSpPr/>
          <p:nvPr/>
        </p:nvSpPr>
        <p:spPr>
          <a:xfrm>
            <a:off x="1371599" y="2649070"/>
            <a:ext cx="7620000" cy="1488141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Женщины</a:t>
            </a:r>
            <a:endParaRPr lang="ru-RU" sz="6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911361"/>
              </p:ext>
            </p:extLst>
          </p:nvPr>
        </p:nvGraphicFramePr>
        <p:xfrm>
          <a:off x="519951" y="1785808"/>
          <a:ext cx="10972800" cy="49961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  <a:gridCol w="18288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Дистанция</a:t>
                      </a:r>
                      <a:endParaRPr lang="ru-RU" sz="105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Имя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Год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Страна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Результат</a:t>
                      </a: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короткие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100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err="1" smtClean="0"/>
                        <a:t>Флоренс</a:t>
                      </a:r>
                      <a:r>
                        <a:rPr lang="ru-RU" sz="1050" b="1" dirty="0" smtClean="0"/>
                        <a:t> </a:t>
                      </a:r>
                      <a:r>
                        <a:rPr lang="ru-RU" sz="1050" b="1" dirty="0" err="1" smtClean="0"/>
                        <a:t>Гриффит-Джойнер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1988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США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10,49с</a:t>
                      </a:r>
                      <a:endParaRPr lang="ru-RU" sz="105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200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err="1" smtClean="0"/>
                        <a:t>Флоренс</a:t>
                      </a:r>
                      <a:r>
                        <a:rPr lang="ru-RU" sz="1050" b="1" dirty="0" smtClean="0"/>
                        <a:t> </a:t>
                      </a:r>
                      <a:r>
                        <a:rPr lang="ru-RU" sz="1050" b="1" dirty="0" err="1" smtClean="0"/>
                        <a:t>Гриффит-Джойнер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1988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США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21,34с</a:t>
                      </a:r>
                      <a:endParaRPr lang="ru-RU" sz="1050" b="1" dirty="0"/>
                    </a:p>
                  </a:txBody>
                  <a:tcPr/>
                </a:tc>
              </a:tr>
              <a:tr h="351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400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err="1" smtClean="0"/>
                        <a:t>Марита</a:t>
                      </a:r>
                      <a:r>
                        <a:rPr lang="ru-RU" sz="1050" b="1" dirty="0" smtClean="0"/>
                        <a:t> Кох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1985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ГДР</a:t>
                      </a:r>
                    </a:p>
                    <a:p>
                      <a:pPr algn="ctr"/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47,60с</a:t>
                      </a:r>
                      <a:endParaRPr lang="ru-RU" sz="1050" b="1" dirty="0"/>
                    </a:p>
                  </a:txBody>
                  <a:tcPr/>
                </a:tc>
              </a:tr>
              <a:tr h="185420">
                <a:tc rowSpan="3"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средние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800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Ярмила Кратохвилова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1983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Чехословакия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1м</a:t>
                      </a:r>
                      <a:r>
                        <a:rPr lang="ru-RU" sz="1050" b="1" baseline="0" dirty="0" smtClean="0"/>
                        <a:t> </a:t>
                      </a:r>
                      <a:r>
                        <a:rPr lang="ru-RU" sz="1050" b="1" dirty="0" smtClean="0"/>
                        <a:t>53,28с</a:t>
                      </a:r>
                      <a:endParaRPr lang="ru-RU" sz="1050" b="1" dirty="0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1000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Светлана </a:t>
                      </a:r>
                      <a:r>
                        <a:rPr lang="ru-RU" sz="1050" b="1" dirty="0" err="1" smtClean="0"/>
                        <a:t>Мастеркова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1996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Россия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2м 28,98с</a:t>
                      </a:r>
                      <a:endParaRPr lang="ru-RU" sz="105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1500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Сю </a:t>
                      </a:r>
                      <a:r>
                        <a:rPr lang="ru-RU" sz="1050" b="1" dirty="0" err="1" smtClean="0"/>
                        <a:t>Юнься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1993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КНР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3м 50,46с</a:t>
                      </a:r>
                      <a:endParaRPr lang="ru-RU" sz="1050" b="1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длинные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5000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err="1" smtClean="0"/>
                        <a:t>Тирунеш</a:t>
                      </a:r>
                      <a:r>
                        <a:rPr lang="ru-RU" sz="1050" b="1" dirty="0" smtClean="0"/>
                        <a:t> </a:t>
                      </a:r>
                      <a:r>
                        <a:rPr lang="ru-RU" sz="1050" b="1" dirty="0" err="1" smtClean="0"/>
                        <a:t>Дибаба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2008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Эфиопия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14м</a:t>
                      </a:r>
                      <a:r>
                        <a:rPr lang="ru-RU" sz="1050" b="1" baseline="0" dirty="0" smtClean="0"/>
                        <a:t> </a:t>
                      </a:r>
                      <a:r>
                        <a:rPr lang="ru-RU" sz="1050" b="1" dirty="0" smtClean="0"/>
                        <a:t>11,15с</a:t>
                      </a:r>
                      <a:endParaRPr lang="ru-RU" sz="105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10000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Ван </a:t>
                      </a:r>
                      <a:r>
                        <a:rPr lang="ru-RU" sz="1050" b="1" dirty="0" err="1" smtClean="0"/>
                        <a:t>Юнся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1993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КНР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29м</a:t>
                      </a:r>
                      <a:r>
                        <a:rPr lang="ru-RU" sz="1050" b="1" baseline="0" dirty="0" smtClean="0"/>
                        <a:t> </a:t>
                      </a:r>
                      <a:r>
                        <a:rPr lang="ru-RU" sz="1050" b="1" dirty="0" smtClean="0"/>
                        <a:t>31,78с</a:t>
                      </a:r>
                      <a:endParaRPr lang="ru-RU" sz="1050" b="1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Эстафета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4</a:t>
                      </a:r>
                      <a:r>
                        <a:rPr lang="ru-RU" sz="1050" b="1" baseline="0" dirty="0" smtClean="0"/>
                        <a:t> х 100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Команда США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2012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США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40,82с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4 х 400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Команда СССР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1988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СССР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3м</a:t>
                      </a:r>
                      <a:r>
                        <a:rPr lang="ru-RU" sz="1050" b="1" baseline="0" dirty="0" smtClean="0"/>
                        <a:t> </a:t>
                      </a:r>
                      <a:r>
                        <a:rPr lang="ru-RU" sz="1050" b="1" dirty="0" smtClean="0"/>
                        <a:t>15,17с</a:t>
                      </a:r>
                      <a:endParaRPr lang="ru-RU" sz="1050" b="1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Бег с барьерами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100 м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err="1" smtClean="0"/>
                        <a:t>Йорданка</a:t>
                      </a:r>
                      <a:r>
                        <a:rPr lang="ru-RU" sz="1050" b="1" dirty="0" smtClean="0"/>
                        <a:t> </a:t>
                      </a:r>
                      <a:r>
                        <a:rPr lang="ru-RU" sz="1050" b="1" dirty="0" err="1" smtClean="0"/>
                        <a:t>Донкова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1988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Болгария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12,21с</a:t>
                      </a:r>
                      <a:endParaRPr lang="ru-RU" sz="105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400 м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Юлия Печёнкина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2003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Россия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52,34с</a:t>
                      </a:r>
                      <a:endParaRPr lang="ru-RU" sz="105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Бег с препятствиями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3000 м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Гульнара Галкина-</a:t>
                      </a:r>
                      <a:r>
                        <a:rPr lang="ru-RU" sz="1050" b="1" dirty="0" err="1" smtClean="0"/>
                        <a:t>Самитова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2008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Россия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8м</a:t>
                      </a:r>
                      <a:r>
                        <a:rPr lang="ru-RU" sz="1050" b="1" baseline="0" dirty="0" smtClean="0"/>
                        <a:t> </a:t>
                      </a:r>
                      <a:r>
                        <a:rPr lang="ru-RU" sz="1050" b="1" dirty="0" smtClean="0"/>
                        <a:t>58,81с</a:t>
                      </a:r>
                      <a:endParaRPr lang="ru-RU" sz="105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88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animBg="1"/>
      <p:bldP spid="5" grpId="0" animBg="1"/>
      <p:bldP spid="5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521"/>
            <a:ext cx="93860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pPr algn="ctr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Прыжки (легкоатлетические)</a:t>
            </a:r>
          </a:p>
          <a:p>
            <a:pPr algn="ctr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Прыжки (легкоатлетические)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- это упражнения, которые требуют  проявления скорости и силы  в непродолжительное время, но с максимальными мышечными усилиями.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Прыжки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сочетают в себе следующий набор  движений: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разбег, отталкивание и  полет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С помощью прыжков и прыжковых упражнений эффективно развиваются такие физические качества, как сила, быстрота, ловкость и гибкость. </a:t>
            </a:r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16" y="2377845"/>
            <a:ext cx="4227138" cy="26278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462" y="3527649"/>
            <a:ext cx="4303977" cy="295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741" y="221117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 своим задачам прыжки различаются на: а) вертикальные – прыжки с преодолением вертикального препятствия – планки с целью прыгнуть выше (прыжки в высоту и прыжки с шестом); б) горизонтальные – прыжки с целью прыгнуть дальше (прыжки в длину и тройной прыжок).</a:t>
            </a:r>
          </a:p>
        </p:txBody>
      </p:sp>
      <p:sp>
        <p:nvSpPr>
          <p:cNvPr id="3" name="Волна 2"/>
          <p:cNvSpPr/>
          <p:nvPr/>
        </p:nvSpPr>
        <p:spPr>
          <a:xfrm>
            <a:off x="2788023" y="358588"/>
            <a:ext cx="5235388" cy="1685365"/>
          </a:xfrm>
          <a:prstGeom prst="wave">
            <a:avLst>
              <a:gd name="adj1" fmla="val 12500"/>
              <a:gd name="adj2" fmla="val -17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1282"/>
              </a:avLst>
            </a:prstTxWarp>
            <a:noAutofit/>
          </a:bodyPr>
          <a:lstStyle/>
          <a:p>
            <a:pPr algn="ctr"/>
            <a:r>
              <a:rPr lang="ru-RU" i="1" dirty="0" smtClean="0"/>
              <a:t>Рекорды в прыжках</a:t>
            </a:r>
            <a:endParaRPr lang="ru-RU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863330"/>
              </p:ext>
            </p:extLst>
          </p:nvPr>
        </p:nvGraphicFramePr>
        <p:xfrm>
          <a:off x="115330" y="3534617"/>
          <a:ext cx="11860310" cy="24434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86031"/>
                <a:gridCol w="1186031"/>
                <a:gridCol w="1509656"/>
                <a:gridCol w="744070"/>
                <a:gridCol w="1111624"/>
                <a:gridCol w="860612"/>
                <a:gridCol w="1704193"/>
                <a:gridCol w="1186031"/>
                <a:gridCol w="1186031"/>
                <a:gridCol w="118603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Мужчины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Женщины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Вертикальные прыжки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Прыжок в высоту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Хавьер </a:t>
                      </a:r>
                      <a:r>
                        <a:rPr lang="ru-RU" sz="1400" dirty="0" err="1" smtClean="0"/>
                        <a:t>Сотомайор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1993	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Куба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2,45м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Стефка</a:t>
                      </a:r>
                      <a:r>
                        <a:rPr lang="ru-RU" sz="1400" dirty="0" smtClean="0"/>
                        <a:t> Костадинова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Болгария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2,09м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Прыжок</a:t>
                      </a:r>
                      <a:r>
                        <a:rPr lang="ru-RU" sz="1400" baseline="0" dirty="0" smtClean="0"/>
                        <a:t> с шестом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Сергей Бубка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1993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Украина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6,15м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Елена Исинбаева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Россия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5,06м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Горизонтальные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Прыжок в длину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Майк Пауэлл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1991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США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8,95м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Галина Чистякова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1988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СССР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7,52м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Тройной прыжок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Джонатан Эдвардс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1995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Велико-британия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18,29м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Инесса Кравец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1995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Украина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15,50м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at'ana\Documents\фото\высота Сотомай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5076" y="1507670"/>
            <a:ext cx="6002657" cy="40309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942" y="113437"/>
            <a:ext cx="90812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Метание</a:t>
            </a:r>
          </a:p>
          <a:p>
            <a:pPr algn="ctr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Метание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– это легкоатлетическое упражнение, целью которого является придание спортсменом-метателем снаряду наибольшей скорости вылета. Дальность полета снаряда зависит также от правильного направления его и от сопротивления воздуха.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Форма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легкоатлетических снарядов очень отличается друг от друга, поэтому и удержание их в руке спортсмена также различно. А это влияет на условия метания и  техники его выполнения. Можно выделить такие  основные фазы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метании, как: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разбег (или раскручивание снаряда),  финальное усилие при выпуске снаряда и сохранение равновесия спортсмена.</a:t>
            </a:r>
          </a:p>
          <a:p>
            <a:pPr algn="ctr"/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647" y="2667982"/>
            <a:ext cx="4105836" cy="393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4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at'ana\Documents\фото\метание копь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43" y="234654"/>
            <a:ext cx="3843950" cy="2557974"/>
          </a:xfrm>
          <a:prstGeom prst="rect">
            <a:avLst/>
          </a:prstGeom>
          <a:noFill/>
        </p:spPr>
      </p:pic>
      <p:pic>
        <p:nvPicPr>
          <p:cNvPr id="3" name="Picture 2" descr="C:\Users\Tat'ana\Documents\фото\метание моло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8780" y="3426941"/>
            <a:ext cx="4677078" cy="3169448"/>
          </a:xfrm>
          <a:prstGeom prst="rect">
            <a:avLst/>
          </a:prstGeom>
          <a:noFill/>
        </p:spPr>
      </p:pic>
      <p:pic>
        <p:nvPicPr>
          <p:cNvPr id="4" name="Picture 2" descr="C:\Users\Tat'ana\Documents\фото\толкание ядр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9838" y="234655"/>
            <a:ext cx="4112574" cy="25579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333" y="264405"/>
            <a:ext cx="8129975" cy="1211855"/>
          </a:xfrm>
        </p:spPr>
        <p:txBody>
          <a:bodyPr>
            <a:noAutofit/>
          </a:bodyPr>
          <a:lstStyle/>
          <a:p>
            <a:r>
              <a:rPr lang="ru-RU" dirty="0" smtClean="0"/>
              <a:t>Метание гранаты и метание мяча (школьная программа)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0" y="2299063"/>
            <a:ext cx="1084217" cy="144997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Tat'ana\Documents\фото\метание грана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303" y="1792163"/>
            <a:ext cx="4846317" cy="3177913"/>
          </a:xfrm>
          <a:prstGeom prst="rect">
            <a:avLst/>
          </a:prstGeom>
          <a:noFill/>
        </p:spPr>
      </p:pic>
      <p:pic>
        <p:nvPicPr>
          <p:cNvPr id="11267" name="Picture 3" descr="C:\Users\Tat'ana\Documents\фото\метание мяч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7423" y="1236652"/>
            <a:ext cx="2843752" cy="42889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3070516" y="0"/>
            <a:ext cx="4733781" cy="1133097"/>
          </a:xfrm>
          <a:prstGeom prst="wave">
            <a:avLst>
              <a:gd name="adj1" fmla="val 12500"/>
              <a:gd name="adj2" fmla="val -16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2485"/>
              </a:avLst>
            </a:prstTxWarp>
            <a:noAutofit/>
          </a:bodyPr>
          <a:lstStyle/>
          <a:p>
            <a:pPr algn="ctr"/>
            <a:r>
              <a:rPr lang="ru-RU" dirty="0" smtClean="0"/>
              <a:t>Рекорды в метании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4636" y="24155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 легкоатлетическим метаниям относятся толкание ядра, метание диска, копья и молота.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332783"/>
              </p:ext>
            </p:extLst>
          </p:nvPr>
        </p:nvGraphicFramePr>
        <p:xfrm>
          <a:off x="1108636" y="1414792"/>
          <a:ext cx="8128000" cy="2001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Дисциплина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Имя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Страна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Результат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Толкание ядра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Рэндольф Барнс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1990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США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23,12 м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Метание диска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Юрген </a:t>
                      </a:r>
                      <a:r>
                        <a:rPr lang="ru-RU" sz="1400" dirty="0" err="1" smtClean="0"/>
                        <a:t>Шульт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1986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ГДР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74, 08 м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Метание копья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Ян </a:t>
                      </a:r>
                      <a:r>
                        <a:rPr lang="ru-RU" sz="1400" dirty="0" err="1" smtClean="0"/>
                        <a:t>Железны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1996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Чехия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98,48 м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Метание молота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Юрий Седых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1986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Россия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86,74 м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093051"/>
              </p:ext>
            </p:extLst>
          </p:nvPr>
        </p:nvGraphicFramePr>
        <p:xfrm>
          <a:off x="1108636" y="3921351"/>
          <a:ext cx="8128000" cy="2296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Дисциплина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Имя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Страна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Результат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Толкание ядра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Наталья Лисовская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Россия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22,63м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Метание диска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Габриеле </a:t>
                      </a:r>
                      <a:r>
                        <a:rPr lang="ru-RU" sz="1400" dirty="0" err="1" smtClean="0"/>
                        <a:t>Райнш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1988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ГДР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76,80м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Метание копья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Барбора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Шпотакова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Чехия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72,28м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Метание молота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Анита</a:t>
                      </a:r>
                    </a:p>
                    <a:p>
                      <a:pPr algn="ctr"/>
                      <a:r>
                        <a:rPr lang="ru-RU" sz="1400" dirty="0" err="1" smtClean="0"/>
                        <a:t>Влодарчик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Германия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79,58м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5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2046" y="195943"/>
            <a:ext cx="7302137" cy="1084217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1234" y="1045028"/>
            <a:ext cx="7119257" cy="1162595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Удачи в легкой атлетике!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Tat'ana\Desktop\фото телефон\98D8D375BFA7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7679" y="2096586"/>
            <a:ext cx="3017521" cy="4526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399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870" y="147988"/>
            <a:ext cx="88750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Легкая атлетика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– это один из основных и наиболее массовых видов спорта. Еще в глубокой древности легкоатлетические упражнения проводились с целью физической подготовки и для проведения состязаний.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Но,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принято считать, что история лёгкой атлетики началась с соревнований в беге на олимпийских играх Древней Греции (776 год до нашей эры).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Основой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легкой атлетики являются естественные движения человека. Современная легкая атлетика  объединяет такие спортивные дисциплины как: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ходьба, бег, прыжки,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метание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Каждый из них, в свою очередь, подразделяется на разновидности.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808" y="2702533"/>
            <a:ext cx="5073181" cy="371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240" y="679499"/>
            <a:ext cx="90543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Спортивная ходьба</a:t>
            </a:r>
          </a:p>
          <a:p>
            <a:pPr algn="ctr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Спортивная ходьба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- это легкоатлетический вид, который отличается от бега тем, что отсутствует фаза «полета», то есть спортсмен не отрывается обеими ногами от земли — одна или обе ноги  всегда должны иметь контакт с поверхностью, ноги должны быть выпрямлены в колене, их не нужно поднимать слишком высоко над поверхностью дорожки. Надо стараться выполнять перекатывающиеся движения ступнями с пятки на носок. В момент ходьбы шаги должны быть широкими, а руки обязательно согнутыми в локтях.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582" y="2495381"/>
            <a:ext cx="5163670" cy="355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4306" y="2097741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Спортивная ходьба подразделяется на дисциплины: 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20 км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(мужчины и женщины) и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50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км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(только мужчины).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152744"/>
              </p:ext>
            </p:extLst>
          </p:nvPr>
        </p:nvGraphicFramePr>
        <p:xfrm>
          <a:off x="1174170" y="2943074"/>
          <a:ext cx="8086578" cy="203780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64239"/>
                <a:gridCol w="1272261"/>
                <a:gridCol w="684141"/>
                <a:gridCol w="752053"/>
                <a:gridCol w="928292"/>
                <a:gridCol w="1010608"/>
                <a:gridCol w="765099"/>
                <a:gridCol w="677079"/>
                <a:gridCol w="832806"/>
              </a:tblGrid>
              <a:tr h="339634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км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 км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90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Мужчины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Владимир</a:t>
                      </a:r>
                    </a:p>
                    <a:p>
                      <a:pPr algn="ctr"/>
                      <a:r>
                        <a:rPr lang="ru-RU" sz="1400" dirty="0" err="1" smtClean="0"/>
                        <a:t>Канайкин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2007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Россия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1:17.16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Диниз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err="1" smtClean="0"/>
                        <a:t>Йоханн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Франция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3:32.33</a:t>
                      </a:r>
                      <a:endParaRPr lang="ru-RU" sz="1400" dirty="0"/>
                    </a:p>
                  </a:txBody>
                  <a:tcPr/>
                </a:tc>
              </a:tr>
              <a:tr h="8490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Женщины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Елена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Лашманова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Россия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1:25.02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Волна 9"/>
          <p:cNvSpPr/>
          <p:nvPr/>
        </p:nvSpPr>
        <p:spPr>
          <a:xfrm>
            <a:off x="1461247" y="546847"/>
            <a:ext cx="7512424" cy="1550894"/>
          </a:xfrm>
          <a:prstGeom prst="wave">
            <a:avLst>
              <a:gd name="adj1" fmla="val 13078"/>
              <a:gd name="adj2" fmla="val -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2105"/>
              </a:avLst>
            </a:prstTxWarp>
            <a:noAutofit/>
          </a:bodyPr>
          <a:lstStyle/>
          <a:p>
            <a:pPr algn="ctr"/>
            <a:r>
              <a:rPr lang="ru-RU" dirty="0" smtClean="0"/>
              <a:t>Рекорды в спортивной ходьбе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20589" y="5068276"/>
            <a:ext cx="77634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последних летних Олимпийских играх-2012 в Лондоне в спортивной ходьбе отличились российские спортсмены.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мужчин на дистанции 50 км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место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занял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Сергей </a:t>
            </a:r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Кирдяпкин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28600" algn="ctr">
              <a:spcAft>
                <a:spcPts val="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женщин «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золото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взяла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Елена </a:t>
            </a:r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Лашманова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мировым рекордом,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«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серебро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-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Ольга </a:t>
            </a:r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Каниськина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0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764" y="90170"/>
            <a:ext cx="91350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Бег</a:t>
            </a:r>
          </a:p>
          <a:p>
            <a:pPr algn="ctr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Бег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– это один из способов ускоренного передвижения человека, который отличается от ходьбы наличием «фазы полёта», то есть отрыва от поверхности земли обеими ногами.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Соревнования по бегу — один из самых старых видов спорта, по которым были утверждены официальные правила соревнований, и были включены в программу с самых первых олимпийских игр 1896 года. Для бегунов важнейшими качествами являются: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способность поддерживать высокую скорость на дистанции, выносливость (для средних и длинных), скоростная выносливость (для длинного спринта), реакция и тактическое мышление.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239" y="2152273"/>
            <a:ext cx="5574085" cy="37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2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856" y="548642"/>
            <a:ext cx="7093133" cy="114952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Барьерный бег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93623" y="3709851"/>
            <a:ext cx="2573383" cy="522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Tat'ana\Documents\фото\барьерный бе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3119" y="1776463"/>
            <a:ext cx="6544491" cy="42457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713" y="444138"/>
            <a:ext cx="7955281" cy="14630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Бег с препятствиями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80560" y="2808514"/>
            <a:ext cx="1789612" cy="21814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Tat'ana\Documents\фото\бег с препятствия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8685" y="1972975"/>
            <a:ext cx="7520183" cy="36208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349" y="483327"/>
            <a:ext cx="7954654" cy="107115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Эстафетный бег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18411" y="4754880"/>
            <a:ext cx="2142309" cy="6329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Tat'ana\Documents\фото\эстафетный бе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2937" y="1582041"/>
            <a:ext cx="6008913" cy="39986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331" y="248195"/>
            <a:ext cx="8581672" cy="146303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Кросс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44537" y="4467497"/>
            <a:ext cx="2220686" cy="9203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Tat'ana\Documents\фото\крос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3746" y="1962864"/>
            <a:ext cx="5740563" cy="39546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1436</TotalTime>
  <Words>1095</Words>
  <Application>Microsoft Office PowerPoint</Application>
  <PresentationFormat>Широкоэкранный</PresentationFormat>
  <Paragraphs>303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Trebuchet MS</vt:lpstr>
      <vt:lpstr>Wingdings 3</vt:lpstr>
      <vt:lpstr>Грань</vt:lpstr>
      <vt:lpstr>Легкая атлетика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Барьерный бег</vt:lpstr>
      <vt:lpstr>Бег с препятствиями</vt:lpstr>
      <vt:lpstr>Эстафетный бег  </vt:lpstr>
      <vt:lpstr>Кросс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Метание гранаты и метание мяча (школьная программа)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Легкая атлетика</dc:title>
  <dc:creator>User</dc:creator>
  <cp:lastModifiedBy>Анатолий Греков</cp:lastModifiedBy>
  <cp:revision>80</cp:revision>
  <dcterms:created xsi:type="dcterms:W3CDTF">2014-10-27T16:41:40Z</dcterms:created>
  <dcterms:modified xsi:type="dcterms:W3CDTF">2014-11-16T20:47:18Z</dcterms:modified>
</cp:coreProperties>
</file>