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259" r:id="rId3"/>
    <p:sldId id="262" r:id="rId4"/>
    <p:sldId id="263" r:id="rId5"/>
    <p:sldId id="264" r:id="rId6"/>
    <p:sldId id="265" r:id="rId7"/>
    <p:sldId id="269" r:id="rId8"/>
    <p:sldId id="268" r:id="rId9"/>
    <p:sldId id="270" r:id="rId10"/>
    <p:sldId id="271" r:id="rId11"/>
    <p:sldId id="272" r:id="rId12"/>
    <p:sldId id="273" r:id="rId13"/>
    <p:sldId id="278" r:id="rId14"/>
    <p:sldId id="276" r:id="rId15"/>
    <p:sldId id="281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39C2A-D9F7-4396-80AF-42E35FA37B71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8DED-570D-480F-9ADE-A1FBF059AC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077A6-A850-4CA0-B732-6E0404C6F972}" type="slidenum">
              <a:rPr lang="ru-RU"/>
              <a:pPr/>
              <a:t>11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AD584-3C3B-4723-B89E-D2405DA305D4}" type="slidenum">
              <a:rPr lang="ru-RU"/>
              <a:pPr/>
              <a:t>16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AD584-3C3B-4723-B89E-D2405DA305D4}" type="slidenum">
              <a:rPr lang="ru-RU"/>
              <a:pPr/>
              <a:t>17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5A684-AD69-42BF-BF7E-69F993C440D7}" type="slidenum">
              <a:rPr lang="ru-RU"/>
              <a:pPr/>
              <a:t>18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5A684-AD69-42BF-BF7E-69F993C440D7}" type="slidenum">
              <a:rPr lang="ru-RU"/>
              <a:pPr/>
              <a:t>19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&#1086;&#1087;&#1090;&#1080;&#1095;&#1077;&#1089;&#1082;&#1072;&#1103;%20&#1089;&#1080;&#1083;&#1072;%20&#1083;&#1080;&#1085;&#1079;&#1099;.om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0676"/>
            <a:ext cx="770485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  <a:t>ЛИНЗЫ.</a:t>
            </a:r>
            <a:b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  <a:t>Построение изображения в линзе.</a:t>
            </a:r>
            <a:b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Работу выполнила учитель физики</a:t>
            </a:r>
            <a:b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СОШ </a:t>
            </a:r>
            <a:r>
              <a:rPr lang="ru-RU" dirty="0" err="1" smtClean="0">
                <a:solidFill>
                  <a:srgbClr val="FF0000"/>
                </a:solidFill>
                <a:latin typeface="Book Antiqua" pitchFamily="18" charset="0"/>
              </a:rPr>
              <a:t>с.КадгаронРСО-Алания</a:t>
            </a:r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dirty="0" err="1" smtClean="0">
                <a:solidFill>
                  <a:srgbClr val="FF0000"/>
                </a:solidFill>
                <a:latin typeface="Book Antiqua" pitchFamily="18" charset="0"/>
              </a:rPr>
              <a:t>Бедоева.Л.Ц</a:t>
            </a:r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276475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ru-RU" sz="4400" b="1"/>
              <a:t>Действительное или мнимое</a:t>
            </a:r>
          </a:p>
          <a:p>
            <a:r>
              <a:rPr lang="ru-RU" sz="4400" b="1"/>
              <a:t>Увеличенное, уменьшенное или равное по размеру</a:t>
            </a:r>
          </a:p>
          <a:p>
            <a:r>
              <a:rPr lang="ru-RU" sz="4400" b="1"/>
              <a:t>Прямое или перевернутое</a:t>
            </a:r>
          </a:p>
        </p:txBody>
      </p:sp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9914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Типы изображений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629680" cy="1090634"/>
          </a:xfrm>
        </p:spPr>
        <p:txBody>
          <a:bodyPr lIns="0" rIns="0">
            <a:noAutofit/>
          </a:bodyPr>
          <a:lstStyle/>
          <a:p>
            <a:pPr algn="ctr"/>
            <a:r>
              <a:rPr lang="ru-RU" sz="2800" b="1" dirty="0">
                <a:solidFill>
                  <a:schemeClr val="hlink"/>
                </a:solidFill>
              </a:rPr>
              <a:t>Предмет находится между  </a:t>
            </a:r>
            <a:br>
              <a:rPr lang="ru-RU" sz="2800" b="1" dirty="0">
                <a:solidFill>
                  <a:schemeClr val="hlink"/>
                </a:solidFill>
              </a:rPr>
            </a:br>
            <a:r>
              <a:rPr lang="ru-RU" sz="2800" b="1" dirty="0">
                <a:solidFill>
                  <a:schemeClr val="hlink"/>
                </a:solidFill>
              </a:rPr>
              <a:t>главным фокусом и двойным фокусом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03648" y="2276872"/>
            <a:ext cx="5867400" cy="3581400"/>
            <a:chOff x="48" y="1728"/>
            <a:chExt cx="3696" cy="2256"/>
          </a:xfrm>
        </p:grpSpPr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flipV="1">
              <a:off x="691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25616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hlink"/>
                </a:solidFill>
              </a:rPr>
              <a:t>Предмет находится между  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главным фокусом и двойным фокусом</a:t>
            </a:r>
            <a:endParaRPr lang="ru-RU" sz="3200" dirty="0"/>
          </a:p>
        </p:txBody>
      </p:sp>
      <p:grpSp>
        <p:nvGrpSpPr>
          <p:cNvPr id="4" name="Group 20"/>
          <p:cNvGrpSpPr>
            <a:grpSpLocks noGrp="1"/>
          </p:cNvGrpSpPr>
          <p:nvPr>
            <p:ph idx="1"/>
          </p:nvPr>
        </p:nvGrpSpPr>
        <p:grpSpPr bwMode="auto">
          <a:xfrm>
            <a:off x="467544" y="1628800"/>
            <a:ext cx="8229600" cy="4525963"/>
            <a:chOff x="48" y="1728"/>
            <a:chExt cx="3696" cy="225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691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907704" y="2996952"/>
            <a:ext cx="2376264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92544">
            <a:off x="4250727" y="3047803"/>
            <a:ext cx="3810897" cy="241858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hlink"/>
                </a:solidFill>
              </a:rPr>
              <a:t>Предмет находится между  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главным фокусом и двойным фокусом</a:t>
            </a:r>
            <a:endParaRPr lang="ru-RU" sz="3200" dirty="0"/>
          </a:p>
        </p:txBody>
      </p:sp>
      <p:grpSp>
        <p:nvGrpSpPr>
          <p:cNvPr id="3" name="Group 20"/>
          <p:cNvGrpSpPr>
            <a:grpSpLocks noGrp="1"/>
          </p:cNvGrpSpPr>
          <p:nvPr>
            <p:ph idx="1"/>
          </p:nvPr>
        </p:nvGrpSpPr>
        <p:grpSpPr bwMode="auto">
          <a:xfrm>
            <a:off x="467544" y="1628800"/>
            <a:ext cx="8229600" cy="4525963"/>
            <a:chOff x="48" y="1728"/>
            <a:chExt cx="3696" cy="225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691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907704" y="2996952"/>
            <a:ext cx="2376264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92544">
            <a:off x="4250727" y="3047803"/>
            <a:ext cx="3810897" cy="241858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rot="4244175" flipV="1">
            <a:off x="2865981" y="1648371"/>
            <a:ext cx="4492157" cy="5218878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hlink"/>
                </a:solidFill>
              </a:rPr>
              <a:t>Предмет находится между  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главным фокусом и двойным фокусом</a:t>
            </a:r>
            <a:endParaRPr lang="ru-RU" sz="3200" dirty="0"/>
          </a:p>
        </p:txBody>
      </p:sp>
      <p:grpSp>
        <p:nvGrpSpPr>
          <p:cNvPr id="3" name="Group 20"/>
          <p:cNvGrpSpPr>
            <a:grpSpLocks noGrp="1"/>
          </p:cNvGrpSpPr>
          <p:nvPr>
            <p:ph idx="1"/>
          </p:nvPr>
        </p:nvGrpSpPr>
        <p:grpSpPr bwMode="auto">
          <a:xfrm>
            <a:off x="467544" y="1628800"/>
            <a:ext cx="8229600" cy="4525963"/>
            <a:chOff x="48" y="1728"/>
            <a:chExt cx="3696" cy="225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691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907704" y="2996952"/>
            <a:ext cx="2376264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92544">
            <a:off x="4249771" y="3048785"/>
            <a:ext cx="3884818" cy="248862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rot="4244175" flipV="1">
            <a:off x="2865981" y="1648371"/>
            <a:ext cx="4492157" cy="5218878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7596336" y="3933056"/>
            <a:ext cx="0" cy="12961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2564904"/>
            <a:ext cx="370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1835696" y="3613666"/>
            <a:ext cx="864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452320" y="3244334"/>
            <a:ext cx="288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7526609" y="5000122"/>
            <a:ext cx="501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hlink"/>
                </a:solidFill>
              </a:rPr>
              <a:t>Предмет находится между  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главным фокусом и двойным фокусом</a:t>
            </a:r>
            <a:endParaRPr lang="ru-RU" sz="3200" dirty="0"/>
          </a:p>
        </p:txBody>
      </p:sp>
      <p:grpSp>
        <p:nvGrpSpPr>
          <p:cNvPr id="3" name="Group 20"/>
          <p:cNvGrpSpPr>
            <a:grpSpLocks noGrp="1"/>
          </p:cNvGrpSpPr>
          <p:nvPr>
            <p:ph idx="1"/>
          </p:nvPr>
        </p:nvGrpSpPr>
        <p:grpSpPr bwMode="auto">
          <a:xfrm>
            <a:off x="467544" y="1628800"/>
            <a:ext cx="8229600" cy="4525963"/>
            <a:chOff x="48" y="1728"/>
            <a:chExt cx="3696" cy="225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691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907704" y="2996952"/>
            <a:ext cx="2376264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92544">
            <a:off x="4249771" y="3048785"/>
            <a:ext cx="3884818" cy="248862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rot="4244175" flipV="1">
            <a:off x="2865981" y="1648371"/>
            <a:ext cx="4492157" cy="5218878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7596336" y="3933056"/>
            <a:ext cx="0" cy="12961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2564904"/>
            <a:ext cx="370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1835696" y="3613666"/>
            <a:ext cx="864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452320" y="3244334"/>
            <a:ext cx="288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7526609" y="5000122"/>
            <a:ext cx="501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251520" y="4565229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Изображение </a:t>
            </a:r>
            <a:r>
              <a:rPr lang="ru-RU" sz="2400" b="1" i="1" dirty="0" smtClean="0"/>
              <a:t>действительное,</a:t>
            </a:r>
          </a:p>
          <a:p>
            <a:r>
              <a:rPr lang="ru-RU" sz="2400" b="1" i="1" dirty="0" smtClean="0"/>
              <a:t>перевёрнутое,</a:t>
            </a:r>
          </a:p>
          <a:p>
            <a:r>
              <a:rPr lang="ru-RU" sz="2400" b="1" i="1" dirty="0" smtClean="0"/>
              <a:t>увеличенное.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534400" cy="1412875"/>
          </a:xfrm>
        </p:spPr>
        <p:txBody>
          <a:bodyPr lIns="0" rIns="0">
            <a:normAutofit/>
          </a:bodyPr>
          <a:lstStyle/>
          <a:p>
            <a:pPr algn="ctr"/>
            <a:r>
              <a:rPr lang="ru-RU" sz="2800" b="1" dirty="0">
                <a:solidFill>
                  <a:schemeClr val="hlink"/>
                </a:solidFill>
              </a:rPr>
              <a:t>Предмет находится за</a:t>
            </a:r>
            <a:br>
              <a:rPr lang="ru-RU" sz="2800" b="1" dirty="0">
                <a:solidFill>
                  <a:schemeClr val="hlink"/>
                </a:solidFill>
              </a:rPr>
            </a:br>
            <a:r>
              <a:rPr lang="ru-RU" sz="2800" b="1" dirty="0">
                <a:solidFill>
                  <a:schemeClr val="hlink"/>
                </a:solidFill>
              </a:rPr>
              <a:t>двойным фокусным расстоянием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19672" y="1772816"/>
            <a:ext cx="5867400" cy="3581400"/>
            <a:chOff x="48" y="1728"/>
            <a:chExt cx="3696" cy="2256"/>
          </a:xfrm>
        </p:grpSpPr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V="1">
              <a:off x="288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3046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2897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534400" cy="1412875"/>
          </a:xfrm>
        </p:spPr>
        <p:txBody>
          <a:bodyPr lIns="0" rIns="0">
            <a:normAutofit/>
          </a:bodyPr>
          <a:lstStyle/>
          <a:p>
            <a:pPr algn="ctr"/>
            <a:r>
              <a:rPr lang="ru-RU" sz="2800" b="1" dirty="0">
                <a:solidFill>
                  <a:schemeClr val="hlink"/>
                </a:solidFill>
              </a:rPr>
              <a:t>Предмет находится за</a:t>
            </a:r>
            <a:br>
              <a:rPr lang="ru-RU" sz="2800" b="1" dirty="0">
                <a:solidFill>
                  <a:schemeClr val="hlink"/>
                </a:solidFill>
              </a:rPr>
            </a:br>
            <a:r>
              <a:rPr lang="ru-RU" sz="2800" b="1" dirty="0">
                <a:solidFill>
                  <a:schemeClr val="hlink"/>
                </a:solidFill>
              </a:rPr>
              <a:t>двойным фокусным расстоянием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019800" y="3657600"/>
            <a:ext cx="31242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 dirty="0"/>
              <a:t>Изображение </a:t>
            </a:r>
            <a:r>
              <a:rPr lang="ru-RU" sz="2800" b="1" i="1" dirty="0"/>
              <a:t>действительное,</a:t>
            </a:r>
          </a:p>
          <a:p>
            <a:r>
              <a:rPr lang="ru-RU" sz="2800" b="1" i="1" dirty="0"/>
              <a:t>перевёрнутое,</a:t>
            </a:r>
          </a:p>
          <a:p>
            <a:r>
              <a:rPr lang="ru-RU" sz="2800" b="1" i="1" dirty="0"/>
              <a:t>уменьшенное.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28600" y="3810000"/>
            <a:ext cx="25908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rot="92544">
            <a:off x="2770188" y="3857625"/>
            <a:ext cx="3529012" cy="25923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rot="4244175" flipV="1">
            <a:off x="1280318" y="2291557"/>
            <a:ext cx="3611563" cy="47244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6200" y="2743200"/>
            <a:ext cx="5867400" cy="3581400"/>
            <a:chOff x="48" y="1728"/>
            <a:chExt cx="3696" cy="2256"/>
          </a:xfrm>
        </p:grpSpPr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V="1">
              <a:off x="288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3046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2897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500563" y="45815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13716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Предмет находится между </a:t>
            </a:r>
            <a:br>
              <a:rPr lang="ru-RU" sz="4000" b="1">
                <a:solidFill>
                  <a:schemeClr val="hlink"/>
                </a:solidFill>
              </a:rPr>
            </a:br>
            <a:r>
              <a:rPr lang="ru-RU" sz="4000" b="1">
                <a:solidFill>
                  <a:schemeClr val="hlink"/>
                </a:solidFill>
              </a:rPr>
              <a:t>линзой и главным фокусом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562600" y="3686175"/>
            <a:ext cx="28194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/>
              <a:t>Изображение</a:t>
            </a:r>
          </a:p>
          <a:p>
            <a:r>
              <a:rPr lang="ru-RU" sz="2800" b="1" i="1"/>
              <a:t>мнимое,</a:t>
            </a:r>
          </a:p>
          <a:p>
            <a:r>
              <a:rPr lang="ru-RU" sz="2800" b="1" i="1"/>
              <a:t> увеличенное,</a:t>
            </a:r>
          </a:p>
          <a:p>
            <a:r>
              <a:rPr lang="ru-RU" sz="2800" b="1" i="1"/>
              <a:t> прямое.</a:t>
            </a:r>
            <a:endParaRPr lang="ru-RU" sz="2800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267744" y="3861048"/>
            <a:ext cx="504056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rot="-5516017" flipV="1">
            <a:off x="2993825" y="3631399"/>
            <a:ext cx="1356148" cy="175544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rot="5193918" flipV="1">
            <a:off x="1970087" y="4202113"/>
            <a:ext cx="2151063" cy="1462088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6200" y="2743200"/>
            <a:ext cx="4648200" cy="3581400"/>
            <a:chOff x="48" y="1728"/>
            <a:chExt cx="2928" cy="2256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48" y="2880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V="1">
              <a:off x="1392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13716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Предмет находится между </a:t>
            </a:r>
            <a:br>
              <a:rPr lang="ru-RU" sz="4000" b="1">
                <a:solidFill>
                  <a:schemeClr val="hlink"/>
                </a:solidFill>
              </a:rPr>
            </a:br>
            <a:r>
              <a:rPr lang="ru-RU" sz="4000" b="1">
                <a:solidFill>
                  <a:schemeClr val="hlink"/>
                </a:solidFill>
              </a:rPr>
              <a:t>линзой и главным фокусом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562600" y="3686175"/>
            <a:ext cx="28194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/>
              <a:t>Изображение</a:t>
            </a:r>
          </a:p>
          <a:p>
            <a:r>
              <a:rPr lang="ru-RU" sz="2800" b="1" i="1"/>
              <a:t>мнимое,</a:t>
            </a:r>
          </a:p>
          <a:p>
            <a:r>
              <a:rPr lang="ru-RU" sz="2800" b="1" i="1"/>
              <a:t> увеличенное,</a:t>
            </a:r>
          </a:p>
          <a:p>
            <a:r>
              <a:rPr lang="ru-RU" sz="2800" b="1" i="1"/>
              <a:t> прямое.</a:t>
            </a:r>
            <a:endParaRPr lang="ru-RU" sz="2800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267744" y="3861048"/>
            <a:ext cx="504056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rot="-5516017" flipH="1">
            <a:off x="2995020" y="3630163"/>
            <a:ext cx="1281751" cy="1685904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rot="5193918" flipV="1">
            <a:off x="1970087" y="4202113"/>
            <a:ext cx="2151063" cy="1462088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6200" y="2743200"/>
            <a:ext cx="4711824" cy="3581400"/>
            <a:chOff x="48" y="1728"/>
            <a:chExt cx="2928" cy="2256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48" y="2880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754" y="17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V="1">
              <a:off x="1392" y="2400"/>
              <a:ext cx="0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1043608" y="2636912"/>
            <a:ext cx="1728192" cy="1224136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524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lg" len="lg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rot="5193918" flipV="1">
            <a:off x="1004094" y="2717007"/>
            <a:ext cx="1371600" cy="931862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7768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оптических приборов:</a:t>
            </a:r>
            <a:endParaRPr lang="ru-RU" sz="4400" b="1" i="1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891263" cy="26691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очки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79712" y="1772816"/>
            <a:ext cx="2024459" cy="1306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очки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32112" y="1925216"/>
            <a:ext cx="2024459" cy="1306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0" y="1556792"/>
            <a:ext cx="2083929" cy="1782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56792"/>
            <a:ext cx="1431925" cy="14271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12976"/>
            <a:ext cx="1427163" cy="781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Содержимое 3" descr="киноаппарат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572000" y="4509120"/>
            <a:ext cx="17145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4428" y="4999062"/>
            <a:ext cx="1431925" cy="1238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1427163" cy="1225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1893694" cy="882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71600" y="4653136"/>
            <a:ext cx="1615347" cy="1765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948264" y="4221088"/>
            <a:ext cx="1709856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127776" cy="100013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Построение изображений в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рассеивающих линзах.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427538" y="184467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4572000" y="184467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4427538" y="630872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4572000" y="630872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84213" y="41497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6922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4517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547813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308850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95288" y="4733925"/>
            <a:ext cx="3168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dirty="0"/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127776" cy="100013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Построение изображений в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рассеивающих линзах.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427538" y="184467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4572000" y="184467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4427538" y="630872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4572000" y="630872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84213" y="41497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6922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4517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547813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308850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971550" y="2708275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611188" y="49418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95288" y="4733925"/>
            <a:ext cx="3168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dirty="0"/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539750" y="32845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12314" name="Text Box 30"/>
          <p:cNvSpPr txBox="1">
            <a:spLocks noChangeArrowheads="1"/>
          </p:cNvSpPr>
          <p:nvPr/>
        </p:nvSpPr>
        <p:spPr bwMode="auto">
          <a:xfrm>
            <a:off x="539750" y="22050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127776" cy="100013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Построение изображений в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рассеивающих линзах.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427538" y="184467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4572000" y="184467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4427538" y="630872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4572000" y="630872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84213" y="41497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6922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4517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547813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308850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971600" y="34290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971550" y="3429000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1692275" y="3429000"/>
            <a:ext cx="28797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4572000" y="2852738"/>
            <a:ext cx="2016125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971550" y="3429000"/>
            <a:ext cx="720090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611188" y="49418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95288" y="4733925"/>
            <a:ext cx="3168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dirty="0"/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 rot="10800000" flipV="1">
            <a:off x="611559" y="3861048"/>
            <a:ext cx="360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</a:t>
            </a:r>
          </a:p>
        </p:txBody>
      </p:sp>
      <p:sp>
        <p:nvSpPr>
          <p:cNvPr id="12314" name="Text Box 30"/>
          <p:cNvSpPr txBox="1">
            <a:spLocks noChangeArrowheads="1"/>
          </p:cNvSpPr>
          <p:nvPr/>
        </p:nvSpPr>
        <p:spPr bwMode="auto">
          <a:xfrm>
            <a:off x="611560" y="3068960"/>
            <a:ext cx="432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/>
      <p:bldP spid="19477" grpId="0" animBg="1"/>
      <p:bldP spid="19478" grpId="0" animBg="1"/>
      <p:bldP spid="194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127776" cy="100013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Построение изображений в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рассеивающих линзах.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4427538" y="184467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4572000" y="184467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4427538" y="630872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4572000" y="6308725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684213" y="41497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6922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4517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547813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308850" y="43656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endParaRPr lang="ru-RU" sz="2000" b="1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971600" y="34290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971550" y="3429000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1692275" y="3429000"/>
            <a:ext cx="28797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4572000" y="2852738"/>
            <a:ext cx="2016125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971550" y="3429000"/>
            <a:ext cx="720090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987824" y="3789040"/>
            <a:ext cx="0" cy="360362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611188" y="49418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95288" y="4733925"/>
            <a:ext cx="3168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Уменьшенное</a:t>
            </a:r>
          </a:p>
          <a:p>
            <a:pPr>
              <a:spcBef>
                <a:spcPct val="50000"/>
              </a:spcBef>
            </a:pPr>
            <a:r>
              <a:rPr lang="ru-RU" sz="2400"/>
              <a:t>Прямое</a:t>
            </a:r>
          </a:p>
          <a:p>
            <a:pPr>
              <a:spcBef>
                <a:spcPct val="50000"/>
              </a:spcBef>
            </a:pPr>
            <a:r>
              <a:rPr lang="ru-RU" sz="2400"/>
              <a:t>Мнимое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 rot="10800000" flipV="1">
            <a:off x="611559" y="3861048"/>
            <a:ext cx="360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</a:t>
            </a:r>
          </a:p>
        </p:txBody>
      </p:sp>
      <p:sp>
        <p:nvSpPr>
          <p:cNvPr id="12314" name="Text Box 30"/>
          <p:cNvSpPr txBox="1">
            <a:spLocks noChangeArrowheads="1"/>
          </p:cNvSpPr>
          <p:nvPr/>
        </p:nvSpPr>
        <p:spPr bwMode="auto">
          <a:xfrm>
            <a:off x="611560" y="3068960"/>
            <a:ext cx="432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В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700338" y="4077072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А*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771775" y="3501008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В*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/>
      <p:bldP spid="19477" grpId="0" animBg="1"/>
      <p:bldP spid="19478" grpId="0" animBg="1"/>
      <p:bldP spid="19479" grpId="0" animBg="1"/>
      <p:bldP spid="19480" grpId="0" animBg="1"/>
      <p:bldP spid="19488" grpId="0"/>
      <p:bldP spid="194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3366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hlinkClick r:id="rId2" action="ppaction://hlinkfile"/>
              </a:rPr>
              <a:t>Оптическая сила линзы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776864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</a:rPr>
              <a:t>Величина, обратная </a:t>
            </a:r>
            <a:r>
              <a:rPr lang="ru-RU" sz="2800" b="1" dirty="0" smtClean="0">
                <a:solidFill>
                  <a:srgbClr val="000000"/>
                </a:solidFill>
              </a:rPr>
              <a:t>фокусному расстоянию</a:t>
            </a:r>
            <a:r>
              <a:rPr lang="ru-RU" sz="2800" b="1" dirty="0" smtClean="0">
                <a:solidFill>
                  <a:srgbClr val="000000"/>
                </a:solidFill>
              </a:rPr>
              <a:t>, называется оптической силой линзы             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pPr lvl="2"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000000"/>
                </a:solidFill>
              </a:rPr>
              <a:t>Измеряется в диоптриях </a:t>
            </a:r>
            <a:r>
              <a:rPr lang="ru-RU" sz="2000" b="1" dirty="0" smtClean="0">
                <a:solidFill>
                  <a:srgbClr val="000000"/>
                </a:solidFill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</a:rPr>
              <a:t>дптр</a:t>
            </a:r>
            <a:r>
              <a:rPr lang="ru-RU" sz="2000" b="1" dirty="0" smtClean="0">
                <a:solidFill>
                  <a:srgbClr val="000000"/>
                </a:solidFill>
              </a:rPr>
              <a:t>)</a:t>
            </a:r>
          </a:p>
          <a:p>
            <a:pPr lvl="2"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3068960"/>
            <a:ext cx="2096630" cy="1014317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7050" y="3861048"/>
            <a:ext cx="3443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7030A0"/>
                </a:solidFill>
              </a:rPr>
              <a:t>1дптр=1/м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653136"/>
            <a:ext cx="480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Оптическую силу собирающей линзы считают положительной величиной, а рассеивающей – отрицательной.</a:t>
            </a:r>
            <a:endParaRPr lang="ru-RU" sz="24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3300"/>
                </a:solidFill>
              </a:rPr>
              <a:t>Определение: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2205038"/>
            <a:ext cx="87487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Линзами называют прозрачные тела,</a:t>
            </a:r>
            <a:r>
              <a:rPr lang="ru-RU" sz="2800"/>
              <a:t> </a:t>
            </a:r>
            <a:r>
              <a:rPr lang="ru-RU" sz="3200"/>
              <a:t>ограниченные с двух сторон сферическими поверхностями.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95288" y="4076700"/>
            <a:ext cx="1944687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1476375" y="4076700"/>
            <a:ext cx="1944688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395288" y="4076700"/>
            <a:ext cx="1944687" cy="1873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0" y="5013325"/>
            <a:ext cx="3851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763713" y="43656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1619250" y="45815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476375" y="47974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476375" y="52292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1619250" y="54451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763713" y="56610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4427538" y="4076700"/>
            <a:ext cx="1944687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6877050" y="4076700"/>
            <a:ext cx="1944688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3779838" y="5013325"/>
            <a:ext cx="536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6084888" y="436562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011863" y="5734050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6300788" y="47974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6227763" y="45815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6300788" y="5300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6156325" y="55165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9" grpId="0" animBg="1"/>
      <p:bldP spid="3086" grpId="0" animBg="1"/>
      <p:bldP spid="3087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7" grpId="1" animBg="1"/>
      <p:bldP spid="3098" grpId="0" animBg="1"/>
      <p:bldP spid="3101" grpId="0" animBg="1"/>
      <p:bldP spid="3103" grpId="0" animBg="1"/>
      <p:bldP spid="3104" grpId="0" animBg="1"/>
      <p:bldP spid="3105" grpId="0" animBg="1"/>
      <p:bldP spid="3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Линзы бывают двух видов: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Толстые линзы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- вид сферических поверхностей определяется визуально.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Тонкие линзы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– вид сферических поверхностей визуально не определяется.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Тонкие линзы: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Собирающие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Рассеивающие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411413" y="2708275"/>
            <a:ext cx="0" cy="2881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042988" y="3141663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971550" y="3716338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116013" y="4365625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042988" y="5084763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411413" y="3141663"/>
            <a:ext cx="1944687" cy="1366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339975" y="3716338"/>
            <a:ext cx="2160588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411413" y="4076700"/>
            <a:ext cx="20161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2411413" y="3860800"/>
            <a:ext cx="187325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732588" y="2708275"/>
            <a:ext cx="0" cy="2881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292725" y="29972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292725" y="36449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292725" y="4365625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292725" y="5084763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588125" y="2565400"/>
            <a:ext cx="144463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732588" y="2565400"/>
            <a:ext cx="144462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5292725" y="2133600"/>
            <a:ext cx="2519363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292725" y="3068638"/>
            <a:ext cx="3095625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292725" y="4149725"/>
            <a:ext cx="2951163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292725" y="4149725"/>
            <a:ext cx="2663825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6732588" y="5516563"/>
            <a:ext cx="144462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6588125" y="5516563"/>
            <a:ext cx="144463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6732588" y="2133600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6732588" y="3068638"/>
            <a:ext cx="16557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32588" y="4365625"/>
            <a:ext cx="14398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732588" y="50847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Толстые линзы бывают: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Выпуклые</a:t>
            </a:r>
            <a:r>
              <a:rPr lang="ru-RU" smtClean="0"/>
              <a:t>, края которых намного тоньше, чем середина.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387850" cy="4525963"/>
          </a:xfrm>
        </p:spPr>
        <p:txBody>
          <a:bodyPr/>
          <a:lstStyle/>
          <a:p>
            <a:pPr eaLnBrk="1" hangingPunct="1"/>
            <a:r>
              <a:rPr lang="ru-RU" smtClean="0"/>
              <a:t>1 – двояковыпуклая</a:t>
            </a:r>
          </a:p>
          <a:p>
            <a:pPr eaLnBrk="1" hangingPunct="1"/>
            <a:r>
              <a:rPr lang="ru-RU" smtClean="0"/>
              <a:t>2 – плосковыпуклая</a:t>
            </a:r>
          </a:p>
          <a:p>
            <a:pPr eaLnBrk="1" hangingPunct="1"/>
            <a:r>
              <a:rPr lang="ru-RU" smtClean="0"/>
              <a:t>3 – выпукло-вогнутая</a:t>
            </a:r>
          </a:p>
          <a:p>
            <a:pPr eaLnBrk="1" hangingPunct="1"/>
            <a:endParaRPr lang="ru-RU" smtClean="0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042988" y="3673475"/>
            <a:ext cx="360362" cy="2089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051050" y="3716338"/>
            <a:ext cx="576263" cy="201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339975" y="3716338"/>
            <a:ext cx="504825" cy="201771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339975" y="3716338"/>
            <a:ext cx="0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059113" y="3716338"/>
            <a:ext cx="1152525" cy="2089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276600" y="3716338"/>
            <a:ext cx="1152525" cy="2089150"/>
          </a:xfrm>
          <a:prstGeom prst="ellipse">
            <a:avLst/>
          </a:prstGeom>
          <a:solidFill>
            <a:srgbClr val="CC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042988" y="58769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24075" y="5876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348038" y="5876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7" grpId="0" animBg="1"/>
      <p:bldP spid="7178" grpId="0" animBg="1"/>
      <p:bldP spid="7179" grpId="0" animBg="1"/>
      <p:bldP spid="7181" grpId="0"/>
      <p:bldP spid="7182" grpId="0"/>
      <p:bldP spid="71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Толстые линзы бывают: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Вогнутые</a:t>
            </a:r>
            <a:r>
              <a:rPr lang="ru-RU" smtClean="0"/>
              <a:t> , края которых, толще чем середина.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ru-RU" smtClean="0"/>
              <a:t>1 – двояковогнутая</a:t>
            </a:r>
          </a:p>
          <a:p>
            <a:pPr eaLnBrk="1" hangingPunct="1"/>
            <a:r>
              <a:rPr lang="ru-RU" smtClean="0"/>
              <a:t>2 – плосковогнутая</a:t>
            </a:r>
          </a:p>
          <a:p>
            <a:pPr eaLnBrk="1" hangingPunct="1"/>
            <a:r>
              <a:rPr lang="ru-RU" smtClean="0"/>
              <a:t>3 – вогнуто-выпуклая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27088" y="3716338"/>
            <a:ext cx="7921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331913" y="3644900"/>
            <a:ext cx="865187" cy="1944688"/>
          </a:xfrm>
          <a:prstGeom prst="ellipse">
            <a:avLst/>
          </a:prstGeom>
          <a:solidFill>
            <a:srgbClr val="CC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50825" y="3644900"/>
            <a:ext cx="865188" cy="1944688"/>
          </a:xfrm>
          <a:prstGeom prst="ellipse">
            <a:avLst/>
          </a:prstGeom>
          <a:solidFill>
            <a:srgbClr val="CC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051050" y="3716338"/>
            <a:ext cx="4333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268538" y="3644900"/>
            <a:ext cx="576262" cy="1943100"/>
          </a:xfrm>
          <a:prstGeom prst="ellipse">
            <a:avLst/>
          </a:prstGeom>
          <a:solidFill>
            <a:srgbClr val="CC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771775" y="3644900"/>
            <a:ext cx="72072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132138" y="3644900"/>
            <a:ext cx="288925" cy="1871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3132138" y="3644900"/>
            <a:ext cx="720725" cy="1871663"/>
          </a:xfrm>
          <a:prstGeom prst="ellipse">
            <a:avLst/>
          </a:prstGeom>
          <a:solidFill>
            <a:srgbClr val="CC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594995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79613" y="5949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916238" y="5949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1" grpId="0" animBg="1"/>
      <p:bldP spid="9232" grpId="0" animBg="1"/>
      <p:bldP spid="9233" grpId="0"/>
      <p:bldP spid="9234" grpId="0"/>
      <p:bldP spid="9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8"/>
          <p:cNvSpPr>
            <a:spLocks noChangeShapeType="1"/>
          </p:cNvSpPr>
          <p:nvPr/>
        </p:nvSpPr>
        <p:spPr bwMode="auto">
          <a:xfrm>
            <a:off x="395288" y="4077072"/>
            <a:ext cx="8748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  О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3160858" y="1574799"/>
            <a:ext cx="0" cy="46085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Line 30"/>
          <p:cNvSpPr>
            <a:spLocks noChangeShapeType="1"/>
          </p:cNvSpPr>
          <p:nvPr/>
        </p:nvSpPr>
        <p:spPr bwMode="auto">
          <a:xfrm>
            <a:off x="6011863" y="1484313"/>
            <a:ext cx="0" cy="48974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149080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F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4077072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F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1628800"/>
            <a:ext cx="2341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</a:rPr>
              <a:t>Фокальная плоскость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28384" y="3645024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Г.О.О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572000" y="1989138"/>
            <a:ext cx="0" cy="4319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  О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63688" y="3974931"/>
            <a:ext cx="5867400" cy="515938"/>
            <a:chOff x="48" y="2843"/>
            <a:chExt cx="3696" cy="325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" y="288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82" y="2858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52" y="2854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5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256" y="2880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endParaRPr lang="ru-RU" sz="2400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54" y="2847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36" y="288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28" y="2843"/>
              <a:ext cx="48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01" y="2865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2F</a:t>
              </a:r>
              <a:endParaRPr lang="ru-RU" sz="240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755576" y="76470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CC"/>
                </a:solidFill>
              </a:rPr>
              <a:t>  Схема тонкой собирающей линзы.</a:t>
            </a:r>
            <a:endParaRPr lang="ru-RU" sz="36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327</Words>
  <Application>Microsoft Office PowerPoint</Application>
  <PresentationFormat>Экран (4:3)</PresentationFormat>
  <Paragraphs>148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Слайд 1</vt:lpstr>
      <vt:lpstr>Слайд 2</vt:lpstr>
      <vt:lpstr>Определение:</vt:lpstr>
      <vt:lpstr>Линзы бывают двух видов:</vt:lpstr>
      <vt:lpstr>Тонкие линзы:</vt:lpstr>
      <vt:lpstr>Толстые линзы бывают:</vt:lpstr>
      <vt:lpstr>Толстые линзы бывают:</vt:lpstr>
      <vt:lpstr>Слайд 8</vt:lpstr>
      <vt:lpstr>Слайд 9</vt:lpstr>
      <vt:lpstr>Слайд 10</vt:lpstr>
      <vt:lpstr>Предмет находится между   главным фокусом и двойным фокусом</vt:lpstr>
      <vt:lpstr>Предмет находится между   главным фокусом и двойным фокусом</vt:lpstr>
      <vt:lpstr>Предмет находится между   главным фокусом и двойным фокусом</vt:lpstr>
      <vt:lpstr>Предмет находится между   главным фокусом и двойным фокусом</vt:lpstr>
      <vt:lpstr>Предмет находится между   главным фокусом и двойным фокусом</vt:lpstr>
      <vt:lpstr>Предмет находится за двойным фокусным расстоянием</vt:lpstr>
      <vt:lpstr>Предмет находится за двойным фокусным расстоянием</vt:lpstr>
      <vt:lpstr>Предмет находится между  линзой и главным фокусом</vt:lpstr>
      <vt:lpstr>Предмет находится между  линзой и главным фокусом</vt:lpstr>
      <vt:lpstr>Построение изображений в рассеивающих линзах.</vt:lpstr>
      <vt:lpstr>Построение изображений в рассеивающих линзах.</vt:lpstr>
      <vt:lpstr>Построение изображений в рассеивающих линзах.</vt:lpstr>
      <vt:lpstr>Построение изображений в рассеивающих линзах.</vt:lpstr>
      <vt:lpstr> Оптическая сила линзы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Информатики</dc:creator>
  <cp:lastModifiedBy>Кабинет Информатики</cp:lastModifiedBy>
  <cp:revision>15</cp:revision>
  <dcterms:created xsi:type="dcterms:W3CDTF">2014-11-21T18:45:42Z</dcterms:created>
  <dcterms:modified xsi:type="dcterms:W3CDTF">2014-11-21T21:13:19Z</dcterms:modified>
</cp:coreProperties>
</file>