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7" r:id="rId20"/>
    <p:sldId id="278" r:id="rId21"/>
    <p:sldId id="279" r:id="rId22"/>
    <p:sldId id="280" r:id="rId23"/>
    <p:sldId id="281" r:id="rId24"/>
    <p:sldId id="282" r:id="rId25"/>
    <p:sldId id="274" r:id="rId26"/>
    <p:sldId id="275" r:id="rId27"/>
    <p:sldId id="284" r:id="rId28"/>
    <p:sldId id="285" r:id="rId29"/>
    <p:sldId id="286" r:id="rId30"/>
    <p:sldId id="287" r:id="rId31"/>
    <p:sldId id="276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06E13C2-F902-4B26-A4C4-D36A1D659944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/>
      <dgm:spPr/>
    </dgm:pt>
    <dgm:pt modelId="{C53D5D40-1C97-4B38-8479-E3768A7408A4}">
      <dgm:prSet/>
      <dgm:spPr/>
      <dgm:t>
        <a:bodyPr/>
        <a:lstStyle/>
        <a:p>
          <a:pPr marR="0" algn="ctr" rtl="0"/>
          <a:r>
            <a:rPr lang="ru-RU" b="1" i="0" u="none" strike="noStrike" baseline="0" dirty="0" smtClean="0">
              <a:solidFill>
                <a:srgbClr val="FF0000"/>
              </a:solidFill>
              <a:latin typeface="Calibri"/>
            </a:rPr>
            <a:t>САМОКОНТРОЛЬ</a:t>
          </a:r>
          <a:endParaRPr lang="ru-RU" b="1" dirty="0" smtClean="0">
            <a:solidFill>
              <a:srgbClr val="FF0000"/>
            </a:solidFill>
          </a:endParaRPr>
        </a:p>
      </dgm:t>
    </dgm:pt>
    <dgm:pt modelId="{F3A844A5-3EA1-4C6D-BCB1-E9289027F8C6}" type="parTrans" cxnId="{03D02663-1FB9-46D5-9013-F0DE594B9DAC}">
      <dgm:prSet/>
      <dgm:spPr/>
      <dgm:t>
        <a:bodyPr/>
        <a:lstStyle/>
        <a:p>
          <a:endParaRPr lang="ru-RU"/>
        </a:p>
      </dgm:t>
    </dgm:pt>
    <dgm:pt modelId="{C06E564C-CCC0-4934-AA94-302C3EC571F2}" type="sibTrans" cxnId="{03D02663-1FB9-46D5-9013-F0DE594B9DAC}">
      <dgm:prSet/>
      <dgm:spPr/>
      <dgm:t>
        <a:bodyPr/>
        <a:lstStyle/>
        <a:p>
          <a:endParaRPr lang="ru-RU"/>
        </a:p>
      </dgm:t>
    </dgm:pt>
    <dgm:pt modelId="{B06AEC0C-C04E-4A8D-B164-EF31C46D630A}">
      <dgm:prSet/>
      <dgm:spPr/>
      <dgm:t>
        <a:bodyPr/>
        <a:lstStyle/>
        <a:p>
          <a:pPr marR="0" algn="ctr" rtl="0"/>
          <a:r>
            <a:rPr lang="ru-RU" b="1" i="0" u="none" strike="noStrike" baseline="0" dirty="0" smtClean="0">
              <a:solidFill>
                <a:srgbClr val="FF0000"/>
              </a:solidFill>
              <a:latin typeface="Calibri"/>
            </a:rPr>
            <a:t>ИННОВАЦИОННЫЕ: </a:t>
          </a:r>
          <a:r>
            <a:rPr lang="ru-RU" b="0" i="0" u="none" strike="noStrike" baseline="0" dirty="0" smtClean="0">
              <a:latin typeface="Calibri"/>
            </a:rPr>
            <a:t>тестирование (в том числе компьютерное), метод учебного портфолио, метод рейтингового оценивания</a:t>
          </a:r>
          <a:endParaRPr lang="ru-RU" dirty="0" smtClean="0"/>
        </a:p>
      </dgm:t>
    </dgm:pt>
    <dgm:pt modelId="{BFCC1831-EBA7-4D1D-9124-93593BDAFE2F}" type="parTrans" cxnId="{AA4C02D3-E6BA-4BC2-A959-F1895CE466E0}">
      <dgm:prSet/>
      <dgm:spPr/>
      <dgm:t>
        <a:bodyPr/>
        <a:lstStyle/>
        <a:p>
          <a:endParaRPr lang="ru-RU"/>
        </a:p>
      </dgm:t>
    </dgm:pt>
    <dgm:pt modelId="{FAAC17FC-C679-4F9A-BCFE-966B974B92BA}" type="sibTrans" cxnId="{AA4C02D3-E6BA-4BC2-A959-F1895CE466E0}">
      <dgm:prSet/>
      <dgm:spPr/>
      <dgm:t>
        <a:bodyPr/>
        <a:lstStyle/>
        <a:p>
          <a:endParaRPr lang="ru-RU"/>
        </a:p>
      </dgm:t>
    </dgm:pt>
    <dgm:pt modelId="{E7B64032-B9CD-417B-9D68-E9A3526EEC0F}">
      <dgm:prSet/>
      <dgm:spPr/>
      <dgm:t>
        <a:bodyPr/>
        <a:lstStyle/>
        <a:p>
          <a:pPr marR="0" algn="ctr" rtl="0"/>
          <a:r>
            <a:rPr lang="ru-RU" b="1" i="0" u="none" strike="noStrike" baseline="0" dirty="0" smtClean="0">
              <a:solidFill>
                <a:srgbClr val="FF0000"/>
              </a:solidFill>
              <a:latin typeface="Calibri"/>
            </a:rPr>
            <a:t>ТРАДИЦИОННЫЕ: </a:t>
          </a:r>
          <a:r>
            <a:rPr lang="ru-RU" b="0" i="0" u="none" strike="noStrike" baseline="0" dirty="0" smtClean="0">
              <a:latin typeface="Calibri"/>
            </a:rPr>
            <a:t>диктант, самостоятельная работа, практическая работа, контрольная работа, традиционное оценивание, оценивание по объему работы</a:t>
          </a:r>
          <a:endParaRPr lang="ru-RU" dirty="0" smtClean="0"/>
        </a:p>
      </dgm:t>
    </dgm:pt>
    <dgm:pt modelId="{B7A2CFBD-616F-41E9-8586-0BB74A2C7403}" type="parTrans" cxnId="{66278847-4D74-4F5A-B8BD-DB8981EC2A05}">
      <dgm:prSet/>
      <dgm:spPr/>
      <dgm:t>
        <a:bodyPr/>
        <a:lstStyle/>
        <a:p>
          <a:endParaRPr lang="ru-RU"/>
        </a:p>
      </dgm:t>
    </dgm:pt>
    <dgm:pt modelId="{1C388EBB-94F9-448C-9D5F-CECFB45C8A38}" type="sibTrans" cxnId="{66278847-4D74-4F5A-B8BD-DB8981EC2A05}">
      <dgm:prSet/>
      <dgm:spPr/>
      <dgm:t>
        <a:bodyPr/>
        <a:lstStyle/>
        <a:p>
          <a:endParaRPr lang="ru-RU"/>
        </a:p>
      </dgm:t>
    </dgm:pt>
    <dgm:pt modelId="{1065C348-3BDC-4BF6-8D7D-693FA47B438F}" type="pres">
      <dgm:prSet presAssocID="{F06E13C2-F902-4B26-A4C4-D36A1D659944}" presName="Name0" presStyleCnt="0">
        <dgm:presLayoutVars>
          <dgm:dir/>
          <dgm:animLvl val="lvl"/>
          <dgm:resizeHandles val="exact"/>
        </dgm:presLayoutVars>
      </dgm:prSet>
      <dgm:spPr/>
    </dgm:pt>
    <dgm:pt modelId="{86AE76A7-7F12-4CF7-9A47-C1F9305277D2}" type="pres">
      <dgm:prSet presAssocID="{C53D5D40-1C97-4B38-8479-E3768A7408A4}" presName="Name8" presStyleCnt="0"/>
      <dgm:spPr/>
    </dgm:pt>
    <dgm:pt modelId="{67BAAC41-EC9C-41B0-92F4-DCFEAD3DB401}" type="pres">
      <dgm:prSet presAssocID="{C53D5D40-1C97-4B38-8479-E3768A7408A4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C2203A-1DAF-4D3A-8AC7-51BEA62E4354}" type="pres">
      <dgm:prSet presAssocID="{C53D5D40-1C97-4B38-8479-E3768A7408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35D20-8498-469B-A43A-44FB744C42BA}" type="pres">
      <dgm:prSet presAssocID="{B06AEC0C-C04E-4A8D-B164-EF31C46D630A}" presName="Name8" presStyleCnt="0"/>
      <dgm:spPr/>
    </dgm:pt>
    <dgm:pt modelId="{ADB3329E-833A-436C-9585-EF8228101ABD}" type="pres">
      <dgm:prSet presAssocID="{B06AEC0C-C04E-4A8D-B164-EF31C46D630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EE480B-BCAD-4A86-9FA3-4DB17F08582F}" type="pres">
      <dgm:prSet presAssocID="{B06AEC0C-C04E-4A8D-B164-EF31C46D630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CF34A8-AC1B-44F1-82A0-E11F51F37695}" type="pres">
      <dgm:prSet presAssocID="{E7B64032-B9CD-417B-9D68-E9A3526EEC0F}" presName="Name8" presStyleCnt="0"/>
      <dgm:spPr/>
    </dgm:pt>
    <dgm:pt modelId="{5B4CF730-5F4F-4BC6-890D-6869D55D5764}" type="pres">
      <dgm:prSet presAssocID="{E7B64032-B9CD-417B-9D68-E9A3526EEC0F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797A4-86BD-41EC-A533-8A2BD6BE2659}" type="pres">
      <dgm:prSet presAssocID="{E7B64032-B9CD-417B-9D68-E9A3526EEC0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007373-DD18-42FE-8A84-205DD63F84DA}" type="presOf" srcId="{E7B64032-B9CD-417B-9D68-E9A3526EEC0F}" destId="{173797A4-86BD-41EC-A533-8A2BD6BE2659}" srcOrd="1" destOrd="0" presId="urn:microsoft.com/office/officeart/2005/8/layout/pyramid1"/>
    <dgm:cxn modelId="{AA4C02D3-E6BA-4BC2-A959-F1895CE466E0}" srcId="{F06E13C2-F902-4B26-A4C4-D36A1D659944}" destId="{B06AEC0C-C04E-4A8D-B164-EF31C46D630A}" srcOrd="1" destOrd="0" parTransId="{BFCC1831-EBA7-4D1D-9124-93593BDAFE2F}" sibTransId="{FAAC17FC-C679-4F9A-BCFE-966B974B92BA}"/>
    <dgm:cxn modelId="{03D02663-1FB9-46D5-9013-F0DE594B9DAC}" srcId="{F06E13C2-F902-4B26-A4C4-D36A1D659944}" destId="{C53D5D40-1C97-4B38-8479-E3768A7408A4}" srcOrd="0" destOrd="0" parTransId="{F3A844A5-3EA1-4C6D-BCB1-E9289027F8C6}" sibTransId="{C06E564C-CCC0-4934-AA94-302C3EC571F2}"/>
    <dgm:cxn modelId="{6F438784-65D6-4FFD-8E48-CAC377BC1049}" type="presOf" srcId="{C53D5D40-1C97-4B38-8479-E3768A7408A4}" destId="{3AC2203A-1DAF-4D3A-8AC7-51BEA62E4354}" srcOrd="1" destOrd="0" presId="urn:microsoft.com/office/officeart/2005/8/layout/pyramid1"/>
    <dgm:cxn modelId="{A752AED9-AAB1-4E4B-A2F2-42D9187E2067}" type="presOf" srcId="{E7B64032-B9CD-417B-9D68-E9A3526EEC0F}" destId="{5B4CF730-5F4F-4BC6-890D-6869D55D5764}" srcOrd="0" destOrd="0" presId="urn:microsoft.com/office/officeart/2005/8/layout/pyramid1"/>
    <dgm:cxn modelId="{71525F6E-F919-4A76-89B2-EC817CE8FCBB}" type="presOf" srcId="{F06E13C2-F902-4B26-A4C4-D36A1D659944}" destId="{1065C348-3BDC-4BF6-8D7D-693FA47B438F}" srcOrd="0" destOrd="0" presId="urn:microsoft.com/office/officeart/2005/8/layout/pyramid1"/>
    <dgm:cxn modelId="{200F441A-AA5C-45F4-8094-1D876E201DD4}" type="presOf" srcId="{B06AEC0C-C04E-4A8D-B164-EF31C46D630A}" destId="{ADB3329E-833A-436C-9585-EF8228101ABD}" srcOrd="0" destOrd="0" presId="urn:microsoft.com/office/officeart/2005/8/layout/pyramid1"/>
    <dgm:cxn modelId="{EE6C9F9A-C214-4CD3-8D71-9B28243FF114}" type="presOf" srcId="{B06AEC0C-C04E-4A8D-B164-EF31C46D630A}" destId="{CFEE480B-BCAD-4A86-9FA3-4DB17F08582F}" srcOrd="1" destOrd="0" presId="urn:microsoft.com/office/officeart/2005/8/layout/pyramid1"/>
    <dgm:cxn modelId="{64837E0A-1635-4D3C-90C3-C281F3A4332D}" type="presOf" srcId="{C53D5D40-1C97-4B38-8479-E3768A7408A4}" destId="{67BAAC41-EC9C-41B0-92F4-DCFEAD3DB401}" srcOrd="0" destOrd="0" presId="urn:microsoft.com/office/officeart/2005/8/layout/pyramid1"/>
    <dgm:cxn modelId="{66278847-4D74-4F5A-B8BD-DB8981EC2A05}" srcId="{F06E13C2-F902-4B26-A4C4-D36A1D659944}" destId="{E7B64032-B9CD-417B-9D68-E9A3526EEC0F}" srcOrd="2" destOrd="0" parTransId="{B7A2CFBD-616F-41E9-8586-0BB74A2C7403}" sibTransId="{1C388EBB-94F9-448C-9D5F-CECFB45C8A38}"/>
    <dgm:cxn modelId="{038199A4-4B61-42EC-BEF8-2917B5F8D9E7}" type="presParOf" srcId="{1065C348-3BDC-4BF6-8D7D-693FA47B438F}" destId="{86AE76A7-7F12-4CF7-9A47-C1F9305277D2}" srcOrd="0" destOrd="0" presId="urn:microsoft.com/office/officeart/2005/8/layout/pyramid1"/>
    <dgm:cxn modelId="{5285FA8A-8853-43B3-8780-C26D44AA8A53}" type="presParOf" srcId="{86AE76A7-7F12-4CF7-9A47-C1F9305277D2}" destId="{67BAAC41-EC9C-41B0-92F4-DCFEAD3DB401}" srcOrd="0" destOrd="0" presId="urn:microsoft.com/office/officeart/2005/8/layout/pyramid1"/>
    <dgm:cxn modelId="{41CF0BAD-ED3D-4BF2-94B3-C7649F599CFA}" type="presParOf" srcId="{86AE76A7-7F12-4CF7-9A47-C1F9305277D2}" destId="{3AC2203A-1DAF-4D3A-8AC7-51BEA62E4354}" srcOrd="1" destOrd="0" presId="urn:microsoft.com/office/officeart/2005/8/layout/pyramid1"/>
    <dgm:cxn modelId="{3FB098C5-13ED-43BE-AB70-45463E05CDC3}" type="presParOf" srcId="{1065C348-3BDC-4BF6-8D7D-693FA47B438F}" destId="{B0C35D20-8498-469B-A43A-44FB744C42BA}" srcOrd="1" destOrd="0" presId="urn:microsoft.com/office/officeart/2005/8/layout/pyramid1"/>
    <dgm:cxn modelId="{F166EBC8-65A9-4F33-AAAE-BABAB4E091E8}" type="presParOf" srcId="{B0C35D20-8498-469B-A43A-44FB744C42BA}" destId="{ADB3329E-833A-436C-9585-EF8228101ABD}" srcOrd="0" destOrd="0" presId="urn:microsoft.com/office/officeart/2005/8/layout/pyramid1"/>
    <dgm:cxn modelId="{F4223AEA-0893-40BE-82BA-A15CEFF74D0B}" type="presParOf" srcId="{B0C35D20-8498-469B-A43A-44FB744C42BA}" destId="{CFEE480B-BCAD-4A86-9FA3-4DB17F08582F}" srcOrd="1" destOrd="0" presId="urn:microsoft.com/office/officeart/2005/8/layout/pyramid1"/>
    <dgm:cxn modelId="{C87CEFC6-66DE-4624-A7FC-71C7C685CDB6}" type="presParOf" srcId="{1065C348-3BDC-4BF6-8D7D-693FA47B438F}" destId="{89CF34A8-AC1B-44F1-82A0-E11F51F37695}" srcOrd="2" destOrd="0" presId="urn:microsoft.com/office/officeart/2005/8/layout/pyramid1"/>
    <dgm:cxn modelId="{7CE6C756-E2CB-4024-B789-35A54183970C}" type="presParOf" srcId="{89CF34A8-AC1B-44F1-82A0-E11F51F37695}" destId="{5B4CF730-5F4F-4BC6-890D-6869D55D5764}" srcOrd="0" destOrd="0" presId="urn:microsoft.com/office/officeart/2005/8/layout/pyramid1"/>
    <dgm:cxn modelId="{6CA161C6-E68E-4A98-9391-9F17D6F8D55B}" type="presParOf" srcId="{89CF34A8-AC1B-44F1-82A0-E11F51F37695}" destId="{173797A4-86BD-41EC-A533-8A2BD6BE265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BAAC41-EC9C-41B0-92F4-DCFEAD3DB401}">
      <dsp:nvSpPr>
        <dsp:cNvPr id="0" name=""/>
        <dsp:cNvSpPr/>
      </dsp:nvSpPr>
      <dsp:spPr>
        <a:xfrm>
          <a:off x="2664295" y="0"/>
          <a:ext cx="2664296" cy="1416157"/>
        </a:xfrm>
        <a:prstGeom prst="trapezoid">
          <a:avLst>
            <a:gd name="adj" fmla="val 94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strike="noStrike" kern="1200" baseline="0" dirty="0" smtClean="0">
              <a:solidFill>
                <a:srgbClr val="FF0000"/>
              </a:solidFill>
              <a:latin typeface="Calibri"/>
            </a:rPr>
            <a:t>САМОКОНТРОЛЬ</a:t>
          </a:r>
          <a:endParaRPr lang="ru-RU" sz="1900" b="1" kern="1200" dirty="0" smtClean="0">
            <a:solidFill>
              <a:srgbClr val="FF0000"/>
            </a:solidFill>
          </a:endParaRPr>
        </a:p>
      </dsp:txBody>
      <dsp:txXfrm>
        <a:off x="2664295" y="0"/>
        <a:ext cx="2664296" cy="1416157"/>
      </dsp:txXfrm>
    </dsp:sp>
    <dsp:sp modelId="{ADB3329E-833A-436C-9585-EF8228101ABD}">
      <dsp:nvSpPr>
        <dsp:cNvPr id="0" name=""/>
        <dsp:cNvSpPr/>
      </dsp:nvSpPr>
      <dsp:spPr>
        <a:xfrm>
          <a:off x="1332147" y="1416157"/>
          <a:ext cx="5328592" cy="1416157"/>
        </a:xfrm>
        <a:prstGeom prst="trapezoid">
          <a:avLst>
            <a:gd name="adj" fmla="val 94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strike="noStrike" kern="1200" baseline="0" dirty="0" smtClean="0">
              <a:solidFill>
                <a:srgbClr val="FF0000"/>
              </a:solidFill>
              <a:latin typeface="Calibri"/>
            </a:rPr>
            <a:t>ИННОВАЦИОННЫЕ: </a:t>
          </a:r>
          <a:r>
            <a:rPr lang="ru-RU" sz="1900" b="0" i="0" u="none" strike="noStrike" kern="1200" baseline="0" dirty="0" smtClean="0">
              <a:latin typeface="Calibri"/>
            </a:rPr>
            <a:t>тестирование (в том числе компьютерное), метод учебного портфолио, метод рейтингового оценивания</a:t>
          </a:r>
          <a:endParaRPr lang="ru-RU" sz="1900" kern="1200" dirty="0" smtClean="0"/>
        </a:p>
      </dsp:txBody>
      <dsp:txXfrm>
        <a:off x="2264651" y="1416157"/>
        <a:ext cx="3463584" cy="1416157"/>
      </dsp:txXfrm>
    </dsp:sp>
    <dsp:sp modelId="{5B4CF730-5F4F-4BC6-890D-6869D55D5764}">
      <dsp:nvSpPr>
        <dsp:cNvPr id="0" name=""/>
        <dsp:cNvSpPr/>
      </dsp:nvSpPr>
      <dsp:spPr>
        <a:xfrm>
          <a:off x="0" y="2832314"/>
          <a:ext cx="7992888" cy="1416157"/>
        </a:xfrm>
        <a:prstGeom prst="trapezoid">
          <a:avLst>
            <a:gd name="adj" fmla="val 94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R="0"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strike="noStrike" kern="1200" baseline="0" dirty="0" smtClean="0">
              <a:solidFill>
                <a:srgbClr val="FF0000"/>
              </a:solidFill>
              <a:latin typeface="Calibri"/>
            </a:rPr>
            <a:t>ТРАДИЦИОННЫЕ: </a:t>
          </a:r>
          <a:r>
            <a:rPr lang="ru-RU" sz="1900" b="0" i="0" u="none" strike="noStrike" kern="1200" baseline="0" dirty="0" smtClean="0">
              <a:latin typeface="Calibri"/>
            </a:rPr>
            <a:t>диктант, самостоятельная работа, практическая работа, контрольная работа, традиционное оценивание, оценивание по объему работы</a:t>
          </a:r>
          <a:endParaRPr lang="ru-RU" sz="1900" kern="1200" dirty="0" smtClean="0"/>
        </a:p>
      </dsp:txBody>
      <dsp:txXfrm>
        <a:off x="1398755" y="2832314"/>
        <a:ext cx="5195377" cy="14161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nformatiku.ru/wp-admin/%D0%9A%D0%BE%D0%BD%D1%82%D1%80%D0%BE%D0%BB%D1%8C-%D0%B7%D0%B0%D0%B4%D0%B0%D0%BD%D0%B8%D1%8F/%D0%A0%D0%95%D0%91%D0%A3%D0%A1.rt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informatiku.ru/wp-admin/%D0%9A%D0%BE%D0%BD%D1%82%D1%80%D0%BE%D0%BB%D1%8C-%D0%B7%D0%B0%D0%B4%D0%B0%D0%BD%D0%B8%D1%8F/%D0%A0%D0%95%D0%91%D0%A3%D0%A1.rt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290775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Организация и формы контроля на уроках информатики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/>
          <a:p>
            <a:r>
              <a:rPr lang="ru-RU" dirty="0" smtClean="0">
                <a:solidFill>
                  <a:srgbClr val="7030A0"/>
                </a:solidFill>
              </a:rPr>
              <a:t>Учитель информатики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МБОУ СОШ с. Войсковая </a:t>
            </a:r>
            <a:r>
              <a:rPr lang="ru-RU" dirty="0">
                <a:solidFill>
                  <a:srgbClr val="7030A0"/>
                </a:solidFill>
              </a:rPr>
              <a:t>К</a:t>
            </a:r>
            <a:r>
              <a:rPr lang="ru-RU" dirty="0" smtClean="0">
                <a:solidFill>
                  <a:srgbClr val="7030A0"/>
                </a:solidFill>
              </a:rPr>
              <a:t>азинка </a:t>
            </a:r>
            <a:r>
              <a:rPr lang="ru-RU" dirty="0">
                <a:solidFill>
                  <a:srgbClr val="7030A0"/>
                </a:solidFill>
              </a:rPr>
              <a:t>А</a:t>
            </a:r>
            <a:r>
              <a:rPr lang="ru-RU" dirty="0" smtClean="0">
                <a:solidFill>
                  <a:srgbClr val="7030A0"/>
                </a:solidFill>
              </a:rPr>
              <a:t>ндрианова М.В.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87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b="1" dirty="0"/>
              <a:t>ВАРИАНТ   1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1.Запишите </a:t>
            </a:r>
            <a:r>
              <a:rPr lang="ru-RU" dirty="0"/>
              <a:t>определение алгоритма. Подчеркните в определении слова, в которых отражаются основные свойства алгоритма. </a:t>
            </a:r>
            <a:br>
              <a:rPr lang="ru-RU" dirty="0"/>
            </a:br>
            <a:r>
              <a:rPr lang="ru-RU" dirty="0"/>
              <a:t>2.Объясните суть свойства « однозначность». Что произойдет, если нарушить это свойство? </a:t>
            </a:r>
            <a:br>
              <a:rPr lang="ru-RU" dirty="0"/>
            </a:br>
            <a:r>
              <a:rPr lang="ru-RU" dirty="0"/>
              <a:t>3.Назовите исполнителя следующих видов работы: а) приготовление торта; б) пошив одежды. </a:t>
            </a:r>
            <a:br>
              <a:rPr lang="ru-RU" dirty="0"/>
            </a:br>
            <a:r>
              <a:rPr lang="ru-RU" dirty="0"/>
              <a:t>4.Что такое полный набор исходных данных для решения задачи? </a:t>
            </a:r>
            <a:br>
              <a:rPr lang="ru-RU" dirty="0"/>
            </a:br>
            <a:r>
              <a:rPr lang="ru-RU" dirty="0"/>
              <a:t>5.Определите и запишите полный набор исходных данных для решения задачи: « Определите площадь круга»</a:t>
            </a:r>
          </a:p>
          <a:p>
            <a:pPr marL="0" indent="0">
              <a:buNone/>
            </a:pPr>
            <a:r>
              <a:rPr lang="ru-RU" b="1" dirty="0"/>
              <a:t> ВАРИАНТ    2</a:t>
            </a:r>
            <a:r>
              <a:rPr lang="ru-RU" dirty="0"/>
              <a:t> </a:t>
            </a:r>
          </a:p>
          <a:p>
            <a:r>
              <a:rPr lang="ru-RU" dirty="0"/>
              <a:t>1.Запишите определение программы. Чем программа отличается от алгоритма? Приведите пример, по которому это отличие можно увидеть. </a:t>
            </a:r>
            <a:br>
              <a:rPr lang="ru-RU" dirty="0"/>
            </a:br>
            <a:r>
              <a:rPr lang="ru-RU" dirty="0"/>
              <a:t>2.Объясните суть свойства « результативность». Что произойдет, если нарушить это свойство? </a:t>
            </a:r>
            <a:br>
              <a:rPr lang="ru-RU" dirty="0"/>
            </a:br>
            <a:r>
              <a:rPr lang="ru-RU" dirty="0"/>
              <a:t>3.Назовите исполнителя следующих видов работы: а)ремонт обуви; б)пломбирование зуба. </a:t>
            </a:r>
            <a:br>
              <a:rPr lang="ru-RU" dirty="0"/>
            </a:br>
            <a:r>
              <a:rPr lang="ru-RU" dirty="0"/>
              <a:t>4.Что такое полный набор исходных данных для решения задачи? </a:t>
            </a:r>
            <a:br>
              <a:rPr lang="ru-RU" dirty="0"/>
            </a:br>
            <a:r>
              <a:rPr lang="ru-RU" dirty="0"/>
              <a:t>5.Определите и запишите полный набор исходных данных для решения задачи: « Вычислите катет прямоугольного треугольника». </a:t>
            </a:r>
          </a:p>
          <a:p>
            <a:pPr marL="0" indent="0">
              <a:buNone/>
            </a:pP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ВАРИАНТ   1</a:t>
            </a:r>
            <a:r>
              <a:rPr lang="ru-RU" dirty="0"/>
              <a:t> </a:t>
            </a:r>
          </a:p>
          <a:p>
            <a:r>
              <a:rPr lang="ru-RU" dirty="0"/>
              <a:t>1.Составьте алгоритм вычисления площади треугольника по формуле Герона ( алгоритм запишите в виде блок – схемы ). Определите вид алгоритма. </a:t>
            </a:r>
            <a:br>
              <a:rPr lang="ru-RU" dirty="0"/>
            </a:br>
            <a:r>
              <a:rPr lang="ru-RU" dirty="0"/>
              <a:t>2.Запишите в виде блок – схемы алгоритм решения следующей задачи:  "Определите, принадлежит ли точка С(</a:t>
            </a:r>
            <a:r>
              <a:rPr lang="ru-RU" dirty="0" err="1"/>
              <a:t>х,у</a:t>
            </a:r>
            <a:r>
              <a:rPr lang="ru-RU" dirty="0"/>
              <a:t>) отрезку АВ, если известны координаты концов отрезка" </a:t>
            </a:r>
          </a:p>
          <a:p>
            <a:pPr marL="0" indent="0">
              <a:buNone/>
            </a:pPr>
            <a:r>
              <a:rPr lang="ru-RU" b="1" dirty="0" smtClean="0"/>
              <a:t>ВАРИАНТ   </a:t>
            </a:r>
            <a:r>
              <a:rPr lang="ru-RU" b="1" dirty="0"/>
              <a:t>2</a:t>
            </a:r>
            <a:r>
              <a:rPr lang="ru-RU" dirty="0"/>
              <a:t> </a:t>
            </a:r>
          </a:p>
          <a:p>
            <a:r>
              <a:rPr lang="ru-RU" dirty="0"/>
              <a:t>1.Ссоставьте алгоритм для нахождения площади и гипотенузы прямоугольного треугольника </a:t>
            </a:r>
            <a:r>
              <a:rPr lang="ru-RU" dirty="0" smtClean="0"/>
              <a:t>                           ( </a:t>
            </a:r>
            <a:r>
              <a:rPr lang="ru-RU" dirty="0"/>
              <a:t>алгоритм запишите в виде блок – схемы ). Определите вид алгоритма. </a:t>
            </a:r>
            <a:br>
              <a:rPr lang="ru-RU" dirty="0"/>
            </a:br>
            <a:r>
              <a:rPr lang="ru-RU" dirty="0"/>
              <a:t>2.Запишите в виде блок – схемы алгоритм решения следующей задачи: « Меньшее из двух данных чисел возведите в квадрат, а большее уменьшите в 2 раза. Если числа равны, то найдите их сумму».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accent4"/>
                </a:solidFill>
              </a:rPr>
              <a:t>КОНТРОЛИРУЮЩАЯ  САМОСТОЯТЕЛЬНАЯ РАБОТА</a:t>
            </a:r>
            <a:r>
              <a:rPr lang="ru-RU" sz="2800" dirty="0">
                <a:solidFill>
                  <a:schemeClr val="accent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4208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первый вид тестов предполагает заполнение пропусков «многоточий» таким образом, чтобы получилось истинное высказывание. Учащиеся ограничиваются тем, что вместо многоточий они указывают одно-два слова, которые считают недостающими; </a:t>
            </a:r>
          </a:p>
          <a:p>
            <a:pPr lvl="0"/>
            <a:r>
              <a:rPr lang="ru-RU" dirty="0"/>
              <a:t>второй вид тестов предполагает, что учащиеся должны установить, истинно или ложно каждое из предложенных высказываний. Учащиеся должны не просто дать ответ «да» или «нет», а проявить умение рассуждать, делать соответствующие выводы, отличать верно сформулированное предложение от неверного; </a:t>
            </a:r>
          </a:p>
          <a:p>
            <a:r>
              <a:rPr lang="ru-RU" dirty="0"/>
              <a:t>третий вид тестов предлагает на выбор несколько ответов, среди которых есть верный и неверный и ответ, предполагающий отказ от выполнения задания.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4"/>
                </a:solidFill>
              </a:rPr>
              <a:t>Тест.</a:t>
            </a:r>
            <a:r>
              <a:rPr lang="ru-RU" dirty="0">
                <a:solidFill>
                  <a:schemeClr val="accent4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Тесты чаще всего представлены тремя видами: </a:t>
            </a:r>
          </a:p>
        </p:txBody>
      </p:sp>
    </p:spTree>
    <p:extLst>
      <p:ext uri="{BB962C8B-B14F-4D97-AF65-F5344CB8AC3E}">
        <p14:creationId xmlns:p14="http://schemas.microsoft.com/office/powerpoint/2010/main" val="408018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6453336"/>
          </a:xfrm>
        </p:spPr>
        <p:txBody>
          <a:bodyPr>
            <a:noAutofit/>
          </a:bodyPr>
          <a:lstStyle/>
          <a:p>
            <a:pPr lvl="0"/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Устройство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обрабатывающее информацию – это </a:t>
            </a:r>
          </a:p>
          <a:p>
            <a:pPr marL="400050" lvl="1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 оперативная память;             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в)процессор;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б)внешняя память;                    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г)монитор;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д) клавиатура.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  </a:t>
            </a: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Дисковод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– это устройство для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 обработки информации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) хранения оперативной информации; 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б) чтения и записи информации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г)долговременного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хранения информации; д)только чтения информации.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Буфер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принтера – это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а)устройство для подключения принтера к компьютеру;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б)часть внешней памяти, куда поступает печатаемый текст;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в)часть оперативной памяти, куда поступает печатаемый текст; г)программа, связывающая  принтер с процессором;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д)программа, связывающая принтер с оперативной памятью. </a:t>
            </a:r>
          </a:p>
          <a:p>
            <a:pPr lvl="0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хранения слова «ИНФОРМАЦИЯ» в памяти компьютера требуется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а)10 байтов; б)5 байтов; в)20 байтов; г)1 байт; д)9 байтов. 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Вставьте вместо многоточия нужные слова: «Магнитные диски – устройства для …».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а)обработки информации;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в)ввода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информации;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б)долговременного хранения информации;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г)вывода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информации;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д)обмена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информацией. 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Адреса </a:t>
            </a:r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машинных слов меняются с шагом 4.Компьютер имеет объем оперативной памяти, равной 0,5Кбайт. Сколько машинных слов составляет оперативную память компьютера?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а)64;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б)256;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в)128;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г)32;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д)16. </a:t>
            </a:r>
          </a:p>
          <a:p>
            <a:pPr lvl="0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Наименьшая адресуемая часть оперативной памяти – это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а)байт;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б)бит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в)машинное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слово;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г)килобайт;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д)файл. </a:t>
            </a:r>
          </a:p>
          <a:p>
            <a:pPr lvl="0"/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работаете на компьютере с четырехбайтовым машинным кодом, значит, адреса машинных слов меняются с шагом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а)16;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б)2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;               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в)8;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г)4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д)1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14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Вставьте вместо многоточия нужные слова: "... памяти означает, что любая информация заноситься в память и извлекается из нее по...".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а)Дискретность, адресам;              в)Дискретность,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битам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б)Адресуемость, значениям;         г)Адресуемость, байта;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д)Адресуемость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адресам.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4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Тест </a:t>
            </a:r>
            <a:r>
              <a:rPr lang="ru-RU" b="1" dirty="0" smtClean="0">
                <a:solidFill>
                  <a:schemeClr val="accent4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2. </a:t>
            </a:r>
            <a:r>
              <a:rPr lang="ru-RU" b="1" dirty="0">
                <a:solidFill>
                  <a:schemeClr val="accent4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ЭВМ и информация</a:t>
            </a:r>
            <a:r>
              <a:rPr lang="ru-RU" dirty="0">
                <a:solidFill>
                  <a:schemeClr val="accent4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92696"/>
            <a:ext cx="9036496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Письменную </a:t>
            </a:r>
            <a:r>
              <a:rPr lang="ru-RU" dirty="0"/>
              <a:t>проверку знаний и умений учащихся необходимо проводить на различных этапах усвоения изученного, что даст возможность несколько раз получить информацию об усвоении одного и того же материала. С этой целью целесообразно проводить различного рода контрольные работы, которые можно разделить на два вида: </a:t>
            </a:r>
          </a:p>
          <a:p>
            <a:r>
              <a:rPr lang="ru-RU" dirty="0"/>
              <a:t>1.проверочные контрольные работы – предназначены для проверки усвоения отдельного фрагмента курса в период изучения темы; </a:t>
            </a:r>
          </a:p>
          <a:p>
            <a:r>
              <a:rPr lang="ru-RU" dirty="0"/>
              <a:t>2.итоговые контрольные работы – являются завершающим моментом повторения в конце года. Необходимым компонентом этих работ служат задания на повторение основных теоретических вопросов. </a:t>
            </a:r>
          </a:p>
          <a:p>
            <a:pPr marL="0" indent="0">
              <a:buNone/>
            </a:pPr>
            <a:r>
              <a:rPr lang="ru-RU" dirty="0"/>
              <a:t>Контрольная работа является составной частью процесса обучения и несет на себе образовательную, воспитательную и развивающую функции.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Контрольная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работа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31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b="1" dirty="0"/>
              <a:t>ВАРИАНТ   1</a:t>
            </a:r>
            <a:r>
              <a:rPr lang="ru-RU" dirty="0"/>
              <a:t> </a:t>
            </a:r>
          </a:p>
          <a:p>
            <a:r>
              <a:rPr lang="ru-RU" dirty="0"/>
              <a:t>1.Представьте в развернутой форме: а) 4563; б) 100101</a:t>
            </a:r>
            <a:r>
              <a:rPr lang="ru-RU" baseline="-25000" dirty="0"/>
              <a:t>2</a:t>
            </a:r>
            <a:r>
              <a:rPr lang="ru-RU" dirty="0"/>
              <a:t>; в) АС6</a:t>
            </a:r>
            <a:r>
              <a:rPr lang="ru-RU" baseline="-25000" dirty="0"/>
              <a:t>16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2.Переведите число 74 из десятичной системы счисления в двоичную, восьмеричную, шестнадцатеричную;   </a:t>
            </a:r>
            <a:br>
              <a:rPr lang="ru-RU" dirty="0"/>
            </a:br>
            <a:r>
              <a:rPr lang="ru-RU" dirty="0"/>
              <a:t>3.Выполните действия: </a:t>
            </a:r>
            <a:br>
              <a:rPr lang="ru-RU" dirty="0"/>
            </a:br>
            <a:r>
              <a:rPr lang="ru-RU" dirty="0"/>
              <a:t>1) в двоичной системе счисления: а)11001101011+1110000101;б) 101011-10011; в) 1011х101. </a:t>
            </a:r>
            <a:br>
              <a:rPr lang="ru-RU" dirty="0"/>
            </a:br>
            <a:r>
              <a:rPr lang="ru-RU" dirty="0"/>
              <a:t>2)     в восьмеричной   системе счисления: а)564+234; б) 652-465. </a:t>
            </a:r>
            <a:br>
              <a:rPr lang="ru-RU" dirty="0"/>
            </a:br>
            <a:r>
              <a:rPr lang="ru-RU" dirty="0"/>
              <a:t>3) в шестнадцатеричной: а)DF45+128A; б)92D4-11AЕ.</a:t>
            </a:r>
            <a:br>
              <a:rPr lang="ru-RU" dirty="0"/>
            </a:br>
            <a:r>
              <a:rPr lang="ru-RU" dirty="0"/>
              <a:t>4.Используя кодировочную таблицу </a:t>
            </a:r>
            <a:r>
              <a:rPr lang="en-US" dirty="0"/>
              <a:t>ASCII</a:t>
            </a:r>
            <a:r>
              <a:rPr lang="ru-RU" dirty="0"/>
              <a:t>, определите код буквы </a:t>
            </a:r>
            <a:r>
              <a:rPr lang="en-US" dirty="0"/>
              <a:t>Y</a:t>
            </a:r>
            <a:r>
              <a:rPr lang="ru-RU" dirty="0"/>
              <a:t> и изобразите его в восьмиразрядном формате.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dirty="0"/>
              <a:t>ВАРИАНТ   2</a:t>
            </a:r>
            <a:r>
              <a:rPr lang="ru-RU" dirty="0"/>
              <a:t> </a:t>
            </a:r>
          </a:p>
          <a:p>
            <a:r>
              <a:rPr lang="ru-RU" dirty="0"/>
              <a:t>1.Представьте в позиционном виде: а) 7045; б) 110101</a:t>
            </a:r>
            <a:r>
              <a:rPr lang="ru-RU" baseline="-25000" dirty="0"/>
              <a:t>2</a:t>
            </a:r>
            <a:r>
              <a:rPr lang="ru-RU" dirty="0"/>
              <a:t>; в) 1</a:t>
            </a:r>
            <a:r>
              <a:rPr lang="en-US" dirty="0"/>
              <a:t>D</a:t>
            </a:r>
            <a:r>
              <a:rPr lang="ru-RU" dirty="0"/>
              <a:t>5</a:t>
            </a:r>
            <a:r>
              <a:rPr lang="ru-RU" baseline="-25000" dirty="0"/>
              <a:t>16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2.Переведите число 83 из десятичной системы счисления в двоичную, восьмеричную, шестнадцатеричную; </a:t>
            </a:r>
            <a:br>
              <a:rPr lang="ru-RU" dirty="0"/>
            </a:br>
            <a:r>
              <a:rPr lang="ru-RU" dirty="0"/>
              <a:t>3.Выполните действия: </a:t>
            </a:r>
            <a:br>
              <a:rPr lang="ru-RU" dirty="0"/>
            </a:br>
            <a:r>
              <a:rPr lang="ru-RU" dirty="0"/>
              <a:t>1)       в двоичной системе счисления: а) 1110101011 + 1110110101; 1011 – 1100011; в) 10101</a:t>
            </a:r>
            <a:r>
              <a:rPr lang="en-US" dirty="0"/>
              <a:t>x</a:t>
            </a:r>
            <a:r>
              <a:rPr lang="ru-RU" dirty="0"/>
              <a:t> 111. </a:t>
            </a:r>
            <a:br>
              <a:rPr lang="ru-RU" dirty="0"/>
            </a:br>
            <a:r>
              <a:rPr lang="ru-RU" dirty="0"/>
              <a:t>2)       в восьмеричной системе счисления: а) 641 + 427; б) 254 – 125. </a:t>
            </a:r>
            <a:br>
              <a:rPr lang="ru-RU" dirty="0"/>
            </a:br>
            <a:r>
              <a:rPr lang="ru-RU" dirty="0"/>
              <a:t>3) в шестнадцатеричной: а)F154+12DA; б)12С4-9Е1.  </a:t>
            </a:r>
            <a:br>
              <a:rPr lang="ru-RU" dirty="0"/>
            </a:br>
            <a:r>
              <a:rPr lang="ru-RU" dirty="0"/>
              <a:t>4.Используя кодировочную таблицу </a:t>
            </a:r>
            <a:r>
              <a:rPr lang="en-US" dirty="0"/>
              <a:t>ASCII</a:t>
            </a:r>
            <a:r>
              <a:rPr lang="ru-RU" dirty="0"/>
              <a:t>, определите код буквы </a:t>
            </a:r>
            <a:r>
              <a:rPr lang="en-US" dirty="0"/>
              <a:t>Z</a:t>
            </a:r>
            <a:r>
              <a:rPr lang="ru-RU" dirty="0"/>
              <a:t>  и изобразите его в восьмиразрядном формате.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507288" cy="836712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sz="3100" b="1" dirty="0">
                <a:solidFill>
                  <a:schemeClr val="tx2">
                    <a:lumMod val="75000"/>
                  </a:schemeClr>
                </a:solidFill>
              </a:rPr>
              <a:t>КОНТРОЛЬНАЯ  РАБОТА.  СИСТЕМЫ  СЧИСЛЕНИЯ. </a:t>
            </a:r>
          </a:p>
        </p:txBody>
      </p:sp>
    </p:spTree>
    <p:extLst>
      <p:ext uri="{BB962C8B-B14F-4D97-AF65-F5344CB8AC3E}">
        <p14:creationId xmlns:p14="http://schemas.microsoft.com/office/powerpoint/2010/main" val="135318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20688"/>
            <a:ext cx="9036496" cy="619268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Это одна из форм наиболее успешного закрепления  знаний по пройденному материалу.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Открытые зачеты. </a:t>
            </a:r>
            <a:r>
              <a:rPr lang="ru-RU" dirty="0"/>
              <a:t>Перед началом изучения материала учащиеся знакомятся с перечнем вопросов и обязательных задач по теме, а так же дополнительными вопросами и задачами. Ученик самостоятельно выбирает уровень зачета и решают предложенные задачи. Зачет считается сданным только в том случае, если ученик выполнил все предложенные задания.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При изучении некоторых разделов, также учитывая особенности учебной группы, иногда целесообразно проводить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закрытые зачеты. </a:t>
            </a:r>
            <a:r>
              <a:rPr lang="ru-RU" dirty="0"/>
              <a:t>В этом случае учащиеся не знакомятся предварительно с вопросами и заданиями по теме, а получают их во время поведения зачета. При этом возможно использование карточек – инструкций в том случае, если учащийся не может справиться с заданием, но это отражается на оценке или ученик выполняет дополнительное задание.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Тематические зачеты </a:t>
            </a:r>
            <a:r>
              <a:rPr lang="ru-RU" dirty="0"/>
              <a:t>проводятся в конце изучения темы или курса, обязательно должны быть дифференцированными или </a:t>
            </a:r>
            <a:r>
              <a:rPr lang="ru-RU" dirty="0" err="1"/>
              <a:t>разноуровневыми</a:t>
            </a:r>
            <a:r>
              <a:rPr lang="ru-RU" dirty="0"/>
              <a:t>, многовариантными.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Зачёт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8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УРОВЕНЬ  </a:t>
            </a:r>
            <a:r>
              <a:rPr lang="ru-RU" b="1" dirty="0"/>
              <a:t>1. </a:t>
            </a:r>
            <a:endParaRPr lang="ru-RU" dirty="0"/>
          </a:p>
          <a:p>
            <a:r>
              <a:rPr lang="ru-RU" b="1" dirty="0"/>
              <a:t>ВАРИАНТ  1.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Написать командный файл, который запрашивает: « Хотите ли вы узнать параметры форматирования (да – </a:t>
            </a:r>
            <a:r>
              <a:rPr lang="en-US" dirty="0"/>
              <a:t>Y</a:t>
            </a:r>
            <a:r>
              <a:rPr lang="ru-RU" dirty="0"/>
              <a:t>, нет – </a:t>
            </a:r>
            <a:r>
              <a:rPr lang="en-US" dirty="0"/>
              <a:t>N</a:t>
            </a:r>
            <a:r>
              <a:rPr lang="ru-RU" dirty="0"/>
              <a:t>?» - и при ответе «да» (</a:t>
            </a:r>
            <a:r>
              <a:rPr lang="en-US" dirty="0"/>
              <a:t>Y</a:t>
            </a:r>
            <a:r>
              <a:rPr lang="ru-RU" dirty="0"/>
              <a:t>) выдает указанные параметры, а в противном случае прощается с вами. </a:t>
            </a:r>
          </a:p>
          <a:p>
            <a:r>
              <a:rPr lang="ru-RU" b="1" dirty="0"/>
              <a:t>ВАРИАНТ   2.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Написать командный файл, который запрашивает: «Хотите ли вы узнать, как работать с программой </a:t>
            </a:r>
            <a:r>
              <a:rPr lang="en-US" dirty="0"/>
              <a:t>ARJ</a:t>
            </a:r>
            <a:r>
              <a:rPr lang="ru-RU" dirty="0"/>
              <a:t>.</a:t>
            </a:r>
            <a:r>
              <a:rPr lang="en-US" dirty="0"/>
              <a:t>EXE</a:t>
            </a:r>
            <a:r>
              <a:rPr lang="ru-RU" dirty="0"/>
              <a:t> (да – </a:t>
            </a:r>
            <a:r>
              <a:rPr lang="en-US" dirty="0"/>
              <a:t>Y</a:t>
            </a:r>
            <a:r>
              <a:rPr lang="ru-RU" dirty="0"/>
              <a:t>, нет – </a:t>
            </a:r>
            <a:r>
              <a:rPr lang="en-US" dirty="0"/>
              <a:t>N</a:t>
            </a:r>
            <a:r>
              <a:rPr lang="ru-RU" dirty="0"/>
              <a:t>)?» - и при ответе «да» (</a:t>
            </a:r>
            <a:r>
              <a:rPr lang="en-US" dirty="0"/>
              <a:t>Y</a:t>
            </a:r>
            <a:r>
              <a:rPr lang="ru-RU" dirty="0"/>
              <a:t>) выдает указанные сведения, а в противном случае прощается с вами. </a:t>
            </a:r>
          </a:p>
          <a:p>
            <a:r>
              <a:rPr lang="ru-RU" b="1" dirty="0"/>
              <a:t>ВАРИАНТ   3.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Написать командный файл, который запрашивает: «Какая у вас дискета (360 Кбайт или 1,2 Мбайт)?» - и выполняет форматирование данной дискеты, выдав перед этим на экране соответствующее сообщение. </a:t>
            </a:r>
          </a:p>
          <a:p>
            <a:r>
              <a:rPr lang="ru-RU" b="1" dirty="0"/>
              <a:t>ВАРИАНТ   4. </a:t>
            </a:r>
            <a:br>
              <a:rPr lang="ru-RU" b="1" dirty="0"/>
            </a:br>
            <a:r>
              <a:rPr lang="ru-RU" dirty="0"/>
              <a:t>Написать командный файл, который распечатывает имена файлов, имеющих расширение </a:t>
            </a:r>
            <a:r>
              <a:rPr lang="en-US" dirty="0"/>
              <a:t>EXE</a:t>
            </a:r>
            <a:r>
              <a:rPr lang="ru-RU" dirty="0"/>
              <a:t> и находящихся в подкаталоге корневого каталога диска </a:t>
            </a:r>
            <a:r>
              <a:rPr lang="en-US" dirty="0"/>
              <a:t>F</a:t>
            </a:r>
            <a:r>
              <a:rPr lang="ru-RU" dirty="0"/>
              <a:t>. Имя подкаталога задается как параметр.   </a:t>
            </a:r>
          </a:p>
          <a:p>
            <a:pPr marL="0" indent="0">
              <a:buNone/>
            </a:pPr>
            <a:r>
              <a:rPr lang="ru-RU" b="1" dirty="0" smtClean="0"/>
              <a:t>УРОВЕНЬ   </a:t>
            </a:r>
            <a:r>
              <a:rPr lang="ru-RU" b="1" dirty="0"/>
              <a:t>2.  </a:t>
            </a:r>
            <a:br>
              <a:rPr lang="ru-RU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         ВАРИАНТ   </a:t>
            </a:r>
            <a:r>
              <a:rPr lang="ru-RU" b="1" dirty="0"/>
              <a:t>1. 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Написать </a:t>
            </a:r>
            <a:r>
              <a:rPr lang="ru-RU" dirty="0"/>
              <a:t>командный файл,  который выдает сообщение о наличии в каталоге заданного файла. Имя файла и место </a:t>
            </a:r>
            <a:r>
              <a:rPr lang="ru-RU" dirty="0" smtClean="0"/>
              <a:t>            поиска </a:t>
            </a:r>
            <a:r>
              <a:rPr lang="ru-RU" dirty="0"/>
              <a:t>задаются как параметры. </a:t>
            </a:r>
          </a:p>
          <a:p>
            <a:r>
              <a:rPr lang="ru-RU" b="1" dirty="0"/>
              <a:t>ВАРИАНТ     2.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Создать текстовый файл на диске. Написать командный файл, который копирует созданный текстовой файл на дискету, запрашивая в случае наличия на дискете файла с таким же именем подтверждение о выполнении копирования. Имя текстового файла задается как параметр. </a:t>
            </a:r>
          </a:p>
          <a:p>
            <a:r>
              <a:rPr lang="ru-RU" b="1" dirty="0"/>
              <a:t>ВАРИАНТ     3.</a:t>
            </a:r>
            <a:r>
              <a:rPr lang="ru-RU" dirty="0"/>
              <a:t> </a:t>
            </a:r>
            <a:br>
              <a:rPr lang="ru-RU" dirty="0"/>
            </a:br>
            <a:r>
              <a:rPr lang="ru-RU" dirty="0"/>
              <a:t>Написать командный файл, используя команду  </a:t>
            </a:r>
            <a:r>
              <a:rPr lang="en-US" dirty="0"/>
              <a:t>FOR</a:t>
            </a:r>
            <a:r>
              <a:rPr lang="ru-RU" dirty="0"/>
              <a:t>, выводит на экран содержимое каталога  </a:t>
            </a:r>
            <a:r>
              <a:rPr lang="en-US" dirty="0"/>
              <a:t>NU</a:t>
            </a:r>
            <a:r>
              <a:rPr lang="ru-RU" dirty="0"/>
              <a:t>, находящегося на диске С в каталоге  </a:t>
            </a:r>
            <a:r>
              <a:rPr lang="en-US" dirty="0"/>
              <a:t>NC</a:t>
            </a:r>
            <a:r>
              <a:rPr lang="ru-RU" dirty="0"/>
              <a:t>. После этого появляется  вопрос «Хотите ли вы распечатать содержимое данного каталога на принтере?» При положительном ответе содержимое каталога распечатывается. </a:t>
            </a:r>
          </a:p>
          <a:p>
            <a:r>
              <a:rPr lang="ru-RU" b="1" dirty="0"/>
              <a:t>ВАРИАНТ      4. </a:t>
            </a:r>
            <a:br>
              <a:rPr lang="ru-RU" b="1" dirty="0"/>
            </a:br>
            <a:r>
              <a:rPr lang="ru-RU" dirty="0"/>
              <a:t>Написать командный файл, который при наличии  заданного файла выдает сообщение «Вы действительно хотите удалить файл с именем  \имя файла\?». При подтверждении файл удаляется. Если же такого файла нет, то выдается соответствующее сообщение. Полное имя файла задается как параметр.   </a:t>
            </a:r>
          </a:p>
          <a:p>
            <a:r>
              <a:rPr lang="ru-RU" b="1" dirty="0"/>
              <a:t>ВАРИАНТ       5. </a:t>
            </a:r>
            <a:br>
              <a:rPr lang="ru-RU" b="1" dirty="0"/>
            </a:br>
            <a:r>
              <a:rPr lang="ru-RU" dirty="0"/>
              <a:t>Написать командный файл, который проверяет наличие заданного в качестве параметра файла и ищет в найденном файле подстроку, также заданную как параметр. </a:t>
            </a:r>
          </a:p>
          <a:p>
            <a:r>
              <a:rPr lang="ru-RU" b="1" dirty="0"/>
              <a:t>ВАРИАНТ       6.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Написать командный файл, который изменяет атрибуты всех файлов с расширением  </a:t>
            </a:r>
            <a:r>
              <a:rPr lang="en-US" dirty="0"/>
              <a:t>EXE</a:t>
            </a:r>
            <a:r>
              <a:rPr lang="ru-RU" dirty="0"/>
              <a:t>  на </a:t>
            </a:r>
            <a:r>
              <a:rPr lang="en-US" dirty="0"/>
              <a:t>HIDDEN</a:t>
            </a:r>
            <a:r>
              <a:rPr lang="ru-RU" dirty="0"/>
              <a:t> (скрытый). Имя диска и каталога, где находятся </a:t>
            </a:r>
            <a:r>
              <a:rPr lang="en-US" dirty="0"/>
              <a:t>EXE</a:t>
            </a:r>
            <a:r>
              <a:rPr lang="ru-RU" dirty="0"/>
              <a:t> -  файлы, как параметры.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3265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ЗАЧЕТ. « КОМАНДНЫЕ   ФАЙЛЫ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17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Обычно </a:t>
            </a:r>
            <a:r>
              <a:rPr lang="ru-RU" sz="2400" dirty="0"/>
              <a:t>в начале урока приходится решать проблему активизации внимания учащихся, быстрого вхождения в рабочий ритм. Для этого  использую различные приёмы. Один из них, хорошо подходящий как для математики, так и для информатики: предложить головоломку, которая решается в течение одной минуты. Это заставляет сосредоточиться и приготовиться к дальнейшей плодотворной работе.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Чтобы уроки не были скучными и ребята не уставали, необходимо сочетать различные формы контроля на занятии.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127091"/>
            <a:ext cx="2954311" cy="2110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89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r>
              <a:rPr lang="ru-RU" dirty="0" smtClean="0"/>
              <a:t>Загадочный </a:t>
            </a:r>
            <a:r>
              <a:rPr lang="ru-RU" dirty="0"/>
              <a:t>ребус позволяет вспомнить понятие или процесс. При отгадывании ребусов, можно задавать дополнительные вопросы: «дайте определение», «объясните свойства» и т.д.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Ребусы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hlinkClick r:id="rId2"/>
              </a:rPr>
              <a:t> 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http://allforchildren.ru/rebus/rebus11/11-0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440674"/>
            <a:ext cx="6984776" cy="258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 flipV="1">
            <a:off x="5652120" y="6021287"/>
            <a:ext cx="2160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253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638132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7667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Ребусы</a:t>
            </a:r>
            <a:r>
              <a:rPr lang="ru-RU" b="1" u="sng" dirty="0">
                <a:solidFill>
                  <a:schemeClr val="tx2">
                    <a:lumMod val="75000"/>
                  </a:schemeClr>
                </a:solidFill>
                <a:hlinkClick r:id="rId2"/>
              </a:rPr>
              <a:t> 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122" name="Picture 2" descr="http://allforchildren.ru/rebus/rebus11/11-0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74597"/>
            <a:ext cx="6984776" cy="258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07904" y="5013176"/>
            <a:ext cx="21602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/>
              <a:t>МОНИТОР</a:t>
            </a:r>
            <a:r>
              <a:rPr lang="ru-RU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107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r>
              <a:rPr lang="ru-RU" dirty="0"/>
              <a:t>При этом различают</a:t>
            </a:r>
            <a:r>
              <a:rPr lang="ru-RU" dirty="0" smtClean="0"/>
              <a:t>: 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Составными частями совместной деятельности учителя и учащегося по освоению программного материала являются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1</a:t>
            </a:r>
            <a:r>
              <a:rPr lang="ru-RU" sz="2400" dirty="0"/>
              <a:t>) ориентировочная, 2) исполнительная, 3) контролирующая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26189340"/>
              </p:ext>
            </p:extLst>
          </p:nvPr>
        </p:nvGraphicFramePr>
        <p:xfrm>
          <a:off x="611560" y="2132856"/>
          <a:ext cx="79928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66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844824"/>
            <a:ext cx="554461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3" y="332656"/>
            <a:ext cx="5976663" cy="1384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170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ДИСКОВОД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636912"/>
            <a:ext cx="5544615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4350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476500"/>
            <a:ext cx="4762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514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КОМПЬЮТЕР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2476500"/>
            <a:ext cx="47625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673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Много ребусов на этом сайте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http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://allforchildren.ru/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0"/>
            <a:ext cx="903649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142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>
            <a:normAutofit/>
          </a:bodyPr>
          <a:lstStyle/>
          <a:p>
            <a:r>
              <a:rPr lang="ru-RU" dirty="0"/>
              <a:t>Богатый материал для диагностики и последующей коррекции знаний мне дают индивидуальные задания на моделирование, а также </a:t>
            </a:r>
            <a:r>
              <a:rPr lang="ru-RU" dirty="0" err="1"/>
              <a:t>межпредметные</a:t>
            </a:r>
            <a:r>
              <a:rPr lang="ru-RU" dirty="0"/>
              <a:t> задания (метод проектов). В начале изучения темы учащимся предлагается выполнить проект или творческую работу. Ученик выполняет работу в течение нескольких уроков, затем на итоговом уроке происходит защита проектов. Для этого урока должен постараться учитель, подобрать нестандартные творческие задания учащимся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 проектов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0502" y="4221088"/>
            <a:ext cx="268605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3540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sz="3200" dirty="0" smtClean="0"/>
              <a:t>Решение кроссвордов – полезное умственное занятие при контроле знаний. Они позволяют одновременно вспомнить забытые и приобрести новые знания.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Кроссворды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042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496" y="44624"/>
            <a:ext cx="4176464" cy="6813376"/>
          </a:xfrm>
        </p:spPr>
        <p:txBody>
          <a:bodyPr>
            <a:normAutofit fontScale="85000" lnSpcReduction="20000"/>
          </a:bodyPr>
          <a:lstStyle/>
          <a:p>
            <a:r>
              <a:rPr lang="ru-RU" sz="1500" b="1" i="1" dirty="0">
                <a:solidFill>
                  <a:srgbClr val="C00000"/>
                </a:solidFill>
              </a:rPr>
              <a:t>По горизонтали: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4.</a:t>
            </a:r>
            <a:r>
              <a:rPr lang="ru-RU" dirty="0"/>
              <a:t> Устройство для записи, считывания и длительного хранения информации на гибких магнитных дисках (дискетах).</a:t>
            </a:r>
            <a:br>
              <a:rPr lang="ru-RU" dirty="0"/>
            </a:br>
            <a:r>
              <a:rPr lang="ru-RU" b="1" dirty="0"/>
              <a:t>7.</a:t>
            </a:r>
            <a:r>
              <a:rPr lang="ru-RU" dirty="0"/>
              <a:t> Устройство, предназначенные для вывода на экран текстовой и графической информации.</a:t>
            </a:r>
            <a:br>
              <a:rPr lang="ru-RU" dirty="0"/>
            </a:br>
            <a:r>
              <a:rPr lang="ru-RU" b="1" dirty="0"/>
              <a:t>9.</a:t>
            </a:r>
            <a:r>
              <a:rPr lang="ru-RU" dirty="0"/>
              <a:t> Ячейки памяти, которые служат для кратковременного хранения и преобразования данных и команд.</a:t>
            </a:r>
            <a:br>
              <a:rPr lang="ru-RU" dirty="0"/>
            </a:br>
            <a:r>
              <a:rPr lang="ru-RU" b="1" dirty="0"/>
              <a:t>11.</a:t>
            </a:r>
            <a:r>
              <a:rPr lang="ru-RU" dirty="0"/>
              <a:t> Линия связи к которой подключена сеть.</a:t>
            </a:r>
            <a:br>
              <a:rPr lang="ru-RU" dirty="0"/>
            </a:br>
            <a:r>
              <a:rPr lang="ru-RU" b="1" dirty="0"/>
              <a:t>13.</a:t>
            </a:r>
            <a:r>
              <a:rPr lang="ru-RU" dirty="0"/>
              <a:t> Устройство для записи, считывания и длительного хранения информации на жестких магнитных дисках.</a:t>
            </a:r>
            <a:br>
              <a:rPr lang="ru-RU" dirty="0"/>
            </a:br>
            <a:r>
              <a:rPr lang="ru-RU" b="1" dirty="0"/>
              <a:t>14.</a:t>
            </a:r>
            <a:r>
              <a:rPr lang="ru-RU" dirty="0"/>
              <a:t> Устройство ввода звуковой информации.</a:t>
            </a:r>
            <a:br>
              <a:rPr lang="ru-RU" dirty="0"/>
            </a:br>
            <a:r>
              <a:rPr lang="ru-RU" b="1" dirty="0"/>
              <a:t>15.</a:t>
            </a:r>
            <a:r>
              <a:rPr lang="ru-RU" dirty="0"/>
              <a:t> Системная магистраль передачи данных.</a:t>
            </a:r>
          </a:p>
          <a:p>
            <a:r>
              <a:rPr lang="ru-RU" sz="1500" b="1" i="1" dirty="0">
                <a:solidFill>
                  <a:srgbClr val="C00000"/>
                </a:solidFill>
              </a:rPr>
              <a:t>По вертикали:</a:t>
            </a:r>
            <a:r>
              <a:rPr lang="ru-RU" sz="1500" b="1" dirty="0">
                <a:solidFill>
                  <a:srgbClr val="C0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1.</a:t>
            </a:r>
            <a:r>
              <a:rPr lang="ru-RU" dirty="0"/>
              <a:t> Устройство для вывода чертежей на бумагу.</a:t>
            </a:r>
            <a:br>
              <a:rPr lang="ru-RU" dirty="0"/>
            </a:br>
            <a:r>
              <a:rPr lang="ru-RU" b="1" dirty="0"/>
              <a:t>2.</a:t>
            </a:r>
            <a:r>
              <a:rPr lang="ru-RU" dirty="0"/>
              <a:t> Электронная схема, которая управляет работой какого-либо внешнего устройства.</a:t>
            </a:r>
            <a:br>
              <a:rPr lang="ru-RU" dirty="0"/>
            </a:br>
            <a:r>
              <a:rPr lang="ru-RU" b="1" dirty="0"/>
              <a:t>3.</a:t>
            </a:r>
            <a:r>
              <a:rPr lang="ru-RU" dirty="0"/>
              <a:t> Устройство для обмена информацией между компьютерами через телефонные, оптоволоконные и др. сети.</a:t>
            </a:r>
            <a:br>
              <a:rPr lang="ru-RU" dirty="0"/>
            </a:br>
            <a:r>
              <a:rPr lang="ru-RU" b="1" dirty="0"/>
              <a:t>5.</a:t>
            </a:r>
            <a:r>
              <a:rPr lang="ru-RU" dirty="0"/>
              <a:t> Вспомогательный процессор, предназначенный для выполнения математических и логических действий.</a:t>
            </a:r>
            <a:br>
              <a:rPr lang="ru-RU" dirty="0"/>
            </a:br>
            <a:r>
              <a:rPr lang="ru-RU" b="1" dirty="0"/>
              <a:t>6.</a:t>
            </a:r>
            <a:r>
              <a:rPr lang="ru-RU" dirty="0"/>
              <a:t> Небольшая электронная схема, выполняющая все вычисления и обработку информации.</a:t>
            </a:r>
            <a:br>
              <a:rPr lang="ru-RU" dirty="0"/>
            </a:br>
            <a:r>
              <a:rPr lang="ru-RU" b="1" dirty="0"/>
              <a:t>8</a:t>
            </a:r>
            <a:r>
              <a:rPr lang="ru-RU" dirty="0"/>
              <a:t>. Устройство вывода звуковой информации.</a:t>
            </a:r>
            <a:br>
              <a:rPr lang="ru-RU" dirty="0"/>
            </a:br>
            <a:r>
              <a:rPr lang="ru-RU" b="1" dirty="0"/>
              <a:t>10.</a:t>
            </a:r>
            <a:r>
              <a:rPr lang="ru-RU" dirty="0"/>
              <a:t> Устройство для считывания графической и текстовой информации в компьютер с бумажных носителей информации.</a:t>
            </a:r>
            <a:br>
              <a:rPr lang="ru-RU" dirty="0"/>
            </a:br>
            <a:r>
              <a:rPr lang="ru-RU" b="1" dirty="0"/>
              <a:t>12.</a:t>
            </a:r>
            <a:r>
              <a:rPr lang="ru-RU" dirty="0"/>
              <a:t> Печатающее устройство, предназначенные для вывода информации на бумагу.</a:t>
            </a:r>
            <a:br>
              <a:rPr lang="ru-RU" dirty="0"/>
            </a:br>
            <a:r>
              <a:rPr lang="ru-RU" b="1" dirty="0"/>
              <a:t>14.</a:t>
            </a:r>
            <a:r>
              <a:rPr lang="ru-RU" dirty="0"/>
              <a:t> Манипулятор для ввода информации в компьютер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101" y="0"/>
            <a:ext cx="5286375" cy="404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442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496" y="44624"/>
            <a:ext cx="4320480" cy="6813376"/>
          </a:xfrm>
        </p:spPr>
        <p:txBody>
          <a:bodyPr>
            <a:normAutofit fontScale="85000" lnSpcReduction="20000"/>
          </a:bodyPr>
          <a:lstStyle/>
          <a:p>
            <a:r>
              <a:rPr lang="ru-RU" sz="1500" b="1" i="1" dirty="0">
                <a:solidFill>
                  <a:srgbClr val="C00000"/>
                </a:solidFill>
              </a:rPr>
              <a:t>По горизонтали: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4.</a:t>
            </a:r>
            <a:r>
              <a:rPr lang="ru-RU" dirty="0"/>
              <a:t> Устройство для записи, считывания и длительного хранения информации на гибких магнитных дисках (дискетах).</a:t>
            </a:r>
            <a:br>
              <a:rPr lang="ru-RU" dirty="0"/>
            </a:br>
            <a:r>
              <a:rPr lang="ru-RU" b="1" dirty="0"/>
              <a:t>7.</a:t>
            </a:r>
            <a:r>
              <a:rPr lang="ru-RU" dirty="0"/>
              <a:t> Устройство, предназначенные для вывода на экран текстовой и графической информации.</a:t>
            </a:r>
            <a:br>
              <a:rPr lang="ru-RU" dirty="0"/>
            </a:br>
            <a:r>
              <a:rPr lang="ru-RU" b="1" dirty="0"/>
              <a:t>9.</a:t>
            </a:r>
            <a:r>
              <a:rPr lang="ru-RU" dirty="0"/>
              <a:t> Ячейки памяти, которые служат для кратковременного хранения и преобразования данных и команд.</a:t>
            </a:r>
            <a:br>
              <a:rPr lang="ru-RU" dirty="0"/>
            </a:br>
            <a:r>
              <a:rPr lang="ru-RU" b="1" dirty="0"/>
              <a:t>11.</a:t>
            </a:r>
            <a:r>
              <a:rPr lang="ru-RU" dirty="0"/>
              <a:t> Линия связи к которой подключена сеть.</a:t>
            </a:r>
            <a:br>
              <a:rPr lang="ru-RU" dirty="0"/>
            </a:br>
            <a:r>
              <a:rPr lang="ru-RU" b="1" dirty="0"/>
              <a:t>13.</a:t>
            </a:r>
            <a:r>
              <a:rPr lang="ru-RU" dirty="0"/>
              <a:t> Устройство для записи, считывания и длительного хранения информации на жестких магнитных дисках.</a:t>
            </a:r>
            <a:br>
              <a:rPr lang="ru-RU" dirty="0"/>
            </a:br>
            <a:r>
              <a:rPr lang="ru-RU" b="1" dirty="0"/>
              <a:t>14.</a:t>
            </a:r>
            <a:r>
              <a:rPr lang="ru-RU" dirty="0"/>
              <a:t> Устройство ввода звуковой информации.</a:t>
            </a:r>
            <a:br>
              <a:rPr lang="ru-RU" dirty="0"/>
            </a:br>
            <a:r>
              <a:rPr lang="ru-RU" b="1" dirty="0"/>
              <a:t>15.</a:t>
            </a:r>
            <a:r>
              <a:rPr lang="ru-RU" dirty="0"/>
              <a:t> Системная магистраль передачи данных.</a:t>
            </a:r>
          </a:p>
          <a:p>
            <a:r>
              <a:rPr lang="ru-RU" sz="1500" b="1" i="1" dirty="0">
                <a:solidFill>
                  <a:srgbClr val="C00000"/>
                </a:solidFill>
              </a:rPr>
              <a:t>По вертикали:</a:t>
            </a:r>
            <a:r>
              <a:rPr lang="ru-RU" sz="1500" b="1" dirty="0">
                <a:solidFill>
                  <a:srgbClr val="C00000"/>
                </a:solidFill>
              </a:rPr>
              <a:t>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1.</a:t>
            </a:r>
            <a:r>
              <a:rPr lang="ru-RU" dirty="0"/>
              <a:t> Устройство для вывода чертежей на бумагу.</a:t>
            </a:r>
            <a:br>
              <a:rPr lang="ru-RU" dirty="0"/>
            </a:br>
            <a:r>
              <a:rPr lang="ru-RU" b="1" dirty="0"/>
              <a:t>2.</a:t>
            </a:r>
            <a:r>
              <a:rPr lang="ru-RU" dirty="0"/>
              <a:t> Электронная схема, которая управляет работой какого-либо внешнего устройства.</a:t>
            </a:r>
            <a:br>
              <a:rPr lang="ru-RU" dirty="0"/>
            </a:br>
            <a:r>
              <a:rPr lang="ru-RU" b="1" dirty="0"/>
              <a:t>3.</a:t>
            </a:r>
            <a:r>
              <a:rPr lang="ru-RU" dirty="0"/>
              <a:t> Устройство для обмена информацией между компьютерами через телефонные, оптоволоконные и др. сети.</a:t>
            </a:r>
            <a:br>
              <a:rPr lang="ru-RU" dirty="0"/>
            </a:br>
            <a:r>
              <a:rPr lang="ru-RU" b="1" dirty="0"/>
              <a:t>5.</a:t>
            </a:r>
            <a:r>
              <a:rPr lang="ru-RU" dirty="0"/>
              <a:t> Вспомогательный процессор, предназначенный для выполнения математических и логических действий.</a:t>
            </a:r>
            <a:br>
              <a:rPr lang="ru-RU" dirty="0"/>
            </a:br>
            <a:r>
              <a:rPr lang="ru-RU" b="1" dirty="0"/>
              <a:t>6.</a:t>
            </a:r>
            <a:r>
              <a:rPr lang="ru-RU" dirty="0"/>
              <a:t> Небольшая электронная схема, выполняющая все вычисления и обработку информации.</a:t>
            </a:r>
            <a:br>
              <a:rPr lang="ru-RU" dirty="0"/>
            </a:br>
            <a:r>
              <a:rPr lang="ru-RU" b="1" dirty="0"/>
              <a:t>8</a:t>
            </a:r>
            <a:r>
              <a:rPr lang="ru-RU" dirty="0"/>
              <a:t>. Устройство вывода звуковой информации.</a:t>
            </a:r>
            <a:br>
              <a:rPr lang="ru-RU" dirty="0"/>
            </a:br>
            <a:r>
              <a:rPr lang="ru-RU" b="1" dirty="0"/>
              <a:t>10.</a:t>
            </a:r>
            <a:r>
              <a:rPr lang="ru-RU" dirty="0"/>
              <a:t> Устройство для считывания графической и текстовой информации в компьютер с бумажных носителей информации.</a:t>
            </a:r>
            <a:br>
              <a:rPr lang="ru-RU" dirty="0"/>
            </a:br>
            <a:r>
              <a:rPr lang="ru-RU" b="1" dirty="0"/>
              <a:t>12.</a:t>
            </a:r>
            <a:r>
              <a:rPr lang="ru-RU" dirty="0"/>
              <a:t> Печатающее устройство, предназначенные для вывода информации на бумагу.</a:t>
            </a:r>
            <a:br>
              <a:rPr lang="ru-RU" dirty="0"/>
            </a:br>
            <a:r>
              <a:rPr lang="ru-RU" b="1" dirty="0"/>
              <a:t>14.</a:t>
            </a:r>
            <a:r>
              <a:rPr lang="ru-RU" dirty="0"/>
              <a:t> Манипулятор для ввода информации в компьютер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9952" y="273050"/>
            <a:ext cx="4546848" cy="6468318"/>
          </a:xfrm>
        </p:spPr>
        <p:txBody>
          <a:bodyPr>
            <a:normAutofit/>
          </a:bodyPr>
          <a:lstStyle/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  <a:p>
            <a:endParaRPr lang="ru-RU" sz="1800" b="1" dirty="0"/>
          </a:p>
          <a:p>
            <a:endParaRPr lang="ru-RU" sz="1800" b="1" dirty="0" smtClean="0"/>
          </a:p>
          <a:p>
            <a:endParaRPr lang="ru-RU" sz="1800" b="1" dirty="0" smtClean="0"/>
          </a:p>
          <a:p>
            <a:r>
              <a:rPr lang="ru-RU" sz="1800" b="1" dirty="0" smtClean="0"/>
              <a:t>Ответы</a:t>
            </a:r>
            <a:r>
              <a:rPr lang="ru-RU" sz="1800" b="1" dirty="0"/>
              <a:t>:</a:t>
            </a:r>
            <a:endParaRPr lang="ru-RU" sz="1800" dirty="0"/>
          </a:p>
          <a:p>
            <a:r>
              <a:rPr lang="ru-RU" sz="1800" b="1" dirty="0"/>
              <a:t>По горизонтали: </a:t>
            </a:r>
            <a:r>
              <a:rPr lang="ru-RU" sz="1800" dirty="0"/>
              <a:t>4.Дисковод. 7.Монитор. 9.Регистры. 11.Магистраль. 13.Винчестер. 14. Микрофон. 15. Шина. </a:t>
            </a:r>
          </a:p>
          <a:p>
            <a:r>
              <a:rPr lang="ru-RU" sz="1800" b="1" dirty="0"/>
              <a:t>По вертикали: </a:t>
            </a:r>
            <a:r>
              <a:rPr lang="ru-RU" sz="1800" dirty="0"/>
              <a:t>1.Плоттер. 2.Адаптер</a:t>
            </a:r>
            <a:r>
              <a:rPr lang="ru-RU" sz="1900" dirty="0"/>
              <a:t>. 3.Модем. 5.Сопроцессор. 6.Микропроцессор. 8.Колонки. 10.Сканер. 12.Принтер. 14.Мышь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0"/>
            <a:ext cx="4995524" cy="4221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1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211960" cy="6813376"/>
          </a:xfrm>
        </p:spPr>
        <p:txBody>
          <a:bodyPr>
            <a:normAutofit/>
          </a:bodyPr>
          <a:lstStyle/>
          <a:p>
            <a:r>
              <a:rPr lang="ru-RU" sz="1600" b="1" dirty="0"/>
              <a:t>По вертикали:</a:t>
            </a:r>
            <a:endParaRPr lang="ru-RU" sz="1600" dirty="0"/>
          </a:p>
          <a:p>
            <a:r>
              <a:rPr lang="ru-RU" sz="1600" dirty="0"/>
              <a:t>1. Поисковая система в сети Интернет.</a:t>
            </a:r>
            <a:br>
              <a:rPr lang="ru-RU" sz="1600" dirty="0"/>
            </a:br>
            <a:r>
              <a:rPr lang="ru-RU" sz="1600" dirty="0"/>
              <a:t>2. Операционная система корпорации Майкрософт (</a:t>
            </a:r>
            <a:r>
              <a:rPr lang="ru-RU" sz="1600" dirty="0" err="1"/>
              <a:t>Microsoft</a:t>
            </a:r>
            <a:r>
              <a:rPr lang="ru-RU" sz="1600" dirty="0"/>
              <a:t>).</a:t>
            </a:r>
            <a:br>
              <a:rPr lang="ru-RU" sz="1600" dirty="0"/>
            </a:br>
            <a:r>
              <a:rPr lang="ru-RU" sz="1600" dirty="0"/>
              <a:t>4. Клавиша на клавиатуре компьютера для перевода строки.</a:t>
            </a:r>
            <a:br>
              <a:rPr lang="ru-RU" sz="1600" dirty="0"/>
            </a:br>
            <a:r>
              <a:rPr lang="ru-RU" sz="1600" dirty="0"/>
              <a:t>5. Популярный формат графических изображений.</a:t>
            </a:r>
            <a:br>
              <a:rPr lang="ru-RU" sz="1600" dirty="0"/>
            </a:br>
            <a:r>
              <a:rPr lang="ru-RU" sz="1600" dirty="0"/>
              <a:t>6. Простой растровый графический редактор компании </a:t>
            </a:r>
            <a:r>
              <a:rPr lang="ru-RU" sz="1600" dirty="0" err="1"/>
              <a:t>Microsoft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ru-RU" sz="1600" dirty="0"/>
              <a:t>9. Свободный, </a:t>
            </a:r>
            <a:r>
              <a:rPr lang="ru-RU" sz="1600" dirty="0" err="1"/>
              <a:t>многоплатформенный</a:t>
            </a:r>
            <a:r>
              <a:rPr lang="ru-RU" sz="1600" dirty="0"/>
              <a:t> звуковой редактор.</a:t>
            </a:r>
          </a:p>
          <a:p>
            <a:r>
              <a:rPr lang="ru-RU" sz="1600" b="1" dirty="0"/>
              <a:t>По горизонтали:</a:t>
            </a:r>
            <a:endParaRPr lang="ru-RU" sz="1600" dirty="0"/>
          </a:p>
          <a:p>
            <a:r>
              <a:rPr lang="ru-RU" sz="1600" dirty="0"/>
              <a:t>3. Числовая система кодирования символов, позволяющая представить знаки практически всех письменных языков.</a:t>
            </a:r>
            <a:br>
              <a:rPr lang="ru-RU" sz="1600" dirty="0"/>
            </a:br>
            <a:r>
              <a:rPr lang="ru-RU" sz="1600" dirty="0"/>
              <a:t>7. Компьютерный шрифт класса </a:t>
            </a:r>
            <a:r>
              <a:rPr lang="ru-RU" sz="1600" dirty="0" err="1"/>
              <a:t>нео</a:t>
            </a:r>
            <a:r>
              <a:rPr lang="ru-RU" sz="1600" dirty="0"/>
              <a:t>-гротеск, относящийся к стилю шрифты без засечек. </a:t>
            </a:r>
            <a:br>
              <a:rPr lang="ru-RU" sz="1600" dirty="0"/>
            </a:br>
            <a:r>
              <a:rPr lang="ru-RU" sz="1600" dirty="0"/>
              <a:t>8. Мультимедийная платформа компании </a:t>
            </a:r>
            <a:r>
              <a:rPr lang="ru-RU" sz="1600" dirty="0" err="1"/>
              <a:t>Adobe</a:t>
            </a:r>
            <a:r>
              <a:rPr lang="ru-RU" sz="1600" dirty="0"/>
              <a:t> для создания веб-приложений или мультимедийных презентаций.</a:t>
            </a:r>
            <a:br>
              <a:rPr lang="ru-RU" sz="1600" dirty="0"/>
            </a:br>
            <a:r>
              <a:rPr lang="ru-RU" sz="1600" dirty="0"/>
              <a:t>10. Поисковая система и Интернет-портал.</a:t>
            </a:r>
            <a:br>
              <a:rPr lang="ru-RU" sz="1600" dirty="0"/>
            </a:br>
            <a:r>
              <a:rPr lang="ru-RU" sz="1600" dirty="0"/>
              <a:t>11. Язык программирования общего назначения.</a:t>
            </a:r>
            <a:br>
              <a:rPr lang="ru-RU" sz="1600" dirty="0"/>
            </a:br>
            <a:r>
              <a:rPr lang="ru-RU" sz="1600" dirty="0"/>
              <a:t>12. Полнофункциональная и свободная операционная система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54032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60648"/>
            <a:ext cx="5018381" cy="52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074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b="1" dirty="0">
                <a:solidFill>
                  <a:srgbClr val="7030A0"/>
                </a:solidFill>
              </a:rPr>
              <a:t>сверка с образцом (ответом);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решение обратной задачи;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проверка на частном случае;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проверка полученных результатов по условию задачи;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примерная оценка искомых результатов;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решение задачи различными способами;</a:t>
            </a:r>
          </a:p>
          <a:p>
            <a:pPr lvl="0"/>
            <a:r>
              <a:rPr lang="ru-RU" b="1" dirty="0">
                <a:solidFill>
                  <a:srgbClr val="7030A0"/>
                </a:solidFill>
              </a:rPr>
              <a:t>моделирование.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2700" dirty="0"/>
              <a:t>При обучении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b="1" dirty="0">
                <a:solidFill>
                  <a:srgbClr val="FF0000"/>
                </a:solidFill>
              </a:rPr>
              <a:t>самоконтролю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  <a:r>
              <a:rPr lang="ru-RU" sz="2700" dirty="0"/>
              <a:t>особое внимание следует уделить ознакомлению и овладению учащимися приемами проведения таких контролирующих действий, как</a:t>
            </a:r>
            <a:r>
              <a:rPr lang="ru-RU" sz="2700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764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4283968" cy="6813376"/>
          </a:xfrm>
        </p:spPr>
        <p:txBody>
          <a:bodyPr>
            <a:normAutofit/>
          </a:bodyPr>
          <a:lstStyle/>
          <a:p>
            <a:r>
              <a:rPr lang="ru-RU" sz="1600" b="1" dirty="0"/>
              <a:t>По вертикали:</a:t>
            </a:r>
            <a:endParaRPr lang="ru-RU" sz="1600" dirty="0"/>
          </a:p>
          <a:p>
            <a:r>
              <a:rPr lang="ru-RU" sz="1600" dirty="0"/>
              <a:t>1. Поисковая система в сети Интернет.</a:t>
            </a:r>
            <a:br>
              <a:rPr lang="ru-RU" sz="1600" dirty="0"/>
            </a:br>
            <a:r>
              <a:rPr lang="ru-RU" sz="1600" dirty="0"/>
              <a:t>2. Операционная система корпорации Майкрософт (</a:t>
            </a:r>
            <a:r>
              <a:rPr lang="ru-RU" sz="1600" dirty="0" err="1"/>
              <a:t>Microsoft</a:t>
            </a:r>
            <a:r>
              <a:rPr lang="ru-RU" sz="1600" dirty="0"/>
              <a:t>).</a:t>
            </a:r>
            <a:br>
              <a:rPr lang="ru-RU" sz="1600" dirty="0"/>
            </a:br>
            <a:r>
              <a:rPr lang="ru-RU" sz="1600" dirty="0"/>
              <a:t>4. Клавиша на клавиатуре компьютера для перевода строки.</a:t>
            </a:r>
            <a:br>
              <a:rPr lang="ru-RU" sz="1600" dirty="0"/>
            </a:br>
            <a:r>
              <a:rPr lang="ru-RU" sz="1600" dirty="0"/>
              <a:t>5. Популярный формат графических изображений.</a:t>
            </a:r>
            <a:br>
              <a:rPr lang="ru-RU" sz="1600" dirty="0"/>
            </a:br>
            <a:r>
              <a:rPr lang="ru-RU" sz="1600" dirty="0"/>
              <a:t>6. Простой растровый графический редактор компании </a:t>
            </a:r>
            <a:r>
              <a:rPr lang="ru-RU" sz="1600" dirty="0" err="1"/>
              <a:t>Microsoft</a:t>
            </a:r>
            <a:r>
              <a:rPr lang="ru-RU" sz="1600" dirty="0"/>
              <a:t>.</a:t>
            </a:r>
            <a:br>
              <a:rPr lang="ru-RU" sz="1600" dirty="0"/>
            </a:br>
            <a:r>
              <a:rPr lang="ru-RU" sz="1600" dirty="0"/>
              <a:t>9. Свободный, </a:t>
            </a:r>
            <a:r>
              <a:rPr lang="ru-RU" sz="1600" dirty="0" err="1"/>
              <a:t>многоплатформенный</a:t>
            </a:r>
            <a:r>
              <a:rPr lang="ru-RU" sz="1600" dirty="0"/>
              <a:t> звуковой редактор.</a:t>
            </a:r>
          </a:p>
          <a:p>
            <a:r>
              <a:rPr lang="ru-RU" sz="1600" b="1" dirty="0"/>
              <a:t>По горизонтали:</a:t>
            </a:r>
            <a:endParaRPr lang="ru-RU" sz="1600" dirty="0"/>
          </a:p>
          <a:p>
            <a:r>
              <a:rPr lang="ru-RU" sz="1600" dirty="0" smtClean="0"/>
              <a:t>3. Числовая система кодирования символов, позволяющая представить знаки практически всех письменных языков.</a:t>
            </a:r>
            <a:br>
              <a:rPr lang="ru-RU" sz="1600" dirty="0" smtClean="0"/>
            </a:br>
            <a:r>
              <a:rPr lang="ru-RU" sz="1600" dirty="0" smtClean="0"/>
              <a:t>7. Компьютерный шрифт класса </a:t>
            </a:r>
            <a:r>
              <a:rPr lang="ru-RU" sz="1600" dirty="0" err="1" smtClean="0"/>
              <a:t>нео</a:t>
            </a:r>
            <a:r>
              <a:rPr lang="ru-RU" sz="1600" dirty="0" smtClean="0"/>
              <a:t>-гротеск, относящийся к стилю шрифты без засечек. </a:t>
            </a:r>
            <a:br>
              <a:rPr lang="ru-RU" sz="1600" dirty="0" smtClean="0"/>
            </a:br>
            <a:r>
              <a:rPr lang="ru-RU" sz="1600" dirty="0" smtClean="0"/>
              <a:t>8. Мультимедийная платформа компании </a:t>
            </a:r>
            <a:r>
              <a:rPr lang="ru-RU" sz="1600" dirty="0" err="1" smtClean="0"/>
              <a:t>Adobe</a:t>
            </a:r>
            <a:r>
              <a:rPr lang="ru-RU" sz="1600" dirty="0" smtClean="0"/>
              <a:t> для создания веб-приложений или мультимедийных презентаций.</a:t>
            </a:r>
            <a:br>
              <a:rPr lang="ru-RU" sz="1600" dirty="0" smtClean="0"/>
            </a:br>
            <a:r>
              <a:rPr lang="ru-RU" sz="1600" dirty="0" smtClean="0"/>
              <a:t>10. Поисковая система и Интернет-портал.</a:t>
            </a:r>
            <a:br>
              <a:rPr lang="ru-RU" sz="1600" dirty="0" smtClean="0"/>
            </a:br>
            <a:r>
              <a:rPr lang="ru-RU" sz="1600" dirty="0" smtClean="0"/>
              <a:t>11. Язык программирования общего назначения.</a:t>
            </a:r>
            <a:br>
              <a:rPr lang="ru-RU" sz="1600" dirty="0" smtClean="0"/>
            </a:br>
            <a:r>
              <a:rPr lang="ru-RU" sz="1600" dirty="0" smtClean="0"/>
              <a:t>12. Полнофункциональная и свободная операционная система.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273050"/>
            <a:ext cx="4618856" cy="6540326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en-US" sz="2100" b="1" dirty="0" err="1"/>
              <a:t>Ответы</a:t>
            </a:r>
            <a:r>
              <a:rPr lang="en-US" sz="2100" b="1" dirty="0"/>
              <a:t>:</a:t>
            </a:r>
            <a:endParaRPr lang="en-US" sz="2100" dirty="0"/>
          </a:p>
          <a:p>
            <a:pPr marL="0" indent="0">
              <a:buNone/>
            </a:pPr>
            <a:r>
              <a:rPr lang="en-US" sz="2100" b="1" dirty="0" err="1"/>
              <a:t>По</a:t>
            </a:r>
            <a:r>
              <a:rPr lang="en-US" sz="2100" b="1" dirty="0"/>
              <a:t> </a:t>
            </a:r>
            <a:r>
              <a:rPr lang="en-US" sz="2100" b="1" dirty="0" err="1"/>
              <a:t>вертикали</a:t>
            </a:r>
            <a:r>
              <a:rPr lang="en-US" sz="2100" b="1" dirty="0"/>
              <a:t>: 1. </a:t>
            </a:r>
            <a:r>
              <a:rPr lang="en-US" sz="2100" dirty="0"/>
              <a:t>Google </a:t>
            </a:r>
            <a:r>
              <a:rPr lang="en-US" sz="2100" b="1" dirty="0"/>
              <a:t>2. </a:t>
            </a:r>
            <a:r>
              <a:rPr lang="en-US" sz="2100" dirty="0"/>
              <a:t>Windows</a:t>
            </a:r>
            <a:r>
              <a:rPr lang="en-US" sz="2100" b="1" dirty="0"/>
              <a:t> </a:t>
            </a:r>
            <a:endParaRPr lang="ru-RU" sz="2100" b="1" dirty="0" smtClean="0"/>
          </a:p>
          <a:p>
            <a:r>
              <a:rPr lang="en-US" sz="2100" b="1" dirty="0" smtClean="0"/>
              <a:t>4</a:t>
            </a:r>
            <a:r>
              <a:rPr lang="en-US" sz="2100" b="1" dirty="0"/>
              <a:t>. </a:t>
            </a:r>
            <a:r>
              <a:rPr lang="en-US" sz="2100" dirty="0"/>
              <a:t>Enter</a:t>
            </a:r>
            <a:r>
              <a:rPr lang="en-US" sz="2100" b="1" dirty="0"/>
              <a:t> 5. </a:t>
            </a:r>
            <a:r>
              <a:rPr lang="en-US" sz="2100" dirty="0"/>
              <a:t>Gif  </a:t>
            </a:r>
            <a:r>
              <a:rPr lang="en-US" sz="2100" b="1" dirty="0"/>
              <a:t>6. </a:t>
            </a:r>
            <a:r>
              <a:rPr lang="en-US" sz="2100" dirty="0"/>
              <a:t>Paint</a:t>
            </a:r>
            <a:r>
              <a:rPr lang="en-US" sz="2100" b="1" dirty="0"/>
              <a:t> 9. </a:t>
            </a:r>
            <a:r>
              <a:rPr lang="en-US" sz="2100" dirty="0"/>
              <a:t>Audacity</a:t>
            </a:r>
          </a:p>
          <a:p>
            <a:pPr marL="0" indent="0">
              <a:buNone/>
            </a:pPr>
            <a:r>
              <a:rPr lang="en-US" sz="2100" b="1" dirty="0" err="1"/>
              <a:t>По</a:t>
            </a:r>
            <a:r>
              <a:rPr lang="en-US" sz="2100" b="1" dirty="0"/>
              <a:t> </a:t>
            </a:r>
            <a:r>
              <a:rPr lang="en-US" sz="2100" b="1" dirty="0" err="1"/>
              <a:t>горизонтали</a:t>
            </a:r>
            <a:r>
              <a:rPr lang="en-US" sz="2100" b="1" dirty="0"/>
              <a:t>: 3. </a:t>
            </a:r>
            <a:r>
              <a:rPr lang="en-US" sz="2100" dirty="0"/>
              <a:t>Unicode</a:t>
            </a:r>
            <a:r>
              <a:rPr lang="en-US" sz="2100" b="1" dirty="0"/>
              <a:t> 7. </a:t>
            </a:r>
            <a:r>
              <a:rPr lang="en-US" sz="2100" dirty="0"/>
              <a:t>Arial</a:t>
            </a:r>
            <a:r>
              <a:rPr lang="en-US" sz="2100" b="1" dirty="0"/>
              <a:t> </a:t>
            </a:r>
            <a:endParaRPr lang="ru-RU" sz="2100" b="1" dirty="0" smtClean="0"/>
          </a:p>
          <a:p>
            <a:r>
              <a:rPr lang="en-US" sz="2100" b="1" dirty="0" smtClean="0"/>
              <a:t>8</a:t>
            </a:r>
            <a:r>
              <a:rPr lang="en-US" sz="2100" b="1" dirty="0"/>
              <a:t>. </a:t>
            </a:r>
            <a:r>
              <a:rPr lang="en-US" sz="2100" dirty="0"/>
              <a:t>Flash</a:t>
            </a:r>
            <a:r>
              <a:rPr lang="en-US" sz="2100" b="1" dirty="0"/>
              <a:t> 10. </a:t>
            </a:r>
            <a:r>
              <a:rPr lang="en-US" sz="2100" dirty="0" err="1"/>
              <a:t>Yandex</a:t>
            </a:r>
            <a:r>
              <a:rPr lang="en-US" sz="2100" b="1" dirty="0"/>
              <a:t> 11. </a:t>
            </a:r>
            <a:r>
              <a:rPr lang="en-US" sz="2100" dirty="0"/>
              <a:t>Pascal</a:t>
            </a:r>
            <a:r>
              <a:rPr lang="en-US" sz="2100" b="1" dirty="0"/>
              <a:t> 12. </a:t>
            </a:r>
            <a:r>
              <a:rPr lang="en-US" sz="2100" dirty="0"/>
              <a:t>Linux</a:t>
            </a:r>
            <a:r>
              <a:rPr lang="en-US" sz="2100" dirty="0" smtClean="0"/>
              <a:t>.</a:t>
            </a:r>
            <a:endParaRPr lang="en-US" sz="21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2142" y="260649"/>
            <a:ext cx="4354184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428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597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 в заключении хотелось бы сказать, </a:t>
            </a:r>
            <a:r>
              <a:rPr lang="ru-RU" dirty="0" smtClean="0"/>
              <a:t>что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b="1" dirty="0">
                <a:solidFill>
                  <a:srgbClr val="C00000"/>
                </a:solidFill>
              </a:rPr>
              <a:t>решение любых </a:t>
            </a:r>
            <a:r>
              <a:rPr lang="ru-RU" b="1" dirty="0" smtClean="0">
                <a:solidFill>
                  <a:srgbClr val="C00000"/>
                </a:solidFill>
              </a:rPr>
              <a:t>проблем невозможно </a:t>
            </a:r>
            <a:r>
              <a:rPr lang="ru-RU" b="1" dirty="0">
                <a:solidFill>
                  <a:srgbClr val="C00000"/>
                </a:solidFill>
              </a:rPr>
              <a:t>без постоянного следования правилу</a:t>
            </a:r>
            <a:r>
              <a:rPr lang="ru-RU" b="1">
                <a:solidFill>
                  <a:srgbClr val="C00000"/>
                </a:solidFill>
              </a:rPr>
              <a:t>: </a:t>
            </a:r>
            <a:endParaRPr lang="ru-RU" b="1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b="1" smtClean="0">
                <a:solidFill>
                  <a:srgbClr val="FF0000"/>
                </a:solidFill>
              </a:rPr>
              <a:t>не </a:t>
            </a:r>
            <a:r>
              <a:rPr lang="ru-RU" b="1" dirty="0">
                <a:solidFill>
                  <a:srgbClr val="FF0000"/>
                </a:solidFill>
              </a:rPr>
              <a:t>получится ничего, если нет взаимопонимания, сотрудничества между взрослым и ребенком, взаимного уважения. </a:t>
            </a:r>
            <a:endParaRPr lang="ru-RU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/>
              <a:t>Воспитание </a:t>
            </a:r>
            <a:r>
              <a:rPr lang="ru-RU" dirty="0"/>
              <a:t>и обучение человека – задача сложная, многогранная, всегда актуальная. В каждом ребенке заложен огромный потенциал, реализация которого во многом зависит от </a:t>
            </a:r>
            <a:r>
              <a:rPr lang="ru-RU" dirty="0" smtClean="0"/>
              <a:t>нас -взрослых</a:t>
            </a:r>
            <a:r>
              <a:rPr lang="ru-RU" dirty="0"/>
              <a:t>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http://cvetys.narod.ru/bleskfon3/cvety4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044279">
            <a:off x="3221828" y="3999510"/>
            <a:ext cx="2584992" cy="2455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601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215415"/>
              </p:ext>
            </p:extLst>
          </p:nvPr>
        </p:nvGraphicFramePr>
        <p:xfrm>
          <a:off x="467544" y="1844824"/>
          <a:ext cx="8280920" cy="41044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140460"/>
                <a:gridCol w="4140460"/>
              </a:tblGrid>
              <a:tr h="41044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Запишите условие на языке </a:t>
                      </a:r>
                      <a:r>
                        <a:rPr lang="en-US" sz="2000" dirty="0">
                          <a:effectLst/>
                        </a:rPr>
                        <a:t>Pascal</a:t>
                      </a:r>
                      <a:r>
                        <a:rPr lang="ru-RU" sz="2000" dirty="0" smtClean="0">
                          <a:effectLst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Число А положительное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Число В неотрицательное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Число Н принадлежит </a:t>
                      </a:r>
                      <a:r>
                        <a:rPr lang="en-US" sz="2000" dirty="0">
                          <a:effectLst/>
                        </a:rPr>
                        <a:t>[</a:t>
                      </a:r>
                      <a:r>
                        <a:rPr lang="ru-RU" sz="2000" dirty="0">
                          <a:effectLst/>
                        </a:rPr>
                        <a:t>5;15</a:t>
                      </a:r>
                      <a:r>
                        <a:rPr lang="en-US" sz="2000" dirty="0">
                          <a:effectLst/>
                        </a:rPr>
                        <a:t>]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Число М двузначное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Число С кратно 5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Число Р четное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Ответ</a:t>
                      </a:r>
                      <a:r>
                        <a:rPr lang="en-US" sz="2400" dirty="0" smtClean="0">
                          <a:effectLst/>
                        </a:rPr>
                        <a:t>:</a:t>
                      </a:r>
                      <a:endParaRPr lang="ru-RU" sz="2400" dirty="0" smtClean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2000" dirty="0">
                          <a:effectLst/>
                        </a:rPr>
                        <a:t>А</a:t>
                      </a:r>
                      <a:r>
                        <a:rPr lang="en-US" sz="2000" dirty="0">
                          <a:effectLst/>
                        </a:rPr>
                        <a:t>&gt;0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B&gt;=0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(H&gt;=5) and (H&lt;=15)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(M&gt;=10) and (M&lt;=99)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(C mod 5) = 0</a:t>
                      </a:r>
                      <a:endParaRPr lang="ru-RU" sz="2000" dirty="0">
                        <a:effectLst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n-US" sz="2000" dirty="0">
                          <a:effectLst/>
                        </a:rPr>
                        <a:t>(H mod 2) = 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ru-RU" sz="2800" dirty="0"/>
              <a:t>К примеру, при изучении темы «Основы процедурного программирования: разветвленные алгоритмы» можно предложить ряд заданий для решения и самопроверки</a:t>
            </a:r>
            <a:r>
              <a:rPr lang="ru-RU" sz="2800" dirty="0" smtClean="0"/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460319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61662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Диктант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«Двумерные массивы»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может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быть проведен в рамках изучение темы </a:t>
            </a:r>
            <a:endParaRPr lang="ru-RU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«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Основы процедурного программирования». </a:t>
            </a:r>
          </a:p>
          <a:p>
            <a:pPr lvl="0"/>
            <a:r>
              <a:rPr lang="ru-RU" dirty="0"/>
              <a:t>Запишите команду, с помощью которой можно определить (зарезервировать) место под массив М, состоящий из 4 столбцов и 5 строк.</a:t>
            </a:r>
          </a:p>
          <a:p>
            <a:pPr lvl="0"/>
            <a:r>
              <a:rPr lang="ru-RU" dirty="0"/>
              <a:t>Какова размерность данного массива?</a:t>
            </a:r>
          </a:p>
          <a:p>
            <a:pPr lvl="0"/>
            <a:r>
              <a:rPr lang="ru-RU" dirty="0"/>
              <a:t>Каков размер данного массива?</a:t>
            </a:r>
          </a:p>
          <a:p>
            <a:pPr lvl="0"/>
            <a:r>
              <a:rPr lang="ru-RU" dirty="0"/>
              <a:t>Запишите команду, позволяющую присвоить элементу, расположенному в 3-й строке и 2-м столбце значение 0.</a:t>
            </a:r>
          </a:p>
          <a:p>
            <a:pPr lvl="0"/>
            <a:r>
              <a:rPr lang="ru-RU" dirty="0"/>
              <a:t>Используя арифметический цикл и оператор присваивания, заполните массив М по следующему правилу: первая строка состоит из 2, вторая - из 3, …, пятая – из 6.</a:t>
            </a:r>
          </a:p>
          <a:p>
            <a:pPr lvl="0"/>
            <a:r>
              <a:rPr lang="ru-RU" dirty="0"/>
              <a:t>Запишите команду, позволяющую вывести на экран элемент, расположенный в правом верхнем углу таблицы М.</a:t>
            </a:r>
          </a:p>
          <a:p>
            <a:pPr lvl="0"/>
            <a:r>
              <a:rPr lang="ru-RU" dirty="0"/>
              <a:t>Запишите команду, позволяющую вывести на экран любой элемент, расположенный во 2-й строке массива М.</a:t>
            </a:r>
          </a:p>
          <a:p>
            <a:pPr lvl="0"/>
            <a:r>
              <a:rPr lang="ru-RU" dirty="0"/>
              <a:t>Запишите команду, позволяющую вывести на экран среднее арифметическое элементов, расположенных в углах таблицы М.</a:t>
            </a:r>
          </a:p>
          <a:p>
            <a:pPr lvl="0"/>
            <a:r>
              <a:rPr lang="ru-RU" dirty="0"/>
              <a:t>Запишите команды, с помощью которых можно обменять местами элементы, расположенные в правом нижнем и левом верхнем углах.</a:t>
            </a:r>
          </a:p>
          <a:p>
            <a:pPr lvl="0"/>
            <a:r>
              <a:rPr lang="ru-RU" dirty="0"/>
              <a:t>Используя полную развилку, определите, какой элемент массива меньше – расположенный в правом нижнем или левом верхнем углу.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Внешний контроль.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Диктант.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8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Эта </a:t>
            </a:r>
            <a:r>
              <a:rPr lang="ru-RU" dirty="0"/>
              <a:t>форма письменной проверки знаний дает возможности подготовить учащихся к усвоению нового материала, обобщению и систематизации пройденного, хорошей отработки навыков и умений при выполнении элементарных операций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Диктант представляет собой перечень вопросов, которые могут: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lvl="0"/>
            <a:r>
              <a:rPr lang="ru-RU" dirty="0"/>
              <a:t>диктоваться преподавателем через определенный интервал времени; </a:t>
            </a:r>
          </a:p>
          <a:p>
            <a:pPr lvl="0"/>
            <a:r>
              <a:rPr lang="ru-RU" dirty="0"/>
              <a:t>Демонстрироваться через </a:t>
            </a:r>
            <a:r>
              <a:rPr lang="ru-RU" dirty="0" err="1"/>
              <a:t>кодоскоп</a:t>
            </a:r>
            <a:r>
              <a:rPr lang="ru-RU" dirty="0"/>
              <a:t> поочередно; </a:t>
            </a:r>
          </a:p>
          <a:p>
            <a:pPr lvl="0"/>
            <a:r>
              <a:rPr lang="ru-RU" dirty="0"/>
              <a:t>Быть записанными на магнитофон; </a:t>
            </a:r>
          </a:p>
          <a:p>
            <a:r>
              <a:rPr lang="ru-RU" dirty="0"/>
              <a:t>Быть представленными в виде таблиц с набором ответов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Диктант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728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1983"/>
              </p:ext>
            </p:extLst>
          </p:nvPr>
        </p:nvGraphicFramePr>
        <p:xfrm>
          <a:off x="107504" y="620688"/>
          <a:ext cx="9000999" cy="6237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6504"/>
                <a:gridCol w="4464495"/>
              </a:tblGrid>
              <a:tr h="62373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Вариант 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1.Что является объектом исследования науки информатики?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2.Что такое информация 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3.Запишите какой-нибудь известный вам исторический факт.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4.Запишите какое-нибудь известное вам математическое правило.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5.Объясните свойство информации «полнота».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6.Приведите пример неопределенного сообщения.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7.Будет ли для вас информативным следующее сообщение: «2</a:t>
                      </a:r>
                      <a:r>
                        <a:rPr lang="en-US" sz="1400" dirty="0">
                          <a:effectLst/>
                        </a:rPr>
                        <a:t>x</a:t>
                      </a:r>
                      <a:r>
                        <a:rPr lang="ru-RU" sz="1400" dirty="0">
                          <a:effectLst/>
                        </a:rPr>
                        <a:t>2=4»? Ответ обоснуйте.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 Приведите пример работника информационной сферы.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9.С помощью какого органа человек получает большую часть информации?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10.Какие действия человек выполняет с информацией?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11.От кого человек может принять информацию?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12.В какой форме человек передает информацию?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13.Приведите примеры древнейших информационных носителей.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14.Назовите техническое средство связи, через которое происходит обмен информацией.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15.Как называется оперирование фактами в соответствии с правилами?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16.Какие устройства ранее использовали люди для интенсификации обработки информации?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17.Приведите пример передачи информации в живой природе. </a:t>
                      </a:r>
                    </a:p>
                  </a:txBody>
                  <a:tcPr marL="9297" marR="9297" marT="9297" marB="9297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Вариант 2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1.Что изучает наука информатика?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2.Назовите три основные сущности окружающего нас мира.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3.Назовите какой-нибудь известный вам факт из физики.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4.Назовите какое-нибудь известное вам правило русского языка.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5.Какие свойства информации вам известны?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6.Приведите пример своевременного сообщения.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7.От чего зависит, будет ли для вас информативным принимаемое вами сообщение?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8.Приведите пример информационной деятельности людей.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9.Какие виды образной информации получает человек с помощью органов чувств?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10.Какие информационные процессы вам известны?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11.Кому человек может передать информацию?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12.Приведите пример хранения информации на внешнем носителе в образной форме.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13.Приведите примеры современных информационных носителей.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14.Чем является телефонная линия связи при разговоре по телефону?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15.Что является результатом обработки информации?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16.Что является универсальным устройством для обработки информации?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17.Приведите пример обработки информации в вашей деятельности. </a:t>
                      </a:r>
                    </a:p>
                  </a:txBody>
                  <a:tcPr marL="9297" marR="9297" marT="9297" marB="9297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chemeClr val="accent4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Диктант. </a:t>
            </a:r>
            <a:r>
              <a:rPr lang="ru-RU" sz="2700" b="1" dirty="0">
                <a:solidFill>
                  <a:srgbClr val="FF000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Информация и информационные процессы.</a:t>
            </a:r>
            <a:r>
              <a:rPr lang="ru-RU" sz="2700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87669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Большую роль в развитии самостоятельного мышления ученика играет систематически проводимая и правильно организованная письменная самостоятельная работа. </a:t>
            </a:r>
          </a:p>
          <a:p>
            <a:pPr marL="0" indent="0">
              <a:buNone/>
            </a:pPr>
            <a:r>
              <a:rPr lang="ru-RU" dirty="0"/>
              <a:t>По своему назначению самостоятельные работы можно разделить на два вида: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rgbClr val="FF0000"/>
                </a:solidFill>
              </a:rPr>
              <a:t> обучающие </a:t>
            </a:r>
            <a:r>
              <a:rPr lang="ru-RU" dirty="0"/>
              <a:t>( цель – выяснить, насколько прочно усвоены основные понятия, как они связаны между собой, как учащиеся осознают иерархию этих понятий, выделяют их существенные и несущественные свойства) 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    </a:t>
            </a:r>
            <a:r>
              <a:rPr lang="ru-RU" b="1" dirty="0">
                <a:solidFill>
                  <a:srgbClr val="FF0000"/>
                </a:solidFill>
              </a:rPr>
              <a:t>    контролирующие </a:t>
            </a:r>
            <a:r>
              <a:rPr lang="ru-RU" dirty="0"/>
              <a:t>( цель – проверить умение учащихся применять на практике полученные знания) 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4"/>
                </a:solidFill>
              </a:rPr>
              <a:t>Самостоятельная работа</a:t>
            </a:r>
            <a:endParaRPr lang="ru-RU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878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9396536" cy="6264696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ВАРИАНТ  1</a:t>
            </a:r>
          </a:p>
          <a:p>
            <a:r>
              <a:rPr lang="ru-RU" dirty="0"/>
              <a:t>1.Сформулируйте определение алгоритма. </a:t>
            </a:r>
            <a:br>
              <a:rPr lang="ru-RU" dirty="0"/>
            </a:br>
            <a:r>
              <a:rPr lang="ru-RU" dirty="0"/>
              <a:t>2.Как вы понимаете термины: а) «конечный набор действий»; б) « из класса однотипных»? Приведите поясняющие примеры. </a:t>
            </a:r>
            <a:br>
              <a:rPr lang="ru-RU" dirty="0"/>
            </a:br>
            <a:r>
              <a:rPr lang="ru-RU" dirty="0"/>
              <a:t>3.Перечислите свойства алгоритма. </a:t>
            </a:r>
            <a:br>
              <a:rPr lang="ru-RU" dirty="0"/>
            </a:br>
            <a:r>
              <a:rPr lang="ru-RU" dirty="0"/>
              <a:t>4.Объясните суть любого ( на ваш выбор ) свойства алгоритма. </a:t>
            </a:r>
            <a:br>
              <a:rPr lang="ru-RU" dirty="0"/>
            </a:br>
            <a:r>
              <a:rPr lang="ru-RU" dirty="0"/>
              <a:t>5.Перечислите виды алгоритмов. </a:t>
            </a:r>
            <a:endParaRPr lang="ru-RU" sz="800" dirty="0" smtClean="0"/>
          </a:p>
          <a:p>
            <a:endParaRPr lang="ru-RU" b="1" dirty="0" smtClean="0"/>
          </a:p>
          <a:p>
            <a:r>
              <a:rPr lang="ru-RU" b="1" dirty="0" smtClean="0"/>
              <a:t>ВАРИАНТ  </a:t>
            </a:r>
            <a:r>
              <a:rPr lang="ru-RU" b="1" dirty="0"/>
              <a:t>2</a:t>
            </a:r>
            <a:r>
              <a:rPr lang="ru-RU" dirty="0"/>
              <a:t> </a:t>
            </a:r>
          </a:p>
          <a:p>
            <a:r>
              <a:rPr lang="ru-RU" dirty="0"/>
              <a:t>1.Объясните суть свойства « определенность». </a:t>
            </a:r>
            <a:br>
              <a:rPr lang="ru-RU" dirty="0"/>
            </a:br>
            <a:r>
              <a:rPr lang="ru-RU" dirty="0"/>
              <a:t>2.Объяснит суть свойства « однозначность». </a:t>
            </a:r>
            <a:br>
              <a:rPr lang="ru-RU" dirty="0"/>
            </a:br>
            <a:r>
              <a:rPr lang="ru-RU" dirty="0"/>
              <a:t>3.Объясните суть свойства « результативность». </a:t>
            </a:r>
            <a:br>
              <a:rPr lang="ru-RU" dirty="0"/>
            </a:br>
            <a:r>
              <a:rPr lang="ru-RU" dirty="0"/>
              <a:t>4.Объясните суть свойства « массовость». </a:t>
            </a:r>
            <a:br>
              <a:rPr lang="ru-RU" dirty="0"/>
            </a:br>
            <a:r>
              <a:rPr lang="ru-RU" dirty="0"/>
              <a:t>5.Объясните суть свойства « конечность». </a:t>
            </a:r>
            <a:endParaRPr lang="ru-RU" sz="800" dirty="0" smtClean="0"/>
          </a:p>
          <a:p>
            <a:endParaRPr lang="ru-RU" dirty="0" smtClean="0"/>
          </a:p>
          <a:p>
            <a:r>
              <a:rPr lang="ru-RU" dirty="0"/>
              <a:t>  </a:t>
            </a:r>
            <a:r>
              <a:rPr lang="ru-RU" b="1" dirty="0"/>
              <a:t>ВАРИАНТ  3</a:t>
            </a:r>
            <a:r>
              <a:rPr lang="ru-RU" dirty="0"/>
              <a:t> </a:t>
            </a:r>
          </a:p>
          <a:p>
            <a:r>
              <a:rPr lang="ru-RU" dirty="0"/>
              <a:t>1.Как бы вы доказали, что предложенная вам последовательность действий является алгоритмом? </a:t>
            </a:r>
            <a:br>
              <a:rPr lang="ru-RU" dirty="0"/>
            </a:br>
            <a:r>
              <a:rPr lang="ru-RU" dirty="0"/>
              <a:t>2.Докажите, что практическое применение теоремы Пифагора – это алгоритм. </a:t>
            </a:r>
            <a:br>
              <a:rPr lang="ru-RU" dirty="0"/>
            </a:br>
            <a:r>
              <a:rPr lang="ru-RU" dirty="0"/>
              <a:t>3.Можно ли известное вам явление « круговорот воды в природе» считать алгоритмом? Поясните. </a:t>
            </a:r>
            <a:br>
              <a:rPr lang="ru-RU" dirty="0"/>
            </a:br>
            <a:r>
              <a:rPr lang="ru-RU" dirty="0"/>
              <a:t>4.Можно ли данную последовательность действий считать алгоритмом? </a:t>
            </a:r>
            <a:br>
              <a:rPr lang="ru-RU" dirty="0"/>
            </a:br>
            <a:r>
              <a:rPr lang="ru-RU" dirty="0"/>
              <a:t>Достать ключ. </a:t>
            </a:r>
            <a:br>
              <a:rPr lang="ru-RU" dirty="0"/>
            </a:br>
            <a:r>
              <a:rPr lang="ru-RU" dirty="0"/>
              <a:t>Вставить его в замочную скважину. </a:t>
            </a:r>
            <a:br>
              <a:rPr lang="ru-RU" dirty="0"/>
            </a:br>
            <a:r>
              <a:rPr lang="ru-RU" dirty="0"/>
              <a:t>Повернуть ключ 2 раза против часовой стрелки. </a:t>
            </a:r>
            <a:br>
              <a:rPr lang="ru-RU" dirty="0"/>
            </a:br>
            <a:r>
              <a:rPr lang="ru-RU" dirty="0"/>
              <a:t>Вынуть ключ. </a:t>
            </a:r>
            <a:br>
              <a:rPr lang="ru-RU" dirty="0"/>
            </a:br>
            <a:r>
              <a:rPr lang="ru-RU" dirty="0"/>
              <a:t>Открыть дверь. </a:t>
            </a:r>
            <a:br>
              <a:rPr lang="ru-RU" dirty="0"/>
            </a:br>
            <a:r>
              <a:rPr lang="ru-RU" dirty="0"/>
              <a:t>5.В одной из русских сказок герою дается поручение: « Пойди туда, не знаю куда, принеси то, не знаю что». Можно ли набор действий считать алгоритмом? Обоснуйте свой ответ, пользуясь свойствами алгоритма. </a:t>
            </a:r>
            <a:endParaRPr lang="ru-RU" sz="800" dirty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b="1" dirty="0"/>
              <a:t>ВАРИАНТ  4</a:t>
            </a:r>
            <a:r>
              <a:rPr lang="ru-RU" dirty="0"/>
              <a:t> </a:t>
            </a:r>
          </a:p>
          <a:p>
            <a:r>
              <a:rPr lang="ru-RU" dirty="0"/>
              <a:t>1.Сформулируйте определения алгоритмов: </a:t>
            </a:r>
            <a:br>
              <a:rPr lang="ru-RU" dirty="0"/>
            </a:br>
            <a:r>
              <a:rPr lang="ru-RU" dirty="0"/>
              <a:t>а)линейного, б)разветвляющегося, в)циклического. </a:t>
            </a:r>
            <a:br>
              <a:rPr lang="ru-RU" dirty="0"/>
            </a:br>
            <a:r>
              <a:rPr lang="ru-RU" dirty="0"/>
              <a:t>2.Приведите пример конкретной задачи, которая бы решалась помощью алгоритма: а)линейного, б)разветвляющегося, в)циклического. </a:t>
            </a:r>
            <a:br>
              <a:rPr lang="ru-RU" dirty="0"/>
            </a:br>
            <a:r>
              <a:rPr lang="ru-RU" dirty="0"/>
              <a:t>3.Перечислите способы записи алгоритмов. </a:t>
            </a:r>
            <a:br>
              <a:rPr lang="ru-RU" dirty="0"/>
            </a:br>
            <a:r>
              <a:rPr lang="ru-RU" dirty="0"/>
              <a:t>4.Запишите алгоритм решения задачи в виде блок – схемы: </a:t>
            </a:r>
            <a:r>
              <a:rPr lang="en-US" dirty="0"/>
              <a:t>y</a:t>
            </a:r>
            <a:r>
              <a:rPr lang="ru-RU" dirty="0"/>
              <a:t> = √</a:t>
            </a:r>
            <a:r>
              <a:rPr lang="en-US" dirty="0"/>
              <a:t>a</a:t>
            </a:r>
            <a:r>
              <a:rPr lang="ru-RU" dirty="0"/>
              <a:t> + 2</a:t>
            </a:r>
            <a:r>
              <a:rPr lang="en-US" dirty="0"/>
              <a:t>b</a:t>
            </a:r>
            <a:r>
              <a:rPr lang="ru-RU" dirty="0"/>
              <a:t>. </a:t>
            </a:r>
            <a:br>
              <a:rPr lang="ru-RU" dirty="0"/>
            </a:br>
            <a:r>
              <a:rPr lang="ru-RU" dirty="0"/>
              <a:t>5.Определите вид алгоритма из </a:t>
            </a:r>
            <a:r>
              <a:rPr lang="ru-RU" dirty="0" smtClean="0"/>
              <a:t>п.4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schemeClr val="accent4"/>
                </a:solidFill>
              </a:rPr>
              <a:t>ОБУЧАЮЩАЯ  САМОСТОЯТЕЛЬНАЯ  РАБОТА.</a:t>
            </a:r>
            <a:br>
              <a:rPr lang="ru-RU" sz="2000" b="1" dirty="0">
                <a:solidFill>
                  <a:schemeClr val="accent4"/>
                </a:solidFill>
              </a:rPr>
            </a:br>
            <a:r>
              <a:rPr lang="ru-RU" sz="2000" b="1" dirty="0">
                <a:solidFill>
                  <a:schemeClr val="accent4"/>
                </a:solidFill>
              </a:rPr>
              <a:t> АЛГОРИТМЫ, ИХ  ВИДЫ, СВОЙСТВА  И  СПОСОБЫ  ЗАПИСИ</a:t>
            </a:r>
            <a:r>
              <a:rPr lang="ru-RU" sz="2000" b="1" dirty="0" smtClean="0">
                <a:solidFill>
                  <a:schemeClr val="accent4"/>
                </a:solidFill>
              </a:rPr>
              <a:t>.</a:t>
            </a:r>
            <a:endParaRPr lang="ru-RU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8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</TotalTime>
  <Words>1559</Words>
  <Application>Microsoft Office PowerPoint</Application>
  <PresentationFormat>Экран (4:3)</PresentationFormat>
  <Paragraphs>227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Волна</vt:lpstr>
      <vt:lpstr>Организация и формы контроля на уроках информатики</vt:lpstr>
      <vt:lpstr>Составными частями совместной деятельности учителя и учащегося по освоению программного материала являются  1) ориентировочная, 2) исполнительная, 3) контролирующая</vt:lpstr>
      <vt:lpstr>При обучении самоконтролю особое внимание следует уделить ознакомлению и овладению учащимися приемами проведения таких контролирующих действий, как:</vt:lpstr>
      <vt:lpstr>К примеру, при изучении темы «Основы процедурного программирования: разветвленные алгоритмы» можно предложить ряд заданий для решения и самопроверки.</vt:lpstr>
      <vt:lpstr>Внешний контроль.  Диктант.</vt:lpstr>
      <vt:lpstr>Диктант</vt:lpstr>
      <vt:lpstr>Диктант. Информация и информационные процессы. </vt:lpstr>
      <vt:lpstr>Самостоятельная работа</vt:lpstr>
      <vt:lpstr>ОБУЧАЮЩАЯ  САМОСТОЯТЕЛЬНАЯ  РАБОТА.  АЛГОРИТМЫ, ИХ  ВИДЫ, СВОЙСТВА  И  СПОСОБЫ  ЗАПИСИ.</vt:lpstr>
      <vt:lpstr>КОНТРОЛИРУЮЩАЯ  САМОСТОЯТЕЛЬНАЯ РАБОТА </vt:lpstr>
      <vt:lpstr>Тест. Тесты чаще всего представлены тремя видами: </vt:lpstr>
      <vt:lpstr>Тест 2. ЭВМ и информация </vt:lpstr>
      <vt:lpstr>Контрольная работа</vt:lpstr>
      <vt:lpstr> КОНТРОЛЬНАЯ  РАБОТА.  СИСТЕМЫ  СЧИСЛЕНИЯ. </vt:lpstr>
      <vt:lpstr>Зачёт</vt:lpstr>
      <vt:lpstr>ЗАЧЕТ. « КОМАНДНЫЕ   ФАЙЛЫ»</vt:lpstr>
      <vt:lpstr>Чтобы уроки не были скучными и ребята не уставали, необходимо сочетать различные формы контроля на занятии. </vt:lpstr>
      <vt:lpstr>Ребусы </vt:lpstr>
      <vt:lpstr>Ребусы </vt:lpstr>
      <vt:lpstr>Презентация PowerPoint</vt:lpstr>
      <vt:lpstr>ДИСКОВОД </vt:lpstr>
      <vt:lpstr>Презентация PowerPoint</vt:lpstr>
      <vt:lpstr>КОМПЬЮТЕР</vt:lpstr>
      <vt:lpstr>Много ребусов на этом сайте http://allforchildren.ru/</vt:lpstr>
      <vt:lpstr>Метод проектов</vt:lpstr>
      <vt:lpstr>Кроссворды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и формы контроля на уроках информатики</dc:title>
  <dc:creator>Андриановы</dc:creator>
  <cp:lastModifiedBy>Андриановы</cp:lastModifiedBy>
  <cp:revision>14</cp:revision>
  <dcterms:created xsi:type="dcterms:W3CDTF">2012-11-28T13:50:54Z</dcterms:created>
  <dcterms:modified xsi:type="dcterms:W3CDTF">2012-12-02T08:18:43Z</dcterms:modified>
</cp:coreProperties>
</file>