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vbaProject.bin" ContentType="application/vnd.ms-office.vbaPro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9" r:id="rId3"/>
    <p:sldId id="260" r:id="rId4"/>
    <p:sldId id="263" r:id="rId5"/>
    <p:sldId id="261" r:id="rId6"/>
    <p:sldId id="264" r:id="rId7"/>
    <p:sldId id="267" r:id="rId8"/>
    <p:sldId id="265" r:id="rId9"/>
    <p:sldId id="268" r:id="rId10"/>
    <p:sldId id="266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66"/>
    <a:srgbClr val="CC00FF"/>
    <a:srgbClr val="FF9933"/>
    <a:srgbClr val="00FFFF"/>
    <a:srgbClr val="FFFF00"/>
    <a:srgbClr val="FFFF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vbaProject" Target="vbaProject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596BBC-1A56-4C3E-9DD8-87FF83163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8B5E8-5BBD-4F02-9F2B-2DBE0DF8CA77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4A749-C500-4A9A-9697-5EAFAE2EA24B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BBE95-804E-4EA2-9DFC-063806B64129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0AE0C-0727-412D-942B-08EAA79E509E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F2B12-3D0F-44E8-A675-E100B906D37A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E0862-4541-45FE-BED0-1062E380F958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FF1C2-28A3-4B8D-9B44-FDBC55BF190B}" type="slidenum">
              <a:rPr lang="ru-RU" smtClean="0">
                <a:latin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450C3-4A26-4325-AAAA-018F1638B493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715DC42-F7B0-4145-A060-AC439220AD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1FE72-A424-44B5-B626-E68EEB6C68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CA032-E62F-40BE-ACFD-0811A7DED5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DE91337-7D32-4B19-8DFB-4C0CA9EBCB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A545C-2C4D-45D6-BA4F-BBBD7880F6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08821-46F8-4859-9E55-E1D6BC710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B02E511-A526-4AA7-8764-2B669B600A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0716D-5D33-4452-A250-5460DC7409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B1AFD-5AD5-4C4B-8B56-EA947D250A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CC1F0-BCC0-48C1-9B8B-FE24E7ED54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855BD-842B-42FE-B86E-8E0DC0DBF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C6B342C-9963-4A21-BB1C-BF1C4F2FB8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slide" Target="slide2.x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slide" Target="slide2.x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slide" Target="slide3.xml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Тема: «Циклы»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0" y="685800"/>
            <a:ext cx="1828800" cy="3810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>
                <a:ea typeface="MS PGothic" pitchFamily="34" charset="-128"/>
              </a:rPr>
              <a:t>начало</a:t>
            </a:r>
            <a:endParaRPr lang="ru-RU" sz="1200">
              <a:ea typeface="MS PGothic" pitchFamily="34" charset="-128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943600" y="1295400"/>
            <a:ext cx="19812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Ввод N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019800" y="4038600"/>
            <a:ext cx="19812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>
                <a:ea typeface="MS PGothic" pitchFamily="34" charset="-128"/>
              </a:rPr>
              <a:t>N =0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562600" y="2895600"/>
            <a:ext cx="2819400" cy="914400"/>
          </a:xfrm>
          <a:prstGeom prst="flowChartProcess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S=S+(N mod 10)</a:t>
            </a:r>
          </a:p>
          <a:p>
            <a:pPr algn="ctr" eaLnBrk="0" hangingPunct="0"/>
            <a:r>
              <a:rPr lang="ru-RU" sz="1600">
                <a:ea typeface="MS PGothic" pitchFamily="34" charset="-128"/>
              </a:rPr>
              <a:t>N = </a:t>
            </a:r>
            <a:r>
              <a:rPr lang="en-US" sz="1600">
                <a:ea typeface="MS PGothic" pitchFamily="34" charset="-128"/>
              </a:rPr>
              <a:t>int</a:t>
            </a:r>
            <a:r>
              <a:rPr lang="ru-RU" sz="1600">
                <a:ea typeface="MS PGothic" pitchFamily="34" charset="-128"/>
              </a:rPr>
              <a:t>(N/10)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4953000" y="5105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4953000" y="2590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9530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9342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019800" y="1981200"/>
            <a:ext cx="1600200" cy="381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S =0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934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010400" y="114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7010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7924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8839200" y="449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7315200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7315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6248400" y="5486400"/>
            <a:ext cx="19812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Вывод S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6172200" y="6172200"/>
            <a:ext cx="1752600" cy="2286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>
                <a:ea typeface="MS PGothic" pitchFamily="34" charset="-128"/>
              </a:rPr>
              <a:t>конец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70866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6478588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Циклы с постпроверкой условия</a:t>
            </a:r>
            <a:r>
              <a:rPr lang="ru-RU" smtClean="0"/>
              <a:t> 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79388" y="1412875"/>
            <a:ext cx="4897437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u="sng">
                <a:ea typeface="MS PGothic" pitchFamily="34" charset="-128"/>
              </a:rPr>
              <a:t>Задача</a:t>
            </a:r>
            <a:r>
              <a:rPr lang="ru-RU" sz="2000">
                <a:ea typeface="MS PGothic" pitchFamily="34" charset="-128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</a:rPr>
              <a:t>Найти сумму цифр целого неотрицательного числа</a:t>
            </a:r>
            <a:r>
              <a:rPr lang="en-US" sz="200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00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отрывок из программного кода</a:t>
            </a:r>
            <a:r>
              <a:rPr lang="en-US" sz="200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2000">
              <a:effectLst>
                <a:outerShdw blurRad="38100" dist="38100" dir="2700000" algn="tl">
                  <a:srgbClr val="FFFFFF"/>
                </a:outerShdw>
              </a:effectLst>
              <a:ea typeface="MS PGothic" pitchFamily="34" charset="-128"/>
            </a:endParaRPr>
          </a:p>
        </p:txBody>
      </p:sp>
      <p:sp>
        <p:nvSpPr>
          <p:cNvPr id="15383" name="Line 24"/>
          <p:cNvSpPr>
            <a:spLocks noChangeShapeType="1"/>
          </p:cNvSpPr>
          <p:nvPr/>
        </p:nvSpPr>
        <p:spPr bwMode="auto">
          <a:xfrm>
            <a:off x="70104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187624" y="2924944"/>
            <a:ext cx="27670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single</a:t>
            </a:r>
            <a:endParaRPr lang="ru-RU" sz="2400" i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single</a:t>
            </a:r>
            <a:endParaRPr lang="ru-RU" sz="2400" i="1" dirty="0" smtClean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……………………</a:t>
            </a:r>
            <a:endParaRPr lang="ru-RU" sz="2400" i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n=val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1.text)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s=0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s=s+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10)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n=</a:t>
            </a:r>
            <a:r>
              <a:rPr lang="en-US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/10)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Loop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Until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n=0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Text2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text=str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endParaRPr lang="ru-RU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Функции для работы со строковыми переменными</a:t>
            </a:r>
          </a:p>
        </p:txBody>
      </p:sp>
      <p:graphicFrame>
        <p:nvGraphicFramePr>
          <p:cNvPr id="22635" name="Group 107"/>
          <p:cNvGraphicFramePr>
            <a:graphicFrameLocks noGrp="1"/>
          </p:cNvGraphicFramePr>
          <p:nvPr/>
        </p:nvGraphicFramePr>
        <p:xfrm>
          <a:off x="468313" y="1844675"/>
          <a:ext cx="8207375" cy="4454527"/>
        </p:xfrm>
        <a:graphic>
          <a:graphicData uri="http://schemas.openxmlformats.org/drawingml/2006/table">
            <a:tbl>
              <a:tblPr/>
              <a:tblGrid>
                <a:gridCol w="1655762"/>
                <a:gridCol w="4189413"/>
                <a:gridCol w="236220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функция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действие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Тип возвращаемого значения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длина строковой переменной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Left(a,k)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Вырезать слева к символов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Right(a,k)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Вырезать справа к символов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Mid(a,i,k)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Вырезать начиная с i символа в количестве 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AutoShape 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3048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4" name="AutoShape 10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для самостоятельного решения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23850" y="1412875"/>
            <a:ext cx="8534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AutoNum type="arabicPeriod"/>
            </a:pPr>
            <a:r>
              <a:rPr lang="ru-RU" sz="2400"/>
              <a:t> Начальный вклад в сбербанк составил А рублей под Р процентов годовых. Через сколько лет он станет больше В рублей? </a:t>
            </a:r>
          </a:p>
          <a:p>
            <a:pPr>
              <a:buFontTx/>
              <a:buAutoNum type="arabicPeriod"/>
            </a:pPr>
            <a:r>
              <a:rPr lang="ru-RU" sz="2400"/>
              <a:t> Сбербанк начисляет Р процентов годовых. Какой станет сумма в рублях А, положенная на N лет?</a:t>
            </a:r>
          </a:p>
          <a:p>
            <a:pPr>
              <a:buFontTx/>
              <a:buAutoNum type="arabicPeriod"/>
            </a:pPr>
            <a:r>
              <a:rPr lang="ru-RU" sz="2400"/>
              <a:t> Одноклеточная амеба каждые три часа делится на 2 клетки. Сколько клеток будет через 5 дней?</a:t>
            </a:r>
          </a:p>
          <a:p>
            <a:pPr>
              <a:buFontTx/>
              <a:buAutoNum type="arabicPeriod"/>
            </a:pPr>
            <a:r>
              <a:rPr lang="ru-RU" sz="2400"/>
              <a:t> В первый день тренировок спортсмен пробежал 10 км. В каждый следующий день он увеличивал норму на 10% от предыдущего дня. Через сколько дней он будет пробегать ежедневно больше 20 км? Какое расстояние он пробежит за 10 дней? Через сколько дней он пробежит  суммарный путь 100 км?</a:t>
            </a:r>
            <a:endParaRPr lang="ru-RU" sz="2400">
              <a:ea typeface="MS PGothic" pitchFamily="34" charset="-128"/>
            </a:endParaRPr>
          </a:p>
        </p:txBody>
      </p:sp>
      <p:sp>
        <p:nvSpPr>
          <p:cNvPr id="2053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2050" name="CommandButton1" r:id="rId2" imgW="504720" imgH="361800"/>
    </p:controls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1966912" cy="7477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i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  <a:r>
              <a:rPr lang="ru-RU" sz="4000" smtClean="0"/>
              <a:t> </a:t>
            </a: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pitchFamily="34" charset="0"/>
              <a:buAutoNum type="arabicPeriod"/>
            </a:pPr>
            <a:r>
              <a:rPr lang="ru-RU" sz="2400">
                <a:ea typeface="MS PGothic" pitchFamily="34" charset="-128"/>
              </a:rPr>
              <a:t>Вычислить с точностью Е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09600" y="1600200"/>
          <a:ext cx="1644650" cy="1371600"/>
        </p:xfrm>
        <a:graphic>
          <a:graphicData uri="http://schemas.openxmlformats.org/presentationml/2006/ole">
            <p:oleObj spid="_x0000_s3074" name="Equation" r:id="rId4" imgW="381000" imgH="431800" progId="Equation.3">
              <p:embed/>
            </p:oleObj>
          </a:graphicData>
        </a:graphic>
      </p:graphicFrame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2057400" y="3429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2400">
              <a:ea typeface="MS PGothic" pitchFamily="34" charset="-128"/>
            </a:endParaRP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3962400" y="1828800"/>
          <a:ext cx="3270250" cy="723900"/>
        </p:xfrm>
        <a:graphic>
          <a:graphicData uri="http://schemas.openxmlformats.org/presentationml/2006/ole">
            <p:oleObj spid="_x0000_s3075" name="Equation" r:id="rId5" imgW="1663700" imgH="368300" progId="Equation.3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609600" y="2971800"/>
          <a:ext cx="1589088" cy="1371600"/>
        </p:xfrm>
        <a:graphic>
          <a:graphicData uri="http://schemas.openxmlformats.org/presentationml/2006/ole">
            <p:oleObj spid="_x0000_s3076" name="Equation" r:id="rId6" imgW="368300" imgH="431800" progId="Equation.3">
              <p:embed/>
            </p:oleObj>
          </a:graphicData>
        </a:graphic>
      </p:graphicFrame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4037013" y="3124200"/>
          <a:ext cx="3095625" cy="723900"/>
        </p:xfrm>
        <a:graphic>
          <a:graphicData uri="http://schemas.openxmlformats.org/presentationml/2006/ole">
            <p:oleObj spid="_x0000_s3077" name="Equation" r:id="rId7" imgW="1574800" imgH="368300" progId="Equation.3">
              <p:embed/>
            </p:oleObj>
          </a:graphicData>
        </a:graphic>
      </p:graphicFrame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5334000" y="3810000"/>
          <a:ext cx="3232150" cy="1533525"/>
        </p:xfrm>
        <a:graphic>
          <a:graphicData uri="http://schemas.openxmlformats.org/presentationml/2006/ole">
            <p:oleObj spid="_x0000_s3078" name="Equation" r:id="rId8" imgW="749300" imgH="482600" progId="Equation.3">
              <p:embed/>
            </p:oleObj>
          </a:graphicData>
        </a:graphic>
      </p:graphicFrame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2438400" y="2133600"/>
            <a:ext cx="1371600" cy="3048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362200" y="3505200"/>
            <a:ext cx="1371600" cy="3048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57200" y="48006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pitchFamily="34" charset="0"/>
              <a:buAutoNum type="arabicPeriod" startAt="2"/>
            </a:pPr>
            <a:r>
              <a:rPr lang="ru-RU" sz="2400">
                <a:ea typeface="MS PGothic" pitchFamily="34" charset="-128"/>
              </a:rPr>
              <a:t>Вычислить суммы N членов  указанных рядов</a:t>
            </a:r>
          </a:p>
        </p:txBody>
      </p:sp>
      <p:sp>
        <p:nvSpPr>
          <p:cNvPr id="3085" name="AutoShape 1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8207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(циклы с параметром)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33400" y="1295400"/>
          <a:ext cx="7305675" cy="5122863"/>
        </p:xfrm>
        <a:graphic>
          <a:graphicData uri="http://schemas.openxmlformats.org/presentationml/2006/ole">
            <p:oleObj spid="_x0000_s4098" name="Equation" r:id="rId4" imgW="2133600" imgH="2921000" progId="Equation.3">
              <p:embed/>
            </p:oleObj>
          </a:graphicData>
        </a:graphic>
      </p:graphicFrame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57200" y="3276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81000" y="45720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7200" y="5562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57200" y="2209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0675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Циклы с параметром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457200" y="2286000"/>
          <a:ext cx="4445000" cy="920750"/>
        </p:xfrm>
        <a:graphic>
          <a:graphicData uri="http://schemas.openxmlformats.org/presentationml/2006/ole">
            <p:oleObj spid="_x0000_s5122" name="Equation" r:id="rId4" imgW="1778000" imgH="368300" progId="Equation.3">
              <p:embed/>
            </p:oleObj>
          </a:graphicData>
        </a:graphic>
      </p:graphicFrame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486400" y="2133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ea typeface="MS PGothic" pitchFamily="34" charset="-128"/>
              </a:rPr>
              <a:t>S=sqrt(I+S) - тело цикла</a:t>
            </a:r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 flipV="1">
            <a:off x="5029200" y="2667000"/>
            <a:ext cx="762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609600" y="4800600"/>
          <a:ext cx="4222750" cy="793750"/>
        </p:xfrm>
        <a:graphic>
          <a:graphicData uri="http://schemas.openxmlformats.org/presentationml/2006/ole">
            <p:oleObj spid="_x0000_s5123" name="Equation" r:id="rId5" imgW="1689100" imgH="317500" progId="Equation.3">
              <p:embed/>
            </p:oleObj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00600" y="5943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ea typeface="MS PGothic" pitchFamily="34" charset="-128"/>
              </a:rPr>
              <a:t>S=sqrt(2+S) - тело цикла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rot="2767907" flipV="1">
            <a:off x="4838700" y="5448300"/>
            <a:ext cx="762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/>
          </p:cNvSpPr>
          <p:nvPr/>
        </p:nvSpPr>
        <p:spPr bwMode="auto">
          <a:xfrm rot="-5400000">
            <a:off x="2590800" y="1752600"/>
            <a:ext cx="609600" cy="3810000"/>
          </a:xfrm>
          <a:prstGeom prst="lef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905000" y="396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ea typeface="MS PGothic" pitchFamily="34" charset="-128"/>
              </a:rPr>
              <a:t>N корней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752600" y="6096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ea typeface="MS PGothic" pitchFamily="34" charset="-128"/>
              </a:rPr>
              <a:t>N корней</a:t>
            </a:r>
          </a:p>
        </p:txBody>
      </p:sp>
      <p:sp>
        <p:nvSpPr>
          <p:cNvPr id="5132" name="AutoShape 12"/>
          <p:cNvSpPr>
            <a:spLocks/>
          </p:cNvSpPr>
          <p:nvPr/>
        </p:nvSpPr>
        <p:spPr bwMode="auto">
          <a:xfrm rot="-5400000">
            <a:off x="2667000" y="3962400"/>
            <a:ext cx="609600" cy="3810000"/>
          </a:xfrm>
          <a:prstGeom prst="lef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6948488" y="0"/>
            <a:ext cx="1966912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ru-RU" sz="40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Задачи</a:t>
            </a:r>
            <a:r>
              <a:rPr lang="ru-RU" sz="40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5134" name="AutoShape 1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mtClean="0"/>
              <a:t>Автор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2988" y="1484313"/>
            <a:ext cx="729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Учитель информатики ЦО №1430: Алябьева Наталья Михайловна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39838" y="1865313"/>
            <a:ext cx="6538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Весь материал подготовлен по оригинальным разработкам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5214" y="2420888"/>
            <a:ext cx="86787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dirty="0"/>
              <a:t>Используемая литература:</a:t>
            </a:r>
          </a:p>
          <a:p>
            <a:pPr marL="342900" indent="-342900">
              <a:buFontTx/>
              <a:buAutoNum type="arabicPeriod"/>
            </a:pPr>
            <a:r>
              <a:rPr lang="ru-RU" dirty="0" err="1" smtClean="0"/>
              <a:t>Угринович</a:t>
            </a:r>
            <a:r>
              <a:rPr lang="ru-RU" dirty="0" smtClean="0"/>
              <a:t> Н.Д. Информатика и информационные технологии. </a:t>
            </a:r>
          </a:p>
          <a:p>
            <a:pPr marL="711200" indent="-342900"/>
            <a:r>
              <a:rPr lang="ru-RU" dirty="0" smtClean="0"/>
              <a:t>10 класс. М</a:t>
            </a:r>
            <a:r>
              <a:rPr lang="ru-RU" smtClean="0"/>
              <a:t>., 2008</a:t>
            </a:r>
            <a:endParaRPr lang="ru-RU" dirty="0" smtClean="0"/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Семакин И.Г. Информационные системы и модели. М., 2005</a:t>
            </a:r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Питер </a:t>
            </a:r>
            <a:r>
              <a:rPr lang="ru-RU" dirty="0" err="1" smtClean="0"/>
              <a:t>Эйткен</a:t>
            </a:r>
            <a:r>
              <a:rPr lang="ru-RU" dirty="0" smtClean="0"/>
              <a:t>. Разработка приложений на </a:t>
            </a:r>
            <a:r>
              <a:rPr lang="en-US" dirty="0" smtClean="0"/>
              <a:t>VBA</a:t>
            </a:r>
            <a:r>
              <a:rPr lang="ru-RU" dirty="0" smtClean="0"/>
              <a:t> в среде </a:t>
            </a:r>
            <a:r>
              <a:rPr lang="en-US" dirty="0" smtClean="0"/>
              <a:t>Office</a:t>
            </a:r>
            <a:r>
              <a:rPr lang="ru-RU" dirty="0" smtClean="0"/>
              <a:t>. Москва, 2005</a:t>
            </a:r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Карасева Т.В. Сборник задач по основам информатики вычислительной</a:t>
            </a:r>
          </a:p>
          <a:p>
            <a:pPr marL="711200" indent="-342900"/>
            <a:r>
              <a:rPr lang="ru-RU" dirty="0" smtClean="0"/>
              <a:t>техники. М.,1994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Содержание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80400" cy="51117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Циклы</a:t>
            </a: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Основные понятия</a:t>
            </a: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Цикл с параметром (счетчиком)</a:t>
            </a: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Циклы с параметром</a:t>
            </a: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Цикл с предусловием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 </a:t>
            </a: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«Пока»</a:t>
            </a: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Циклы с предпроверкой условия</a:t>
            </a:r>
            <a:endParaRPr lang="en-US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Цикл с постусловием «До»</a:t>
            </a:r>
            <a:endParaRPr lang="en-US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Циклы с постпроверкой условия</a:t>
            </a:r>
            <a:endParaRPr lang="en-US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Функции для работы со строковыми переменными</a:t>
            </a:r>
            <a:endParaRPr lang="en-US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Задачи для самостоятельного решени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я</a:t>
            </a:r>
            <a:endParaRPr lang="en-US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Математические задачи</a:t>
            </a:r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Цикл-это</a:t>
            </a:r>
            <a:r>
              <a:rPr lang="en-US" sz="3600" smtClean="0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smtClean="0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многократное  повторение последовательности действий по некоторому условию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565400"/>
            <a:ext cx="7810500" cy="2663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0066"/>
                </a:solidFill>
              </a:rPr>
              <a:t>Различают три вида циклов:</a:t>
            </a:r>
          </a:p>
          <a:p>
            <a:pPr eaLnBrk="1" hangingPunct="1">
              <a:buClr>
                <a:srgbClr val="592138"/>
              </a:buClr>
              <a:buFont typeface="Wingdings" pitchFamily="2" charset="2"/>
              <a:buChar char="ü"/>
            </a:pPr>
            <a:r>
              <a:rPr lang="ru-RU" smtClean="0"/>
              <a:t>Цикл с параметром;</a:t>
            </a:r>
          </a:p>
          <a:p>
            <a:pPr algn="ctr" eaLnBrk="1" hangingPunct="1">
              <a:buClr>
                <a:srgbClr val="592138"/>
              </a:buClr>
              <a:buFont typeface="Wingdings 2" pitchFamily="18" charset="2"/>
              <a:buChar char="P"/>
            </a:pPr>
            <a:r>
              <a:rPr lang="ru-RU" smtClean="0"/>
              <a:t>Цикл с предусловием;</a:t>
            </a:r>
          </a:p>
          <a:p>
            <a:pPr algn="r" eaLnBrk="1" hangingPunct="1">
              <a:buClr>
                <a:srgbClr val="592138"/>
              </a:buClr>
              <a:buFont typeface="Wingdings 2" pitchFamily="18" charset="2"/>
              <a:buChar char="P"/>
            </a:pPr>
            <a:r>
              <a:rPr lang="ru-RU" smtClean="0"/>
              <a:t>Цикл с постусловием.</a:t>
            </a:r>
          </a:p>
        </p:txBody>
      </p:sp>
      <p:sp>
        <p:nvSpPr>
          <p:cNvPr id="9220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понятия: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Управляющая переменная цикла</a:t>
            </a:r>
          </a:p>
          <a:p>
            <a:pPr eaLnBrk="1" hangingPunct="1"/>
            <a:r>
              <a:rPr lang="ru-RU" i="1" smtClean="0"/>
              <a:t>Начальное значение управляющей переменной</a:t>
            </a:r>
          </a:p>
          <a:p>
            <a:pPr eaLnBrk="1" hangingPunct="1"/>
            <a:r>
              <a:rPr lang="ru-RU" i="1" smtClean="0"/>
              <a:t>Конечное значение управляющей переменной</a:t>
            </a:r>
          </a:p>
          <a:p>
            <a:pPr eaLnBrk="1" hangingPunct="1"/>
            <a:r>
              <a:rPr lang="ru-RU" i="1" smtClean="0"/>
              <a:t>Шаг цикла</a:t>
            </a:r>
          </a:p>
          <a:p>
            <a:pPr eaLnBrk="1" hangingPunct="1"/>
            <a:r>
              <a:rPr lang="ru-RU" i="1" smtClean="0"/>
              <a:t>Тело цикла</a:t>
            </a:r>
          </a:p>
          <a:p>
            <a:pPr eaLnBrk="1" hangingPunct="1"/>
            <a:endParaRPr lang="ru-RU" smtClean="0"/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5565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Цикл </a:t>
            </a:r>
            <a:br>
              <a:rPr lang="ru-RU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ru-RU" sz="4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 параметром (счетчиком)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50825" y="1700213"/>
            <a:ext cx="3602038" cy="4106862"/>
            <a:chOff x="158" y="1071"/>
            <a:chExt cx="2269" cy="2587"/>
          </a:xfrm>
        </p:grpSpPr>
        <p:sp>
          <p:nvSpPr>
            <p:cNvPr id="7195" name="AutoShape 27"/>
            <p:cNvSpPr>
              <a:spLocks noChangeArrowheads="1"/>
            </p:cNvSpPr>
            <p:nvPr/>
          </p:nvSpPr>
          <p:spPr bwMode="auto">
            <a:xfrm>
              <a:off x="431" y="1616"/>
              <a:ext cx="1769" cy="453"/>
            </a:xfrm>
            <a:prstGeom prst="hexagon">
              <a:avLst>
                <a:gd name="adj" fmla="val 97627"/>
                <a:gd name="vf" fmla="val 115470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&lt;Параметр&gt;=</a:t>
              </a:r>
            </a:p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&lt;знач1&gt; ..&lt;знач2&gt;</a:t>
              </a:r>
              <a:r>
                <a:rPr lang="ru-RU">
                  <a:latin typeface="Arial" charset="0"/>
                </a:rPr>
                <a:t> </a:t>
              </a:r>
            </a:p>
          </p:txBody>
        </p:sp>
        <p:sp>
          <p:nvSpPr>
            <p:cNvPr id="11272" name="Text Box 28"/>
            <p:cNvSpPr txBox="1">
              <a:spLocks noChangeArrowheads="1"/>
            </p:cNvSpPr>
            <p:nvPr/>
          </p:nvSpPr>
          <p:spPr bwMode="auto">
            <a:xfrm>
              <a:off x="431" y="2296"/>
              <a:ext cx="15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612" y="2387"/>
              <a:ext cx="1406" cy="41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тело цикла</a:t>
              </a:r>
            </a:p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274" name="Oval 31"/>
            <p:cNvSpPr>
              <a:spLocks noChangeArrowheads="1"/>
            </p:cNvSpPr>
            <p:nvPr/>
          </p:nvSpPr>
          <p:spPr bwMode="auto">
            <a:xfrm>
              <a:off x="567" y="1071"/>
              <a:ext cx="1497" cy="2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11275" name="Oval 32"/>
            <p:cNvSpPr>
              <a:spLocks noChangeArrowheads="1"/>
            </p:cNvSpPr>
            <p:nvPr/>
          </p:nvSpPr>
          <p:spPr bwMode="auto">
            <a:xfrm>
              <a:off x="521" y="3385"/>
              <a:ext cx="1497" cy="27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11276" name="Line 35"/>
            <p:cNvSpPr>
              <a:spLocks noChangeShapeType="1"/>
            </p:cNvSpPr>
            <p:nvPr/>
          </p:nvSpPr>
          <p:spPr bwMode="auto">
            <a:xfrm>
              <a:off x="1292" y="134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36"/>
            <p:cNvSpPr>
              <a:spLocks noChangeShapeType="1"/>
            </p:cNvSpPr>
            <p:nvPr/>
          </p:nvSpPr>
          <p:spPr bwMode="auto">
            <a:xfrm>
              <a:off x="1292" y="2069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37"/>
            <p:cNvSpPr>
              <a:spLocks noChangeShapeType="1"/>
            </p:cNvSpPr>
            <p:nvPr/>
          </p:nvSpPr>
          <p:spPr bwMode="auto">
            <a:xfrm>
              <a:off x="1292" y="27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38"/>
            <p:cNvSpPr>
              <a:spLocks noChangeShapeType="1"/>
            </p:cNvSpPr>
            <p:nvPr/>
          </p:nvSpPr>
          <p:spPr bwMode="auto">
            <a:xfrm flipH="1">
              <a:off x="158" y="2976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39"/>
            <p:cNvSpPr>
              <a:spLocks noChangeShapeType="1"/>
            </p:cNvSpPr>
            <p:nvPr/>
          </p:nvSpPr>
          <p:spPr bwMode="auto">
            <a:xfrm flipV="1">
              <a:off x="158" y="1842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40"/>
            <p:cNvSpPr>
              <a:spLocks noChangeShapeType="1"/>
            </p:cNvSpPr>
            <p:nvPr/>
          </p:nvSpPr>
          <p:spPr bwMode="auto">
            <a:xfrm>
              <a:off x="158" y="1842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41"/>
            <p:cNvSpPr>
              <a:spLocks noChangeShapeType="1"/>
            </p:cNvSpPr>
            <p:nvPr/>
          </p:nvSpPr>
          <p:spPr bwMode="auto">
            <a:xfrm>
              <a:off x="2200" y="184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42"/>
            <p:cNvSpPr>
              <a:spLocks noChangeShapeType="1"/>
            </p:cNvSpPr>
            <p:nvPr/>
          </p:nvSpPr>
          <p:spPr bwMode="auto">
            <a:xfrm>
              <a:off x="2426" y="1842"/>
              <a:ext cx="0" cy="1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44"/>
            <p:cNvSpPr>
              <a:spLocks noChangeShapeType="1"/>
            </p:cNvSpPr>
            <p:nvPr/>
          </p:nvSpPr>
          <p:spPr bwMode="auto">
            <a:xfrm flipH="1">
              <a:off x="1292" y="315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45"/>
            <p:cNvSpPr>
              <a:spLocks noChangeShapeType="1"/>
            </p:cNvSpPr>
            <p:nvPr/>
          </p:nvSpPr>
          <p:spPr bwMode="auto">
            <a:xfrm>
              <a:off x="1292" y="315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900113" y="0"/>
            <a:ext cx="76057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Операторы</a:t>
            </a:r>
            <a:r>
              <a:rPr lang="ru-RU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цикла</a:t>
            </a:r>
            <a:r>
              <a:rPr lang="ru-RU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 параметром (для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VB</a:t>
            </a:r>
            <a:r>
              <a:rPr lang="ru-RU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):</a:t>
            </a:r>
          </a:p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</a:t>
            </a:r>
            <a:r>
              <a:rPr lang="en-US" sz="2800" b="1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счетчик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</a:t>
            </a:r>
            <a:r>
              <a:rPr lang="en-US" sz="28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начало</a:t>
            </a:r>
            <a:r>
              <a:rPr lang="ru-RU" sz="2800" b="1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</a:t>
            </a:r>
            <a:r>
              <a:rPr lang="en-US" sz="2800" b="1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конец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[</a:t>
            </a:r>
            <a:r>
              <a:rPr lang="en-US" sz="2800" b="1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Step</a:t>
            </a:r>
            <a:r>
              <a:rPr lang="en-US" sz="2800" b="1">
                <a:solidFill>
                  <a:srgbClr val="59213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шаг</a:t>
            </a:r>
            <a:r>
              <a:rPr lang="en-US" sz="28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]</a:t>
            </a:r>
            <a:endParaRPr lang="ru-RU" sz="2800" b="1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Next</a:t>
            </a:r>
            <a:r>
              <a:rPr lang="en-US" sz="2800" b="1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счетчик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498850" y="1700213"/>
            <a:ext cx="5645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Счетчик </a:t>
            </a: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– управляющая переменная</a:t>
            </a:r>
          </a:p>
          <a:p>
            <a:pPr algn="ctr">
              <a:defRPr/>
            </a:pPr>
            <a:r>
              <a:rPr lang="ru-RU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Начало</a:t>
            </a: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– начальное значение </a:t>
            </a:r>
            <a:endParaRPr lang="en-US" sz="2400" i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счетчика (управляющей переменной)</a:t>
            </a:r>
          </a:p>
          <a:p>
            <a:pPr algn="ctr">
              <a:defRPr/>
            </a:pPr>
            <a:r>
              <a:rPr lang="ru-RU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Конец</a:t>
            </a: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– конечное значение </a:t>
            </a:r>
            <a:endParaRPr lang="en-US" sz="2400" i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счетчика (управляющей переменной)</a:t>
            </a:r>
          </a:p>
          <a:p>
            <a:pPr algn="ctr">
              <a:defRPr/>
            </a:pPr>
            <a:r>
              <a:rPr lang="ru-RU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Шаг </a:t>
            </a: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– шаг изменения значения </a:t>
            </a:r>
            <a:endParaRPr lang="en-US" sz="2400" i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счетчика (по умолчанию 1)</a:t>
            </a:r>
          </a:p>
        </p:txBody>
      </p:sp>
      <p:sp>
        <p:nvSpPr>
          <p:cNvPr id="11270" name="AutoShape 4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2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12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62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12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62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4" grpId="1"/>
      <p:bldP spid="7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Циклы с параметром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4419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i="1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</a:rPr>
              <a:t>Задача:</a:t>
            </a:r>
            <a:endParaRPr lang="ru-RU" sz="2000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>
              <a:spcBef>
                <a:spcPct val="50000"/>
              </a:spcBef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</a:rPr>
              <a:t>Найти сумму цифр целого неотрицательного числа</a:t>
            </a:r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6172200" y="914400"/>
            <a:ext cx="1828800" cy="3810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>
                <a:ea typeface="MS PGothic" pitchFamily="34" charset="-128"/>
              </a:rPr>
              <a:t>начало</a:t>
            </a:r>
            <a:endParaRPr lang="ru-RU" sz="1200">
              <a:ea typeface="MS PGothic" pitchFamily="34" charset="-128"/>
            </a:endParaRPr>
          </a:p>
        </p:txBody>
      </p:sp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6019800" y="1524000"/>
            <a:ext cx="19812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Ввод N</a:t>
            </a:r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5638800" y="4038600"/>
            <a:ext cx="2819400" cy="758825"/>
          </a:xfrm>
          <a:prstGeom prst="flowChartProcess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S=S+val(mid(N,I,1))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>
            <a:off x="7086600" y="4797425"/>
            <a:ext cx="635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H="1">
            <a:off x="5029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V="1">
            <a:off x="5029200" y="3352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50292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H="1">
            <a:off x="7010400" y="2636838"/>
            <a:ext cx="9525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6096000" y="2209800"/>
            <a:ext cx="16002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S =0</a:t>
            </a:r>
          </a:p>
          <a:p>
            <a:pPr algn="ctr" eaLnBrk="0" hangingPunct="0"/>
            <a:r>
              <a:rPr lang="ru-RU" sz="1600">
                <a:ea typeface="MS PGothic" pitchFamily="34" charset="-128"/>
              </a:rPr>
              <a:t>K=len(N)</a:t>
            </a:r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>
            <a:off x="70104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>
            <a:off x="7086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H="1">
            <a:off x="7010400" y="3716338"/>
            <a:ext cx="9525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>
            <a:off x="7812088" y="3357563"/>
            <a:ext cx="1103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Line 17"/>
          <p:cNvSpPr>
            <a:spLocks noChangeShapeType="1"/>
          </p:cNvSpPr>
          <p:nvPr/>
        </p:nvSpPr>
        <p:spPr bwMode="auto">
          <a:xfrm flipH="1">
            <a:off x="8893175" y="33575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7391400" y="5486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73914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AutoShape 20"/>
          <p:cNvSpPr>
            <a:spLocks noChangeArrowheads="1"/>
          </p:cNvSpPr>
          <p:nvPr/>
        </p:nvSpPr>
        <p:spPr bwMode="auto">
          <a:xfrm>
            <a:off x="6324600" y="5715000"/>
            <a:ext cx="19812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Вывод S</a:t>
            </a:r>
          </a:p>
        </p:txBody>
      </p:sp>
      <p:sp>
        <p:nvSpPr>
          <p:cNvPr id="1046" name="AutoShape 21"/>
          <p:cNvSpPr>
            <a:spLocks noChangeArrowheads="1"/>
          </p:cNvSpPr>
          <p:nvPr/>
        </p:nvSpPr>
        <p:spPr bwMode="auto">
          <a:xfrm>
            <a:off x="6248400" y="6400800"/>
            <a:ext cx="1752600" cy="2286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>
                <a:ea typeface="MS PGothic" pitchFamily="34" charset="-128"/>
              </a:rPr>
              <a:t>конец</a:t>
            </a:r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71628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6443663" y="228600"/>
            <a:ext cx="2395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>
                <a:ea typeface="MS PGothic" pitchFamily="34" charset="-128"/>
                <a:hlinkClick r:id="rId5" action="ppaction://hlinksldjump"/>
              </a:rPr>
              <a:t>справка</a:t>
            </a:r>
            <a:endParaRPr lang="ru-RU" sz="2400">
              <a:ea typeface="MS PGothic" pitchFamily="34" charset="-128"/>
            </a:endParaRPr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6172200" y="2971800"/>
            <a:ext cx="1676400" cy="762000"/>
          </a:xfrm>
          <a:prstGeom prst="flowChartPreparation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>
                <a:ea typeface="MS PGothic" pitchFamily="34" charset="-128"/>
              </a:rPr>
              <a:t>I=1,k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23850" y="2565400"/>
            <a:ext cx="481574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 n As String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Dim s As Single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Dim k As Single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Dim </a:t>
            </a:r>
            <a:r>
              <a:rPr lang="en-US" sz="20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As Single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Private Sub </a:t>
            </a:r>
            <a:r>
              <a:rPr lang="en-US" sz="20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CommandButton1_Click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()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 = </a:t>
            </a:r>
            <a:r>
              <a:rPr lang="en-US" sz="20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TextBox1.Text</a:t>
            </a:r>
            <a:endParaRPr lang="en-US" sz="2000" b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k = Len(n)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s = 0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For </a:t>
            </a:r>
            <a:r>
              <a:rPr lang="en-US" sz="20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1 To k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s = </a:t>
            </a:r>
            <a:r>
              <a:rPr lang="en-US" sz="20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+ Val(Mid(n, </a:t>
            </a:r>
            <a:r>
              <a:rPr lang="en-US" sz="20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1))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Next </a:t>
            </a:r>
            <a:r>
              <a:rPr lang="en-US" sz="20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</a:t>
            </a:r>
            <a:endParaRPr lang="en-US" sz="2000" b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TextBox2.Text 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</a:t>
            </a:r>
            <a:r>
              <a:rPr lang="en-US" sz="20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</a:t>
            </a: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(s)</a:t>
            </a:r>
          </a:p>
          <a:p>
            <a:pPr>
              <a:defRPr/>
            </a:pPr>
            <a:r>
              <a:rPr lang="en-US" sz="2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End Sub</a:t>
            </a:r>
            <a:endParaRPr lang="ru-RU" sz="2000" b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51" name="AutoShape 2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1026" name="CommandButton1" r:id="rId2" imgW="1152360" imgH="428760"/>
    </p:controls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Цикл с предусловием</a:t>
            </a:r>
            <a:r>
              <a:rPr lang="en-US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«Пока»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>
          <a:xfrm>
            <a:off x="4572000" y="1557338"/>
            <a:ext cx="4572000" cy="42481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592138"/>
                </a:solidFill>
              </a:rPr>
              <a:t>Цикл с предусловием </a:t>
            </a:r>
            <a:endParaRPr lang="en-US" sz="2400" b="1" smtClean="0">
              <a:solidFill>
                <a:srgbClr val="592138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592138"/>
                </a:solidFill>
              </a:rPr>
              <a:t>используется в том случае, когда число шагов цикла  точно не определено, а выход из цикла осуществляется при проверке истинности условия. Если условие примет значение «ложь»,то выполнение цикла закончится.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900113" y="188913"/>
            <a:ext cx="7307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Операторы цикла с предусловием</a:t>
            </a: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32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(2 </a:t>
            </a:r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варианта</a:t>
            </a: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endParaRPr lang="ru-RU" sz="32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292725" y="1628775"/>
            <a:ext cx="3059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898525" indent="-898525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 While</a:t>
            </a:r>
            <a:r>
              <a:rPr lang="ru-RU" sz="2400">
                <a:latin typeface="Arial" charset="0"/>
              </a:rPr>
              <a:t> </a:t>
            </a: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Условие</a:t>
            </a:r>
          </a:p>
          <a:p>
            <a:pPr marL="898525" indent="-898525">
              <a:defRPr/>
            </a:pP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Тело цикла</a:t>
            </a:r>
          </a:p>
          <a:p>
            <a:pPr marL="898525" indent="-898525">
              <a:defRPr/>
            </a:pP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[Exit Do] </a:t>
            </a:r>
          </a:p>
          <a:p>
            <a:pPr marL="898525" indent="-898525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Loop</a:t>
            </a:r>
            <a:endParaRPr lang="ru-RU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292725" y="4221163"/>
            <a:ext cx="2771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 Until</a:t>
            </a:r>
            <a:r>
              <a:rPr lang="ru-RU" sz="2400">
                <a:latin typeface="Arial" charset="0"/>
              </a:rPr>
              <a:t> </a:t>
            </a: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Условие</a:t>
            </a:r>
          </a:p>
          <a:p>
            <a:pPr>
              <a:defRPr/>
            </a:pP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Тело цикла</a:t>
            </a:r>
          </a:p>
          <a:p>
            <a:pPr>
              <a:defRPr/>
            </a:pP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[Exit Do]</a:t>
            </a:r>
            <a:r>
              <a:rPr lang="en-US" sz="240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Loop</a:t>
            </a:r>
            <a:endParaRPr lang="ru-RU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68313" y="1268413"/>
            <a:ext cx="3887787" cy="3960812"/>
            <a:chOff x="295" y="799"/>
            <a:chExt cx="2449" cy="2495"/>
          </a:xfrm>
        </p:grpSpPr>
        <p:sp>
          <p:nvSpPr>
            <p:cNvPr id="12297" name="Oval 7"/>
            <p:cNvSpPr>
              <a:spLocks noChangeArrowheads="1"/>
            </p:cNvSpPr>
            <p:nvPr/>
          </p:nvSpPr>
          <p:spPr bwMode="auto">
            <a:xfrm>
              <a:off x="793" y="799"/>
              <a:ext cx="1452" cy="22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12298" name="Oval 9"/>
            <p:cNvSpPr>
              <a:spLocks noChangeArrowheads="1"/>
            </p:cNvSpPr>
            <p:nvPr/>
          </p:nvSpPr>
          <p:spPr bwMode="auto">
            <a:xfrm>
              <a:off x="793" y="3067"/>
              <a:ext cx="1452" cy="22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12299" name="AutoShape 10"/>
            <p:cNvSpPr>
              <a:spLocks noChangeArrowheads="1"/>
            </p:cNvSpPr>
            <p:nvPr/>
          </p:nvSpPr>
          <p:spPr bwMode="auto">
            <a:xfrm>
              <a:off x="793" y="1480"/>
              <a:ext cx="1497" cy="454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условие</a:t>
              </a:r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>
              <a:off x="793" y="2160"/>
              <a:ext cx="1452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тело цикла</a:t>
              </a:r>
            </a:p>
          </p:txBody>
        </p:sp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>
              <a:off x="1519" y="1026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20"/>
            <p:cNvSpPr>
              <a:spLocks noChangeShapeType="1"/>
            </p:cNvSpPr>
            <p:nvPr/>
          </p:nvSpPr>
          <p:spPr bwMode="auto">
            <a:xfrm flipH="1">
              <a:off x="295" y="1706"/>
              <a:ext cx="4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21"/>
            <p:cNvSpPr>
              <a:spLocks noChangeShapeType="1"/>
            </p:cNvSpPr>
            <p:nvPr/>
          </p:nvSpPr>
          <p:spPr bwMode="auto">
            <a:xfrm>
              <a:off x="295" y="1706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23"/>
            <p:cNvSpPr>
              <a:spLocks noChangeShapeType="1"/>
            </p:cNvSpPr>
            <p:nvPr/>
          </p:nvSpPr>
          <p:spPr bwMode="auto">
            <a:xfrm>
              <a:off x="1519" y="279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24"/>
            <p:cNvSpPr>
              <a:spLocks noChangeShapeType="1"/>
            </p:cNvSpPr>
            <p:nvPr/>
          </p:nvSpPr>
          <p:spPr bwMode="auto">
            <a:xfrm>
              <a:off x="295" y="2795"/>
              <a:ext cx="1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25"/>
            <p:cNvSpPr>
              <a:spLocks noChangeShapeType="1"/>
            </p:cNvSpPr>
            <p:nvPr/>
          </p:nvSpPr>
          <p:spPr bwMode="auto">
            <a:xfrm>
              <a:off x="1519" y="1933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26"/>
            <p:cNvSpPr>
              <a:spLocks noChangeShapeType="1"/>
            </p:cNvSpPr>
            <p:nvPr/>
          </p:nvSpPr>
          <p:spPr bwMode="auto">
            <a:xfrm>
              <a:off x="2245" y="2387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27"/>
            <p:cNvSpPr>
              <a:spLocks noChangeShapeType="1"/>
            </p:cNvSpPr>
            <p:nvPr/>
          </p:nvSpPr>
          <p:spPr bwMode="auto">
            <a:xfrm flipV="1">
              <a:off x="2744" y="1706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28"/>
            <p:cNvSpPr>
              <a:spLocks noChangeShapeType="1"/>
            </p:cNvSpPr>
            <p:nvPr/>
          </p:nvSpPr>
          <p:spPr bwMode="auto">
            <a:xfrm flipH="1">
              <a:off x="2290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Text Box 32"/>
            <p:cNvSpPr txBox="1">
              <a:spLocks noChangeArrowheads="1"/>
            </p:cNvSpPr>
            <p:nvPr/>
          </p:nvSpPr>
          <p:spPr bwMode="auto">
            <a:xfrm>
              <a:off x="418" y="1447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ложь</a:t>
              </a:r>
            </a:p>
          </p:txBody>
        </p:sp>
        <p:sp>
          <p:nvSpPr>
            <p:cNvPr id="12311" name="Text Box 33"/>
            <p:cNvSpPr txBox="1">
              <a:spLocks noChangeArrowheads="1"/>
            </p:cNvSpPr>
            <p:nvPr/>
          </p:nvSpPr>
          <p:spPr bwMode="auto">
            <a:xfrm>
              <a:off x="1688" y="1900"/>
              <a:ext cx="5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истина</a:t>
              </a:r>
            </a:p>
          </p:txBody>
        </p:sp>
      </p:grpSp>
      <p:sp>
        <p:nvSpPr>
          <p:cNvPr id="12296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36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" presetClass="exit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40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2" grpId="1"/>
      <p:bldP spid="17414" grpId="0" build="p"/>
      <p:bldP spid="17437" grpId="0"/>
      <p:bldP spid="17438" grpId="0"/>
      <p:bldP spid="174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9850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Циклы с предпроверкой условия</a:t>
            </a:r>
            <a:r>
              <a:rPr lang="ru-RU" smtClean="0"/>
              <a:t> 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0" y="1484313"/>
            <a:ext cx="441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i="1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</a:rPr>
              <a:t>Задача:</a:t>
            </a:r>
            <a:r>
              <a:rPr lang="en-US" sz="2000" i="1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</a:rPr>
              <a:t> </a:t>
            </a:r>
            <a:r>
              <a:rPr lang="ru-RU" sz="200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Найти сумму цифр целого неотрицательного числа</a:t>
            </a:r>
            <a:r>
              <a:rPr lang="en-US" sz="200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 (</a:t>
            </a:r>
            <a:r>
              <a:rPr lang="ru-RU" sz="200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отрывок из программного кода</a:t>
            </a:r>
            <a:r>
              <a:rPr lang="en-US" sz="200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)</a:t>
            </a:r>
            <a:endParaRPr lang="ru-RU" sz="2000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39552" y="2780928"/>
            <a:ext cx="335181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single</a:t>
            </a:r>
            <a:endParaRPr lang="ru-RU" sz="2400" i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</a:t>
            </a:r>
            <a:r>
              <a:rPr lang="ru-RU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i="1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single</a:t>
            </a:r>
            <a:endParaRPr lang="ru-RU" sz="2400" i="1" dirty="0" smtClean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…........................</a:t>
            </a:r>
            <a:endParaRPr lang="ru-RU" sz="2400" i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n=val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2400" b="1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TextBox</a:t>
            </a:r>
            <a:r>
              <a:rPr lang="ru-RU" sz="2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1.text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s=0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Until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n=0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s=s+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10)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n=</a:t>
            </a:r>
            <a:r>
              <a:rPr lang="en-US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/10)</a:t>
            </a: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Loop</a:t>
            </a:r>
            <a:endParaRPr lang="ru-RU" sz="2400" b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2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textBox2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text=str</a:t>
            </a:r>
            <a:r>
              <a:rPr lang="ru-RU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ru-RU" sz="2400" b="1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en-US" sz="2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endParaRPr lang="ru-RU" sz="2400" b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7" name="AutoShape 29"/>
          <p:cNvSpPr>
            <a:spLocks noChangeArrowheads="1"/>
          </p:cNvSpPr>
          <p:nvPr/>
        </p:nvSpPr>
        <p:spPr bwMode="auto">
          <a:xfrm>
            <a:off x="6172200" y="914400"/>
            <a:ext cx="1828800" cy="3810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>
                <a:ea typeface="MS PGothic" pitchFamily="34" charset="-128"/>
              </a:rPr>
              <a:t>начало</a:t>
            </a:r>
            <a:endParaRPr lang="ru-RU" sz="1200">
              <a:ea typeface="MS PGothic" pitchFamily="34" charset="-128"/>
            </a:endParaRPr>
          </a:p>
        </p:txBody>
      </p:sp>
      <p:sp>
        <p:nvSpPr>
          <p:cNvPr id="13318" name="AutoShape 30"/>
          <p:cNvSpPr>
            <a:spLocks noChangeArrowheads="1"/>
          </p:cNvSpPr>
          <p:nvPr/>
        </p:nvSpPr>
        <p:spPr bwMode="auto">
          <a:xfrm>
            <a:off x="6019800" y="1524000"/>
            <a:ext cx="19812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Ввод N</a:t>
            </a:r>
          </a:p>
        </p:txBody>
      </p:sp>
      <p:sp>
        <p:nvSpPr>
          <p:cNvPr id="13319" name="AutoShape 31"/>
          <p:cNvSpPr>
            <a:spLocks noChangeArrowheads="1"/>
          </p:cNvSpPr>
          <p:nvPr/>
        </p:nvSpPr>
        <p:spPr bwMode="auto">
          <a:xfrm>
            <a:off x="6019800" y="2895600"/>
            <a:ext cx="19812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>
                <a:ea typeface="MS PGothic" pitchFamily="34" charset="-128"/>
              </a:rPr>
              <a:t>N =0</a:t>
            </a:r>
          </a:p>
        </p:txBody>
      </p:sp>
      <p:sp>
        <p:nvSpPr>
          <p:cNvPr id="13320" name="AutoShape 32"/>
          <p:cNvSpPr>
            <a:spLocks noChangeArrowheads="1"/>
          </p:cNvSpPr>
          <p:nvPr/>
        </p:nvSpPr>
        <p:spPr bwMode="auto">
          <a:xfrm>
            <a:off x="5638800" y="4038600"/>
            <a:ext cx="2819400" cy="914400"/>
          </a:xfrm>
          <a:prstGeom prst="flowChartProcess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S=S+(N mod 10)</a:t>
            </a:r>
          </a:p>
          <a:p>
            <a:pPr algn="ctr" eaLnBrk="0" hangingPunct="0"/>
            <a:r>
              <a:rPr lang="ru-RU" sz="1600">
                <a:ea typeface="MS PGothic" pitchFamily="34" charset="-128"/>
              </a:rPr>
              <a:t>N = </a:t>
            </a:r>
            <a:r>
              <a:rPr lang="en-US" sz="1600">
                <a:ea typeface="MS PGothic" pitchFamily="34" charset="-128"/>
              </a:rPr>
              <a:t>int</a:t>
            </a:r>
            <a:r>
              <a:rPr lang="ru-RU" sz="1600">
                <a:ea typeface="MS PGothic" pitchFamily="34" charset="-128"/>
              </a:rPr>
              <a:t>(N/10)</a:t>
            </a:r>
          </a:p>
        </p:txBody>
      </p:sp>
      <p:sp>
        <p:nvSpPr>
          <p:cNvPr id="13321" name="Line 33"/>
          <p:cNvSpPr>
            <a:spLocks noChangeShapeType="1"/>
          </p:cNvSpPr>
          <p:nvPr/>
        </p:nvSpPr>
        <p:spPr bwMode="auto">
          <a:xfrm>
            <a:off x="70866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Line 34"/>
          <p:cNvSpPr>
            <a:spLocks noChangeShapeType="1"/>
          </p:cNvSpPr>
          <p:nvPr/>
        </p:nvSpPr>
        <p:spPr bwMode="auto">
          <a:xfrm flipH="1" flipV="1">
            <a:off x="5004048" y="5301208"/>
            <a:ext cx="2082552" cy="327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Line 35"/>
          <p:cNvSpPr>
            <a:spLocks noChangeShapeType="1"/>
          </p:cNvSpPr>
          <p:nvPr/>
        </p:nvSpPr>
        <p:spPr bwMode="auto">
          <a:xfrm flipH="1" flipV="1">
            <a:off x="5004048" y="3356992"/>
            <a:ext cx="0" cy="1944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Line 36"/>
          <p:cNvSpPr>
            <a:spLocks noChangeShapeType="1"/>
          </p:cNvSpPr>
          <p:nvPr/>
        </p:nvSpPr>
        <p:spPr bwMode="auto">
          <a:xfrm>
            <a:off x="5004048" y="3356992"/>
            <a:ext cx="1045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Line 37"/>
          <p:cNvSpPr>
            <a:spLocks noChangeShapeType="1"/>
          </p:cNvSpPr>
          <p:nvPr/>
        </p:nvSpPr>
        <p:spPr bwMode="auto">
          <a:xfrm>
            <a:off x="70104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Rectangle 38"/>
          <p:cNvSpPr>
            <a:spLocks noChangeArrowheads="1"/>
          </p:cNvSpPr>
          <p:nvPr/>
        </p:nvSpPr>
        <p:spPr bwMode="auto">
          <a:xfrm>
            <a:off x="6096000" y="2209800"/>
            <a:ext cx="1600200" cy="381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S =0</a:t>
            </a:r>
          </a:p>
        </p:txBody>
      </p:sp>
      <p:sp>
        <p:nvSpPr>
          <p:cNvPr id="13327" name="Line 39"/>
          <p:cNvSpPr>
            <a:spLocks noChangeShapeType="1"/>
          </p:cNvSpPr>
          <p:nvPr/>
        </p:nvSpPr>
        <p:spPr bwMode="auto">
          <a:xfrm>
            <a:off x="70104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40"/>
          <p:cNvSpPr>
            <a:spLocks noChangeShapeType="1"/>
          </p:cNvSpPr>
          <p:nvPr/>
        </p:nvSpPr>
        <p:spPr bwMode="auto">
          <a:xfrm>
            <a:off x="70866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Line 41"/>
          <p:cNvSpPr>
            <a:spLocks noChangeShapeType="1"/>
          </p:cNvSpPr>
          <p:nvPr/>
        </p:nvSpPr>
        <p:spPr bwMode="auto">
          <a:xfrm>
            <a:off x="70104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Line 42"/>
          <p:cNvSpPr>
            <a:spLocks noChangeShapeType="1"/>
          </p:cNvSpPr>
          <p:nvPr/>
        </p:nvSpPr>
        <p:spPr bwMode="auto">
          <a:xfrm>
            <a:off x="8001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Line 43"/>
          <p:cNvSpPr>
            <a:spLocks noChangeShapeType="1"/>
          </p:cNvSpPr>
          <p:nvPr/>
        </p:nvSpPr>
        <p:spPr bwMode="auto">
          <a:xfrm flipH="1">
            <a:off x="8893175" y="3429000"/>
            <a:ext cx="222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Line 44"/>
          <p:cNvSpPr>
            <a:spLocks noChangeShapeType="1"/>
          </p:cNvSpPr>
          <p:nvPr/>
        </p:nvSpPr>
        <p:spPr bwMode="auto">
          <a:xfrm flipH="1">
            <a:off x="7391400" y="5486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Line 45"/>
          <p:cNvSpPr>
            <a:spLocks noChangeShapeType="1"/>
          </p:cNvSpPr>
          <p:nvPr/>
        </p:nvSpPr>
        <p:spPr bwMode="auto">
          <a:xfrm>
            <a:off x="73914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46"/>
          <p:cNvSpPr>
            <a:spLocks noChangeArrowheads="1"/>
          </p:cNvSpPr>
          <p:nvPr/>
        </p:nvSpPr>
        <p:spPr bwMode="auto">
          <a:xfrm>
            <a:off x="6324600" y="5715000"/>
            <a:ext cx="19812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>
                <a:ea typeface="MS PGothic" pitchFamily="34" charset="-128"/>
              </a:rPr>
              <a:t>Вывод S</a:t>
            </a:r>
          </a:p>
        </p:txBody>
      </p:sp>
      <p:sp>
        <p:nvSpPr>
          <p:cNvPr id="13335" name="AutoShape 47"/>
          <p:cNvSpPr>
            <a:spLocks noChangeArrowheads="1"/>
          </p:cNvSpPr>
          <p:nvPr/>
        </p:nvSpPr>
        <p:spPr bwMode="auto">
          <a:xfrm>
            <a:off x="6248400" y="6400800"/>
            <a:ext cx="1752600" cy="2286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400">
                <a:ea typeface="MS PGothic" pitchFamily="34" charset="-128"/>
              </a:rPr>
              <a:t>конец</a:t>
            </a:r>
          </a:p>
        </p:txBody>
      </p:sp>
      <p:sp>
        <p:nvSpPr>
          <p:cNvPr id="13336" name="Line 48"/>
          <p:cNvSpPr>
            <a:spLocks noChangeShapeType="1"/>
          </p:cNvSpPr>
          <p:nvPr/>
        </p:nvSpPr>
        <p:spPr bwMode="auto">
          <a:xfrm>
            <a:off x="71628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AutoShape 4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13338" name="CommandButton1" r:id="rId2" imgW="1152360" imgH="428760"/>
    </p:controls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Цикл с постусловием «До»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43438" y="981075"/>
            <a:ext cx="4176712" cy="5400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592138"/>
                </a:solidFill>
              </a:rPr>
              <a:t>Цикл с постусловием </a:t>
            </a:r>
            <a:endParaRPr lang="en-US" sz="2400" b="1" smtClean="0">
              <a:solidFill>
                <a:srgbClr val="592138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592138"/>
                </a:solidFill>
              </a:rPr>
              <a:t>используется в том случае, когда число шагов цикла  точно не определено, а выход из цикла осуществляется при проверке истинности условия. Если условие примет значение «истина»,то выполнение цикла закончится.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592138"/>
                </a:solidFill>
              </a:rPr>
              <a:t>Цикл с постусловием выполняется хотя бы один раз в любом случае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5288" y="1484313"/>
            <a:ext cx="3960812" cy="3960812"/>
            <a:chOff x="249" y="935"/>
            <a:chExt cx="2495" cy="2495"/>
          </a:xfrm>
        </p:grpSpPr>
        <p:sp>
          <p:nvSpPr>
            <p:cNvPr id="14345" name="Oval 6"/>
            <p:cNvSpPr>
              <a:spLocks noChangeArrowheads="1"/>
            </p:cNvSpPr>
            <p:nvPr/>
          </p:nvSpPr>
          <p:spPr bwMode="auto">
            <a:xfrm>
              <a:off x="793" y="935"/>
              <a:ext cx="1452" cy="22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начало</a:t>
              </a:r>
            </a:p>
          </p:txBody>
        </p:sp>
        <p:sp>
          <p:nvSpPr>
            <p:cNvPr id="14346" name="Oval 7"/>
            <p:cNvSpPr>
              <a:spLocks noChangeArrowheads="1"/>
            </p:cNvSpPr>
            <p:nvPr/>
          </p:nvSpPr>
          <p:spPr bwMode="auto">
            <a:xfrm>
              <a:off x="793" y="3203"/>
              <a:ext cx="1452" cy="22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14347" name="AutoShape 8"/>
            <p:cNvSpPr>
              <a:spLocks noChangeArrowheads="1"/>
            </p:cNvSpPr>
            <p:nvPr/>
          </p:nvSpPr>
          <p:spPr bwMode="auto">
            <a:xfrm>
              <a:off x="748" y="2296"/>
              <a:ext cx="1497" cy="454"/>
            </a:xfrm>
            <a:prstGeom prst="diamond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условие</a:t>
              </a:r>
            </a:p>
          </p:txBody>
        </p:sp>
        <p:sp>
          <p:nvSpPr>
            <p:cNvPr id="14348" name="Rectangle 9"/>
            <p:cNvSpPr>
              <a:spLocks noChangeArrowheads="1"/>
            </p:cNvSpPr>
            <p:nvPr/>
          </p:nvSpPr>
          <p:spPr bwMode="auto">
            <a:xfrm>
              <a:off x="793" y="1615"/>
              <a:ext cx="1452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тело цикла</a:t>
              </a:r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1519" y="1162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Line 11"/>
            <p:cNvSpPr>
              <a:spLocks noChangeShapeType="1"/>
            </p:cNvSpPr>
            <p:nvPr/>
          </p:nvSpPr>
          <p:spPr bwMode="auto">
            <a:xfrm flipH="1">
              <a:off x="295" y="2523"/>
              <a:ext cx="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>
              <a:off x="295" y="2523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Line 13"/>
            <p:cNvSpPr>
              <a:spLocks noChangeShapeType="1"/>
            </p:cNvSpPr>
            <p:nvPr/>
          </p:nvSpPr>
          <p:spPr bwMode="auto">
            <a:xfrm>
              <a:off x="1519" y="293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295" y="2931"/>
              <a:ext cx="12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Line 15"/>
            <p:cNvSpPr>
              <a:spLocks noChangeShapeType="1"/>
            </p:cNvSpPr>
            <p:nvPr/>
          </p:nvSpPr>
          <p:spPr bwMode="auto">
            <a:xfrm>
              <a:off x="1519" y="206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2245" y="2523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6" name="Line 17"/>
            <p:cNvSpPr>
              <a:spLocks noChangeShapeType="1"/>
            </p:cNvSpPr>
            <p:nvPr/>
          </p:nvSpPr>
          <p:spPr bwMode="auto">
            <a:xfrm flipV="1">
              <a:off x="2744" y="1842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 flipH="1">
              <a:off x="2290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8" name="Text Box 19"/>
            <p:cNvSpPr txBox="1">
              <a:spLocks noChangeArrowheads="1"/>
            </p:cNvSpPr>
            <p:nvPr/>
          </p:nvSpPr>
          <p:spPr bwMode="auto">
            <a:xfrm>
              <a:off x="2200" y="2205"/>
              <a:ext cx="4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ложь</a:t>
              </a:r>
            </a:p>
          </p:txBody>
        </p:sp>
        <p:sp>
          <p:nvSpPr>
            <p:cNvPr id="14359" name="Text Box 20"/>
            <p:cNvSpPr txBox="1">
              <a:spLocks noChangeArrowheads="1"/>
            </p:cNvSpPr>
            <p:nvPr/>
          </p:nvSpPr>
          <p:spPr bwMode="auto">
            <a:xfrm>
              <a:off x="249" y="2205"/>
              <a:ext cx="5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истина</a:t>
              </a:r>
            </a:p>
          </p:txBody>
        </p:sp>
      </p:grp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292725" y="1628775"/>
            <a:ext cx="3167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98525" indent="-898525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 </a:t>
            </a:r>
            <a:endParaRPr lang="ru-RU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898525" indent="-898525">
              <a:defRPr/>
            </a:pP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</a:t>
            </a: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Тело цикла</a:t>
            </a:r>
          </a:p>
          <a:p>
            <a:pPr marL="898525" indent="-898525">
              <a:defRPr/>
            </a:pP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[Exit Do] </a:t>
            </a:r>
          </a:p>
          <a:p>
            <a:pPr marL="898525" indent="-898525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Loop While</a:t>
            </a:r>
            <a:r>
              <a:rPr lang="ru-RU" sz="2400">
                <a:latin typeface="Arial" charset="0"/>
              </a:rPr>
              <a:t> </a:t>
            </a: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Условие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292725" y="4221163"/>
            <a:ext cx="30241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</a:t>
            </a:r>
            <a:endParaRPr lang="ru-RU" sz="240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Тело цикла</a:t>
            </a:r>
          </a:p>
          <a:p>
            <a:pPr>
              <a:defRPr/>
            </a:pP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</a:t>
            </a:r>
            <a:r>
              <a:rPr lang="en-US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[Exit Do]</a:t>
            </a:r>
            <a:r>
              <a:rPr lang="en-US" sz="240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Loop Until</a:t>
            </a:r>
            <a:r>
              <a:rPr lang="ru-RU" sz="2400">
                <a:latin typeface="Arial" charset="0"/>
              </a:rPr>
              <a:t> </a:t>
            </a:r>
            <a:r>
              <a:rPr lang="ru-RU" sz="24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Условие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042988" y="0"/>
            <a:ext cx="7134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Операторы цикла с постусловием</a:t>
            </a:r>
          </a:p>
          <a:p>
            <a:pPr>
              <a:defRPr/>
            </a:pP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(2 </a:t>
            </a:r>
            <a:r>
              <a:rPr 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варианта</a:t>
            </a: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endParaRPr lang="ru-RU" sz="32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4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287338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2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92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44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48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52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5" grpId="0" build="p"/>
      <p:bldP spid="20485" grpId="1" build="p"/>
      <p:bldP spid="20501" grpId="0"/>
      <p:bldP spid="20502" grpId="0"/>
      <p:bldP spid="2050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1921</TotalTime>
  <Words>861</Words>
  <Application>Microsoft Office PowerPoint</Application>
  <PresentationFormat>Экран (4:3)</PresentationFormat>
  <Paragraphs>194</Paragraphs>
  <Slides>16</Slides>
  <Notes>8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Трек</vt:lpstr>
      <vt:lpstr>Equation</vt:lpstr>
      <vt:lpstr>Тема: «Циклы»</vt:lpstr>
      <vt:lpstr>Содержание</vt:lpstr>
      <vt:lpstr>Цикл-это многократное  повторение последовательности действий по некоторому условию</vt:lpstr>
      <vt:lpstr>Основные понятия:</vt:lpstr>
      <vt:lpstr>Слайд 5</vt:lpstr>
      <vt:lpstr>Циклы с параметром</vt:lpstr>
      <vt:lpstr>Цикл с предусловием «Пока»</vt:lpstr>
      <vt:lpstr>Циклы с предпроверкой условия </vt:lpstr>
      <vt:lpstr>Цикл с постусловием «До»</vt:lpstr>
      <vt:lpstr>Циклы с постпроверкой условия </vt:lpstr>
      <vt:lpstr>Функции для работы со строковыми переменными</vt:lpstr>
      <vt:lpstr>Задачи для самостоятельного решения</vt:lpstr>
      <vt:lpstr>Задачи </vt:lpstr>
      <vt:lpstr>Задачи (циклы с параметром)</vt:lpstr>
      <vt:lpstr>Циклы с параметром</vt:lpstr>
      <vt:lpstr>Автор</vt:lpstr>
    </vt:vector>
  </TitlesOfParts>
  <Company>homepc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«Циклы»</dc:title>
  <dc:creator>Jjury</dc:creator>
  <cp:lastModifiedBy>админ</cp:lastModifiedBy>
  <cp:revision>59</cp:revision>
  <dcterms:created xsi:type="dcterms:W3CDTF">2007-04-23T18:05:52Z</dcterms:created>
  <dcterms:modified xsi:type="dcterms:W3CDTF">2012-12-03T19:50:58Z</dcterms:modified>
</cp:coreProperties>
</file>