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6" r:id="rId5"/>
    <p:sldId id="265" r:id="rId6"/>
    <p:sldId id="260" r:id="rId7"/>
    <p:sldId id="268" r:id="rId8"/>
    <p:sldId id="269" r:id="rId9"/>
    <p:sldId id="261" r:id="rId10"/>
    <p:sldId id="264" r:id="rId11"/>
    <p:sldId id="262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00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4CD7-3686-446A-B1D5-0C422A14A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D4727-6357-4CCF-A75B-3B00D62AA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99AC-06CE-4EF5-B9F5-C8118119C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F20F-518B-45CA-8EC7-00F8A69B0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C519-10D3-4925-B27D-C915CB0EE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E580-E00F-4F95-A54D-62B7D50F4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DAC5-1C7E-4F0F-9B79-22162CFA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07B5-0D18-4754-B789-906A41D27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3DDB9-5B4D-4143-94FD-C6BAE3F16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45E69-D7F8-49A2-8EAD-06646D4A7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B9A99-BC65-4327-A95A-B695967CC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77811-68AE-4E61-ACB8-6871C560F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8AAF9B9-69C6-4DF3-8D68-421F06F73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shky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smtClean="0"/>
              <a:t>УСТРОЙСТВА ПАМЯТИ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550" y="4724400"/>
            <a:ext cx="398145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hlink"/>
                </a:solidFill>
              </a:rPr>
              <a:t>Киселева Дарья </a:t>
            </a:r>
            <a:r>
              <a:rPr lang="ru-RU" sz="2000" dirty="0" smtClean="0">
                <a:solidFill>
                  <a:schemeClr val="hlink"/>
                </a:solidFill>
              </a:rPr>
              <a:t>Олеговна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hlink"/>
                </a:solidFill>
              </a:rPr>
              <a:t>Учитель информатики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hlink"/>
                </a:solidFill>
              </a:rPr>
              <a:t>МБОУ «Школа №25» г.Прокопьевск</a:t>
            </a:r>
            <a:endParaRPr lang="ru-RU" sz="2000" dirty="0" smtClean="0">
              <a:solidFill>
                <a:schemeClr val="hlink"/>
              </a:solidFill>
            </a:endParaRPr>
          </a:p>
        </p:txBody>
      </p:sp>
      <p:pic>
        <p:nvPicPr>
          <p:cNvPr id="2052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076700"/>
            <a:ext cx="20875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j0285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3375"/>
            <a:ext cx="22320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ПАМЯТЬ КОМПЬЮТЕРА -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СОВОКУПНОСТЬ УСТРОЙСТВ ДЛЯ ХРАНЕНИЯ ИНФОРМАЦИИ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27313" y="3068638"/>
            <a:ext cx="36004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ПАМЯТЬ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042988" y="4076700"/>
            <a:ext cx="244951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ВНУТРЕННЯЯ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64163" y="4149725"/>
            <a:ext cx="27368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ВНЕШНЯЯ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ОПЕРАТИВ-</a:t>
            </a:r>
          </a:p>
          <a:p>
            <a:pPr algn="ctr"/>
            <a:r>
              <a:rPr lang="ru-RU" sz="1200">
                <a:latin typeface="Arial" charset="0"/>
              </a:rPr>
              <a:t>НАЯ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59113" y="5589588"/>
            <a:ext cx="10080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КЭШ-</a:t>
            </a:r>
          </a:p>
          <a:p>
            <a:pPr algn="ctr"/>
            <a:r>
              <a:rPr lang="ru-RU" sz="1200">
                <a:latin typeface="Arial" charset="0"/>
              </a:rPr>
              <a:t>ПАМЯТЬ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69227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ПОСТОЯН- </a:t>
            </a:r>
          </a:p>
          <a:p>
            <a:pPr algn="ctr"/>
            <a:r>
              <a:rPr lang="ru-RU" sz="1200">
                <a:latin typeface="Arial" charset="0"/>
              </a:rPr>
              <a:t>НАЯ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643438" y="5300663"/>
            <a:ext cx="10080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ЖЕСТКИЕ </a:t>
            </a:r>
          </a:p>
          <a:p>
            <a:pPr algn="ctr"/>
            <a:r>
              <a:rPr lang="ru-RU" sz="1200">
                <a:latin typeface="Arial" charset="0"/>
              </a:rPr>
              <a:t>ДИСКИ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57245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ГИБКИЕ</a:t>
            </a:r>
          </a:p>
          <a:p>
            <a:pPr algn="ctr"/>
            <a:r>
              <a:rPr lang="ru-RU" sz="1200">
                <a:latin typeface="Arial" charset="0"/>
              </a:rPr>
              <a:t>ДИСКИ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70199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Arial" charset="0"/>
              </a:rPr>
              <a:t>CD</a:t>
            </a:r>
            <a:endParaRPr lang="ru-RU" sz="1200">
              <a:latin typeface="Arial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7956550" y="5300663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Флеш-</a:t>
            </a:r>
          </a:p>
          <a:p>
            <a:pPr algn="ctr"/>
            <a:r>
              <a:rPr lang="ru-RU" sz="1200">
                <a:latin typeface="Arial" charset="0"/>
              </a:rPr>
              <a:t>память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563938" y="37893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500563" y="3789363"/>
            <a:ext cx="7191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1955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484438" y="50847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900113" y="50847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9001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1955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4194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5148263" y="50847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87705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148263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156325" y="50847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308850" y="50847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8388350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СРАВНИТЕЛЬНАЯ ХАРАКТЕРИСТИКА УСТРОЙСТВ ПАМЯТИ</a:t>
            </a: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145280"/>
        </p:xfrm>
        <a:graphic>
          <a:graphicData uri="http://schemas.openxmlformats.org/drawingml/2006/table">
            <a:tbl>
              <a:tblPr/>
              <a:tblGrid>
                <a:gridCol w="4546600"/>
                <a:gridCol w="3683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Вид памяти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Объем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Оперативная память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Кэш-память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Постоянная память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Дискета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Винчестер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Компакт-диск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Flash-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память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Ресурсы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mtClean="0"/>
              <a:t>Учебник «Информатика. 7-9 класс. Базовый курс. Теория» Под ред. Н. В. Макаровой. – СПб.: Питер, 2007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mtClean="0"/>
              <a:t>Информатика. Методическое пособие для учителей. 8 кл/Под ред. Проф Н. В. Макаровой. – СПб.: Питер, 2006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mtClean="0">
                <a:hlinkClick r:id="rId2"/>
              </a:rPr>
              <a:t>http://animashky.ru</a:t>
            </a:r>
            <a:endParaRPr lang="ru-RU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mtClean="0"/>
              <a:t>http://www.rol.ru/news/it/helpdesk/nk/index.htm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ПАМЯТЬ КОМПЬЮТЕРА -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СОВОКУПНОСТЬ УСТРОЙСТВ ДЛЯ ХРАНЕНИЯ ИНФОРМАЦИИ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27313" y="3068638"/>
            <a:ext cx="36004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ПАМЯТЬ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042988" y="4076700"/>
            <a:ext cx="244951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5364163" y="4149725"/>
            <a:ext cx="27368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5082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3059113" y="5589588"/>
            <a:ext cx="10080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169227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>
            <a:off x="4643438" y="5300663"/>
            <a:ext cx="10080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>
            <a:off x="57245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4" name="AutoShape 13"/>
          <p:cNvSpPr>
            <a:spLocks noChangeArrowheads="1"/>
          </p:cNvSpPr>
          <p:nvPr/>
        </p:nvSpPr>
        <p:spPr bwMode="auto">
          <a:xfrm>
            <a:off x="70199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5" name="AutoShape 14"/>
          <p:cNvSpPr>
            <a:spLocks noChangeArrowheads="1"/>
          </p:cNvSpPr>
          <p:nvPr/>
        </p:nvSpPr>
        <p:spPr bwMode="auto">
          <a:xfrm>
            <a:off x="7956550" y="5300663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 flipH="1">
            <a:off x="3563938" y="37893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>
            <a:off x="4500563" y="3789363"/>
            <a:ext cx="7191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21955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>
            <a:off x="2484438" y="50847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 flipH="1">
            <a:off x="900113" y="50847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>
            <a:off x="9001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1"/>
          <p:cNvSpPr>
            <a:spLocks noChangeShapeType="1"/>
          </p:cNvSpPr>
          <p:nvPr/>
        </p:nvSpPr>
        <p:spPr bwMode="auto">
          <a:xfrm>
            <a:off x="21955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2"/>
          <p:cNvSpPr>
            <a:spLocks noChangeShapeType="1"/>
          </p:cNvSpPr>
          <p:nvPr/>
        </p:nvSpPr>
        <p:spPr bwMode="auto">
          <a:xfrm>
            <a:off x="34194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>
            <a:off x="5148263" y="50847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687705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>
            <a:off x="5148263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>
            <a:off x="6156325" y="50847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>
            <a:off x="7308850" y="50847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9" name="Line 28"/>
          <p:cNvSpPr>
            <a:spLocks noChangeShapeType="1"/>
          </p:cNvSpPr>
          <p:nvPr/>
        </p:nvSpPr>
        <p:spPr bwMode="auto">
          <a:xfrm>
            <a:off x="8388350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ОПЕРАЦИИ С ПАМЯТЬЮ: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Чтение (считывание)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Запись (сохранение)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/>
              <a:t>Чтение (считывание) информации из памяти</a:t>
            </a:r>
            <a:r>
              <a:rPr lang="ru-RU" sz="2000" smtClean="0"/>
              <a:t> – процесс получения информации из ячеек памяти, расположенных по заданному адресу.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/>
              <a:t>Запись (сохранение) информации в памяти – </a:t>
            </a:r>
            <a:r>
              <a:rPr lang="ru-RU" sz="2000" smtClean="0"/>
              <a:t>процесс размещения информации по заданному адресу для хранения.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smtClean="0"/>
              <a:t>Доступ к памяти – </a:t>
            </a:r>
            <a:r>
              <a:rPr lang="ru-RU" sz="2000" smtClean="0"/>
              <a:t>процесс обращения к устройству памяти для чтения или записи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6699"/>
                </a:solidFill>
              </a:rPr>
              <a:t>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964612" cy="56911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Время доступа (быстродействие) памяти -   время,  необходимое для чтения из памяти либо записи в нее минимальной порции информации.</a:t>
            </a:r>
          </a:p>
          <a:p>
            <a:pPr eaLnBrk="1" hangingPunct="1">
              <a:defRPr/>
            </a:pPr>
            <a:r>
              <a:rPr lang="ru-RU" smtClean="0"/>
              <a:t>Объем (емкость) памяти – максимальное количество хранимой в ней информации.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Единицы объема памяти: Байт, Килобайт (Кб) Мегабайт (Мб), Гигабайт (Гб)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ПАМЯТЬ КОМПЬЮТЕРА -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СОВОКУПНОСТЬ УСТРОЙСТВ ДЛЯ ХРАНЕНИЯ ИНФОРМАЦИИ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27313" y="3068638"/>
            <a:ext cx="36004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ПАМЯТЬ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042988" y="4076700"/>
            <a:ext cx="244951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  <a:p>
            <a:pPr algn="ctr"/>
            <a:r>
              <a:rPr lang="ru-RU"/>
              <a:t>ВНУТРЕННЯЯ</a:t>
            </a:r>
          </a:p>
          <a:p>
            <a:pPr algn="ctr"/>
            <a:endParaRPr lang="ru-RU">
              <a:latin typeface="Arial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64163" y="4149725"/>
            <a:ext cx="27368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  <a:p>
            <a:pPr algn="ctr"/>
            <a:r>
              <a:rPr lang="ru-RU"/>
              <a:t>ВНЕШНЯЯ</a:t>
            </a:r>
          </a:p>
          <a:p>
            <a:pPr algn="ctr"/>
            <a:endParaRPr lang="ru-RU">
              <a:latin typeface="Arial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59113" y="5589588"/>
            <a:ext cx="10080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69227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643438" y="5300663"/>
            <a:ext cx="10080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245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70199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956550" y="5300663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3563938" y="37893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500563" y="3789363"/>
            <a:ext cx="7191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1955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484438" y="50847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900113" y="50847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9001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21955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34194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5148263" y="50847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687705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148263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6156325" y="50847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7308850" y="50847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8388350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435600" y="1628775"/>
            <a:ext cx="28082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042988" y="1628775"/>
            <a:ext cx="30972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       ПАМЯТЬ</a:t>
            </a:r>
            <a:br>
              <a:rPr lang="ru-RU" sz="40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 </a:t>
            </a:r>
            <a:r>
              <a:rPr lang="ru-RU" sz="3600" smtClean="0"/>
              <a:t>ВНУТРЕННЯЯ </a:t>
            </a:r>
            <a:r>
              <a:rPr lang="ru-RU" sz="2800" smtClean="0"/>
              <a:t>               </a:t>
            </a:r>
            <a:r>
              <a:rPr lang="ru-RU" sz="3600" smtClean="0"/>
              <a:t>ВНЕШНЯЯ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8507412" cy="4319587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endParaRPr lang="ru-RU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endParaRPr lang="ru-RU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hlink"/>
                </a:solidFill>
              </a:rPr>
              <a:t>Высокое быстродействие           Низкое быстродействие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hlink"/>
                </a:solidFill>
              </a:rPr>
              <a:t>Ограниченный объем                 Большой объем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i="1" smtClean="0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2051050" y="2708275"/>
            <a:ext cx="122555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580063" y="26368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ВНУТРЕННЯЯ ПАМЯТЬ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140000"/>
              </a:lnSpc>
              <a:defRPr/>
            </a:pPr>
            <a:r>
              <a:rPr lang="ru-RU" sz="1800" smtClean="0"/>
              <a:t>ПОСТОЯННАЯ ПАМЯТЬ – устройство для долговременного хранения программ и данных.</a:t>
            </a:r>
            <a:r>
              <a:rPr lang="ru-RU" sz="1400" smtClean="0"/>
              <a:t> </a:t>
            </a:r>
            <a:r>
              <a:rPr lang="ru-RU" sz="1800" smtClean="0"/>
              <a:t>(</a:t>
            </a:r>
            <a:r>
              <a:rPr lang="en-US" sz="1800" i="1" smtClean="0"/>
              <a:t>ROM </a:t>
            </a:r>
            <a:r>
              <a:rPr lang="ru-RU" sz="1800" i="1" smtClean="0"/>
              <a:t>- память только для чтения)</a:t>
            </a:r>
            <a:endParaRPr lang="ru-RU" sz="1800" smtClean="0"/>
          </a:p>
          <a:p>
            <a:pPr eaLnBrk="1" hangingPunct="1">
              <a:lnSpc>
                <a:spcPct val="140000"/>
              </a:lnSpc>
              <a:defRPr/>
            </a:pPr>
            <a:r>
              <a:rPr lang="ru-RU" sz="1800" smtClean="0"/>
              <a:t>ОПЕРАТИВНАЯ ПАМЯТЬ – устройство для хранения программ и данных, которые обрабатываются процессором в текущем сеансе работы.   </a:t>
            </a:r>
            <a:r>
              <a:rPr lang="en-US" sz="1800" i="1" smtClean="0"/>
              <a:t>(RAM</a:t>
            </a:r>
            <a:r>
              <a:rPr lang="ru-RU" sz="1800" i="1" smtClean="0"/>
              <a:t> – память с произвольным доступом)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ru-RU" sz="1800" smtClean="0"/>
              <a:t>КЭШ-ПАМЯТЬ – служит для увеличения производительности компьютера, является промежуточным запоминающим устройством (буфером)</a:t>
            </a:r>
            <a:r>
              <a:rPr lang="ru-RU" sz="1400" smtClean="0"/>
              <a:t> </a:t>
            </a:r>
            <a:r>
              <a:rPr lang="en-US" sz="1400" smtClean="0"/>
              <a:t>  </a:t>
            </a:r>
            <a:r>
              <a:rPr lang="en-US" sz="1400" i="1" smtClean="0"/>
              <a:t>(cache </a:t>
            </a:r>
            <a:r>
              <a:rPr lang="ru-RU" sz="1000" i="1" smtClean="0"/>
              <a:t>(англ.)</a:t>
            </a:r>
            <a:r>
              <a:rPr lang="ru-RU" sz="1400" i="1" smtClean="0"/>
              <a:t> - тайник, склад)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smtClean="0">
                <a:solidFill>
                  <a:srgbClr val="FF3300"/>
                </a:solidFill>
              </a:rPr>
              <a:t>ЗАПОМНИТЕ!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solidFill>
                  <a:srgbClr val="FF66FF"/>
                </a:solidFill>
              </a:rPr>
              <a:t>При выключении компьютера вся находящаяся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solidFill>
                  <a:srgbClr val="FF66FF"/>
                </a:solidFill>
              </a:rPr>
              <a:t>в оперативной памяти информация стирается!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ПАМЯТЬ КОМПЬЮТЕРА -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СОВОКУПНОСТЬ УСТРОЙСТВ ДЛЯ ХРАНЕНИЯ ИНФОРМАЦИИ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27313" y="3068638"/>
            <a:ext cx="36004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ПАМЯТЬ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042988" y="4076700"/>
            <a:ext cx="244951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ВНУТРЕННЯЯ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64163" y="4149725"/>
            <a:ext cx="27368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ВНЕШНЯЯ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082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ОПЕРАТИВ-</a:t>
            </a:r>
          </a:p>
          <a:p>
            <a:pPr algn="ctr"/>
            <a:r>
              <a:rPr lang="ru-RU" sz="1200">
                <a:latin typeface="Arial" charset="0"/>
              </a:rPr>
              <a:t>НАЯ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59113" y="5589588"/>
            <a:ext cx="10080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КЭШ-</a:t>
            </a:r>
          </a:p>
          <a:p>
            <a:pPr algn="ctr"/>
            <a:r>
              <a:rPr lang="ru-RU" sz="1200">
                <a:latin typeface="Arial" charset="0"/>
              </a:rPr>
              <a:t>ПАМЯТЬ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92275" y="5589588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latin typeface="Arial" charset="0"/>
              </a:rPr>
              <a:t>ПОСТОЯН- </a:t>
            </a:r>
          </a:p>
          <a:p>
            <a:pPr algn="ctr"/>
            <a:r>
              <a:rPr lang="ru-RU" sz="1200">
                <a:latin typeface="Arial" charset="0"/>
              </a:rPr>
              <a:t>НАЯ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643438" y="5300663"/>
            <a:ext cx="10080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7245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019925" y="6021388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956550" y="5300663"/>
            <a:ext cx="1008063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3563938" y="37893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500563" y="3789363"/>
            <a:ext cx="7191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1955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484438" y="50847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900113" y="50847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9001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1955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4194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5148263" y="50847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87705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148263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6156325" y="508476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7308850" y="50847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8388350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ВНЕШНЯЯ ПАМЯТЬ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solidFill>
                  <a:schemeClr val="hlink"/>
                </a:solidFill>
              </a:rPr>
              <a:t>ПЛОТНОСТЬ ЗАПИСИ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chemeClr val="hlink"/>
                </a:solidFill>
              </a:rPr>
              <a:t>СКОРОСТЬ ОБМЕНА ИНФОРМАЦИИ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2"/>
                </a:solidFill>
              </a:rPr>
              <a:t>ГИБКИЕ МАГНИТНЫЕ ДИСКИ (дискета, </a:t>
            </a:r>
            <a:r>
              <a:rPr lang="en-US" sz="1800" smtClean="0">
                <a:solidFill>
                  <a:schemeClr val="tx2"/>
                </a:solidFill>
              </a:rPr>
              <a:t>floppy disk</a:t>
            </a:r>
            <a:r>
              <a:rPr lang="ru-RU" sz="1800" smtClean="0">
                <a:solidFill>
                  <a:schemeClr val="tx2"/>
                </a:solidFill>
              </a:rPr>
              <a:t>) – 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2"/>
                </a:solidFill>
              </a:rPr>
              <a:t>ЖЕСТКИЕ МАГНИТНЫЕ ДИСКИ (винчестер) – С: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2"/>
                </a:solidFill>
              </a:rPr>
              <a:t>ОПТИЧЕСКИЕ (ЛАЗЕРНЫЕ) ДИСКИ  (компакт-диски, </a:t>
            </a:r>
            <a:r>
              <a:rPr lang="en-US" sz="1800" smtClean="0">
                <a:solidFill>
                  <a:schemeClr val="tx2"/>
                </a:solidFill>
              </a:rPr>
              <a:t>CD) – D</a:t>
            </a:r>
            <a:r>
              <a:rPr lang="ru-RU" sz="1800" smtClean="0">
                <a:solidFill>
                  <a:schemeClr val="tx2"/>
                </a:solidFill>
              </a:rPr>
              <a:t>: или</a:t>
            </a:r>
            <a:r>
              <a:rPr lang="en-US" sz="1800" smtClean="0">
                <a:solidFill>
                  <a:schemeClr val="tx2"/>
                </a:solidFill>
              </a:rPr>
              <a:t>  E</a:t>
            </a:r>
            <a:r>
              <a:rPr lang="ru-RU" sz="180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2"/>
                </a:solidFill>
              </a:rPr>
              <a:t>СЪЁМНЫЙ ДИСК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>
              <a:solidFill>
                <a:schemeClr val="tx2"/>
              </a:solidFill>
            </a:endParaRPr>
          </a:p>
        </p:txBody>
      </p:sp>
      <p:pic>
        <p:nvPicPr>
          <p:cNvPr id="13316" name="Picture 6" descr="3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652963"/>
            <a:ext cx="3600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2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14843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222</TotalTime>
  <Words>407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Текстура</vt:lpstr>
      <vt:lpstr>УСТРОЙСТВА ПАМЯТИ</vt:lpstr>
      <vt:lpstr>ПАМЯТЬ КОМПЬЮТЕРА - </vt:lpstr>
      <vt:lpstr>ОПЕРАЦИИ С ПАМЯТЬЮ:</vt:lpstr>
      <vt:lpstr>.</vt:lpstr>
      <vt:lpstr>ПАМЯТЬ КОМПЬЮТЕРА - </vt:lpstr>
      <vt:lpstr>                   ПАМЯТЬ         ВНУТРЕННЯЯ                ВНЕШНЯЯ</vt:lpstr>
      <vt:lpstr>ВНУТРЕННЯЯ ПАМЯТЬ</vt:lpstr>
      <vt:lpstr>ПАМЯТЬ КОМПЬЮТЕРА - </vt:lpstr>
      <vt:lpstr>ВНЕШНЯЯ ПАМЯТЬ</vt:lpstr>
      <vt:lpstr>ПАМЯТЬ КОМПЬЮТЕРА - </vt:lpstr>
      <vt:lpstr>СРАВНИТЕЛЬНАЯ ХАРАКТЕРИСТИКА УСТРОЙСТВ ПАМЯТИ</vt:lpstr>
      <vt:lpstr>Ресурсы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УСТРОЙСТВА ПАМЯТИ</dc:title>
  <dc:creator>ольга</dc:creator>
  <cp:lastModifiedBy>Дарья</cp:lastModifiedBy>
  <cp:revision>9</cp:revision>
  <dcterms:created xsi:type="dcterms:W3CDTF">2007-10-11T16:44:23Z</dcterms:created>
  <dcterms:modified xsi:type="dcterms:W3CDTF">2012-12-05T12:12:22Z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