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63145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1639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3825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346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3790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3131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1418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517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45856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9619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7581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84000"/>
                <a:lumOff val="16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00A3-B69A-4385-A484-78665F00E227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A228-EE96-4A34-9740-18966A5A8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820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atang" pitchFamily="18" charset="-127"/>
                <a:ea typeface="Batang" pitchFamily="18" charset="-127"/>
              </a:rPr>
              <a:t>Развитие нестандартного мышления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286676" cy="1752600"/>
          </a:xfrm>
        </p:spPr>
        <p:txBody>
          <a:bodyPr/>
          <a:lstStyle/>
          <a:p>
            <a:r>
              <a:rPr lang="ru-RU" dirty="0" smtClean="0"/>
              <a:t>«Мышление </a:t>
            </a:r>
            <a:r>
              <a:rPr lang="ru-RU" dirty="0"/>
              <a:t>более интересно, чем знание». </a:t>
            </a:r>
            <a:endParaRPr lang="ru-RU" dirty="0" smtClean="0"/>
          </a:p>
          <a:p>
            <a:r>
              <a:rPr lang="ru-RU" dirty="0" smtClean="0"/>
              <a:t>                                                        И.В.Гёте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3. Стоит </a:t>
            </a:r>
            <a:r>
              <a:rPr lang="ru-RU" sz="2800" dirty="0"/>
              <a:t>"</a:t>
            </a:r>
            <a:r>
              <a:rPr lang="ru-RU" sz="2800" b="1" dirty="0"/>
              <a:t>это</a:t>
            </a:r>
            <a:r>
              <a:rPr lang="ru-RU" sz="2800" dirty="0"/>
              <a:t>". Идет мимо "</a:t>
            </a:r>
            <a:r>
              <a:rPr lang="ru-RU" sz="2800" b="1" dirty="0"/>
              <a:t>этого</a:t>
            </a:r>
            <a:r>
              <a:rPr lang="ru-RU" sz="2800" dirty="0"/>
              <a:t>" старуха и говорит: "Баба-Яга". Идет солдат, смотрит и говорит: "Наполеон!". Идет девушка, посмотрела и говорит: "Василиса Прекрасная!" Что "</a:t>
            </a:r>
            <a:r>
              <a:rPr lang="ru-RU" sz="2800" b="1" dirty="0"/>
              <a:t>это</a:t>
            </a:r>
            <a:r>
              <a:rPr lang="ru-RU" sz="2800" dirty="0"/>
              <a:t>"?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339629" cy="33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4581128"/>
            <a:ext cx="2952328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Ответ: </a:t>
            </a:r>
            <a:r>
              <a:rPr lang="ru-RU" sz="2800" b="1" dirty="0" smtClean="0"/>
              <a:t>Зеркало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28239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.  Изначально это </a:t>
            </a:r>
            <a:r>
              <a:rPr lang="ru-RU" sz="2800" dirty="0"/>
              <a:t>слово состоит из 10 букв, но оно вполне записывается тремя буквами. Ранее записывали пятью буквами, а теперь - шестью. О чем речь?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06" y="3356992"/>
            <a:ext cx="3841114" cy="288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860032" y="3429000"/>
            <a:ext cx="3816424" cy="22322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Ответ:</a:t>
            </a:r>
          </a:p>
          <a:p>
            <a:pPr algn="ctr"/>
            <a:r>
              <a:rPr lang="ru-RU" sz="2400" b="1" dirty="0" smtClean="0"/>
              <a:t>Изначально </a:t>
            </a:r>
            <a:r>
              <a:rPr lang="ru-RU" sz="2400" b="1" dirty="0"/>
              <a:t>- 10 букв</a:t>
            </a:r>
          </a:p>
          <a:p>
            <a:pPr algn="ctr"/>
            <a:r>
              <a:rPr lang="ru-RU" sz="2400" b="1" dirty="0"/>
              <a:t>Оно - 3 буквы</a:t>
            </a:r>
          </a:p>
          <a:p>
            <a:pPr algn="ctr"/>
            <a:r>
              <a:rPr lang="ru-RU" sz="2400" b="1" dirty="0"/>
              <a:t>Ранее - 5 букв</a:t>
            </a:r>
          </a:p>
          <a:p>
            <a:pPr algn="ctr"/>
            <a:r>
              <a:rPr lang="ru-RU" sz="2400" b="1" dirty="0"/>
              <a:t>Теперь - 6 букв</a:t>
            </a:r>
          </a:p>
        </p:txBody>
      </p:sp>
    </p:spTree>
    <p:extLst>
      <p:ext uri="{BB962C8B-B14F-4D97-AF65-F5344CB8AC3E}">
        <p14:creationId xmlns:p14="http://schemas.microsoft.com/office/powerpoint/2010/main" xmlns="" val="3551430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15436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 Куда </a:t>
            </a:r>
            <a:r>
              <a:rPr lang="ru-RU" dirty="0"/>
              <a:t>попадет человек, если все время будет двигаться на </a:t>
            </a:r>
            <a:r>
              <a:rPr lang="ru-RU" dirty="0" smtClean="0"/>
              <a:t>северо-восток?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37037"/>
            <a:ext cx="2895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477702" cy="30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7129" y="2297832"/>
            <a:ext cx="4464496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Ответ: на Северный полюс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756743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130026"/>
          </a:xfrm>
        </p:spPr>
        <p:txBody>
          <a:bodyPr>
            <a:normAutofit fontScale="90000"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315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/>
              <a:t>6 .  Французская мудрость гласит: завтракай как король, обедай как X и ужинай как Y. Какие слова заменены на X и Y?</a:t>
            </a: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710187" cy="278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501008"/>
            <a:ext cx="4176464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Ответ: Принц и нищий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96185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7. Буквы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600" dirty="0" smtClean="0"/>
              <a:t>        </a:t>
            </a:r>
            <a:r>
              <a:rPr lang="ru-RU" sz="4000" dirty="0" smtClean="0"/>
              <a:t>о р ф </a:t>
            </a:r>
          </a:p>
          <a:p>
            <a:pPr marL="0" indent="0">
              <a:buNone/>
            </a:pPr>
            <a:r>
              <a:rPr lang="ru-RU" sz="4000" dirty="0" smtClean="0"/>
              <a:t>        г п д </a:t>
            </a:r>
          </a:p>
          <a:p>
            <a:pPr marL="0" indent="0">
              <a:buNone/>
            </a:pPr>
            <a:r>
              <a:rPr lang="ru-RU" sz="4000" dirty="0" smtClean="0"/>
              <a:t>        л и 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Какой буквы не хватает?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1173"/>
            <a:ext cx="4035086" cy="31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36096" y="4437112"/>
            <a:ext cx="3096344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r>
              <a:rPr lang="ru-RU" sz="2800" b="1" dirty="0" smtClean="0"/>
              <a:t>: буквы  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91974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8. Кому посвящено это стихотворение?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С доверчивостью юной гимназистки </a:t>
            </a:r>
          </a:p>
          <a:p>
            <a:pPr marL="0" indent="0">
              <a:buNone/>
            </a:pPr>
            <a:r>
              <a:rPr lang="ru-RU" sz="2800" dirty="0" smtClean="0"/>
              <a:t>                        Она фантомы оживляла и химеры, </a:t>
            </a:r>
          </a:p>
          <a:p>
            <a:pPr marL="0" indent="0">
              <a:buNone/>
            </a:pPr>
            <a:r>
              <a:rPr lang="ru-RU" sz="2800" dirty="0" smtClean="0"/>
              <a:t>                        Добавив хмари на цвета евангелистские </a:t>
            </a:r>
          </a:p>
          <a:p>
            <a:pPr marL="0" indent="0">
              <a:buNone/>
            </a:pPr>
            <a:r>
              <a:rPr lang="ru-RU" sz="2800" dirty="0" smtClean="0"/>
              <a:t>                        И </a:t>
            </a:r>
            <a:r>
              <a:rPr lang="ru-RU" sz="2800" dirty="0" err="1" smtClean="0"/>
              <a:t>безразмерности</a:t>
            </a:r>
            <a:r>
              <a:rPr lang="ru-RU" sz="2800" dirty="0" smtClean="0"/>
              <a:t> в античные размеры.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437112"/>
            <a:ext cx="4248472" cy="13130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Ответ: Марине Цветаевой.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6132"/>
            <a:ext cx="2827040" cy="28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1047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 Гёте однажды спросили: «</a:t>
            </a:r>
            <a:r>
              <a:rPr lang="ru-RU" i="1" dirty="0" smtClean="0"/>
              <a:t>Что устаревает быстрее всего</a:t>
            </a:r>
            <a:r>
              <a:rPr lang="ru-RU" dirty="0" smtClean="0"/>
              <a:t>?»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Великий поэт ответил: «</a:t>
            </a:r>
            <a:r>
              <a:rPr lang="ru-RU" b="1" dirty="0" smtClean="0"/>
              <a:t>Благодарность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374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b="1" dirty="0"/>
              <a:t>Мышление— это познавательная деятельность человека</a:t>
            </a:r>
            <a:r>
              <a:rPr lang="ru-RU" sz="3200" dirty="0"/>
              <a:t>. «Я мыслю, следовательно ,  я существую»,- утверждал Декарт.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Виды </a:t>
            </a:r>
            <a:r>
              <a:rPr lang="ru-RU" b="1" dirty="0"/>
              <a:t>мышления: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Логическое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Панорамное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Комбинат</a:t>
            </a:r>
            <a:r>
              <a:rPr lang="ru-RU" b="1" dirty="0" smtClean="0"/>
              <a:t>о</a:t>
            </a:r>
            <a:r>
              <a:rPr lang="ru-RU" dirty="0" smtClean="0"/>
              <a:t>рное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Нестандартное 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92922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Развитие нестандартного мышления помогает справляться с решением большинства олимпиадных ,  конкурсных и исследовательских задач  не только в области географии, но и других дисциплин.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Принципы </a:t>
            </a:r>
            <a:r>
              <a:rPr lang="ru-RU" sz="3600" b="1" dirty="0"/>
              <a:t>нестандартного </a:t>
            </a:r>
            <a:r>
              <a:rPr lang="ru-RU" sz="3600" b="1" dirty="0" smtClean="0"/>
              <a:t>мышления:</a:t>
            </a:r>
          </a:p>
          <a:p>
            <a:pPr>
              <a:buFontTx/>
              <a:buChar char="-"/>
            </a:pPr>
            <a:r>
              <a:rPr lang="ru-RU" dirty="0" smtClean="0"/>
              <a:t>подумай </a:t>
            </a:r>
            <a:r>
              <a:rPr lang="ru-RU" dirty="0"/>
              <a:t>то же самое, но </a:t>
            </a:r>
            <a:r>
              <a:rPr lang="ru-RU" dirty="0" smtClean="0"/>
              <a:t>иначе;</a:t>
            </a:r>
          </a:p>
          <a:p>
            <a:pPr>
              <a:buFontTx/>
              <a:buChar char="-"/>
            </a:pPr>
            <a:r>
              <a:rPr lang="ru-RU" dirty="0"/>
              <a:t>«Нельзя выкопать яму в другом месте, копая одну и ту же яму глубже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заимосвязь нестандартного мышления с восприятием.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86322"/>
            <a:ext cx="8229600" cy="1196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Что здесь  изображено?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48" y="548680"/>
            <a:ext cx="3480097" cy="410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Нестандартное </a:t>
            </a:r>
            <a:r>
              <a:rPr lang="ru-RU" dirty="0"/>
              <a:t>мышление - </a:t>
            </a:r>
            <a:r>
              <a:rPr lang="ru-RU" b="1" dirty="0"/>
              <a:t>оригинальное,</a:t>
            </a:r>
            <a:r>
              <a:rPr lang="ru-RU" dirty="0"/>
              <a:t> вызывающее удивление</a:t>
            </a:r>
            <a:r>
              <a:rPr lang="ru-RU" b="1" dirty="0"/>
              <a:t>, идущее вразрез</a:t>
            </a:r>
            <a:r>
              <a:rPr lang="ru-RU" dirty="0"/>
              <a:t> общепринятому мнению</a:t>
            </a:r>
            <a:r>
              <a:rPr lang="ru-RU" b="1" dirty="0"/>
              <a:t> 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Нестандартное </a:t>
            </a:r>
            <a:r>
              <a:rPr lang="ru-RU" dirty="0"/>
              <a:t>мышление  необходимо развивать.</a:t>
            </a:r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Эффективный метод развития </a:t>
            </a:r>
            <a:r>
              <a:rPr lang="ru-RU" sz="3600" dirty="0"/>
              <a:t>способности нестандартно мыслить — </a:t>
            </a:r>
            <a:r>
              <a:rPr lang="ru-RU" sz="3600" b="1" i="1" dirty="0"/>
              <a:t>решение ситуационных задач-загадок.</a:t>
            </a: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Задачи </a:t>
            </a:r>
            <a:r>
              <a:rPr lang="ru-RU" b="1" dirty="0"/>
              <a:t>на нестандартное мышление.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1. О </a:t>
            </a:r>
            <a:r>
              <a:rPr lang="ru-RU" b="1" dirty="0"/>
              <a:t>Д Т Ч П Ш С В Д Д  </a:t>
            </a:r>
            <a:endParaRPr lang="ru-RU" b="1" dirty="0" smtClean="0"/>
          </a:p>
          <a:p>
            <a:pPr marL="514350" indent="-514350">
              <a:buNone/>
            </a:pPr>
            <a:r>
              <a:rPr lang="ru-RU" dirty="0" smtClean="0"/>
              <a:t>    Что может означать </a:t>
            </a:r>
            <a:r>
              <a:rPr lang="ru-RU" dirty="0"/>
              <a:t>эта </a:t>
            </a:r>
            <a:r>
              <a:rPr lang="ru-RU" dirty="0" smtClean="0"/>
              <a:t>последовательность букв</a:t>
            </a:r>
            <a:r>
              <a:rPr lang="ru-RU" dirty="0"/>
              <a:t>?</a:t>
            </a:r>
          </a:p>
          <a:p>
            <a:pPr marL="514350" lvl="0" indent="-51435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3717032"/>
            <a:ext cx="2520280" cy="250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12962" y="4653136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Ответ: один, два, три, четыре…</a:t>
            </a:r>
            <a:endParaRPr lang="ru-RU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 Бежит </a:t>
            </a:r>
            <a:r>
              <a:rPr lang="ru-RU" dirty="0"/>
              <a:t>человек, а за ним толпа. "</a:t>
            </a:r>
            <a:r>
              <a:rPr lang="ru-RU" dirty="0" err="1"/>
              <a:t>Hе</a:t>
            </a:r>
            <a:r>
              <a:rPr lang="ru-RU" dirty="0"/>
              <a:t> видать вам золота!" - кричит он и стреляет.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4036687"/>
            <a:ext cx="5184576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Ответ: </a:t>
            </a:r>
            <a:r>
              <a:rPr lang="ru-RU" sz="2400" b="1" dirty="0" smtClean="0"/>
              <a:t> Соревнования </a:t>
            </a:r>
            <a:r>
              <a:rPr lang="ru-RU" sz="2400" b="1" dirty="0"/>
              <a:t>по биатлону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219251" cy="249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414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Развитие нестандартного мышления </vt:lpstr>
      <vt:lpstr>Мышление— это познавательная деятельность человека. «Я мыслю, следовательно ,  я существую»,- утверждал Декарт.  </vt:lpstr>
      <vt:lpstr>Развитие нестандартного мышления помогает справляться с решением большинства олимпиадных ,  конкурсных и исследовательских задач  не только в области географии, но и других дисциплин. </vt:lpstr>
      <vt:lpstr>Слайд 4</vt:lpstr>
      <vt:lpstr>Слайд 5</vt:lpstr>
      <vt:lpstr>Слайд 6</vt:lpstr>
      <vt:lpstr>Слайд 7</vt:lpstr>
      <vt:lpstr> Задачи на нестандартное мышление.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38</cp:revision>
  <dcterms:created xsi:type="dcterms:W3CDTF">2013-03-24T12:01:15Z</dcterms:created>
  <dcterms:modified xsi:type="dcterms:W3CDTF">2014-05-29T22:07:02Z</dcterms:modified>
</cp:coreProperties>
</file>