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t>15.04.2013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t>15.04.2013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t>15.04.2013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t>15.04.2013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t>15.04.2013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t>15.04.2013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t>15.04.2013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t>15.04.2013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yandex.ru/yandsearch?source=wiz&amp;img_url=http://planetolog.ru/maps/world/big/Contur-World-Map.gif&amp;uinfo=sw-1349-sh-673-fw-0-fh-467-pd-1&amp;text=%D0%BA%D0%BE%D0%BD%D1%82%D1%83%D1%80%D0%BD%D0%B0%D1%8F%20%D0%BA%D0%B0%D1%80%D1%82%D0%B0%20%D0%BC%D0%B8%D1%80%D0%B0&amp;noreask=1&amp;pos=0&amp;lr=65&amp;rpt=simag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92696"/>
            <a:ext cx="7772400" cy="720080"/>
          </a:xfrm>
        </p:spPr>
        <p:txBody>
          <a:bodyPr>
            <a:normAutofit fontScale="90000"/>
          </a:bodyPr>
          <a:lstStyle/>
          <a:p>
            <a:r>
              <a:rPr lang="ru-RU" sz="3100" b="1" dirty="0" smtClean="0">
                <a:solidFill>
                  <a:srgbClr val="3333CC"/>
                </a:solidFill>
                <a:latin typeface="Monotype Corsiva" pitchFamily="66" charset="0"/>
              </a:rPr>
              <a:t>МБОУ </a:t>
            </a:r>
            <a:r>
              <a:rPr lang="ru-RU" sz="3100" b="1" dirty="0" err="1" smtClean="0">
                <a:solidFill>
                  <a:srgbClr val="3333CC"/>
                </a:solidFill>
                <a:latin typeface="Monotype Corsiva" pitchFamily="66" charset="0"/>
              </a:rPr>
              <a:t>Усть-Элегестинская</a:t>
            </a:r>
            <a:r>
              <a:rPr lang="ru-RU" sz="3100" b="1" dirty="0" smtClean="0">
                <a:solidFill>
                  <a:srgbClr val="3333CC"/>
                </a:solidFill>
                <a:latin typeface="Monotype Corsiva" pitchFamily="66" charset="0"/>
              </a:rPr>
              <a:t> средняя общеобразовательная школа</a:t>
            </a: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1484784"/>
            <a:ext cx="8064896" cy="1440160"/>
          </a:xfrm>
        </p:spPr>
        <p:txBody>
          <a:bodyPr>
            <a:noAutofit/>
          </a:bodyPr>
          <a:lstStyle/>
          <a:p>
            <a:r>
              <a:rPr lang="ru-RU" sz="4800" b="1" dirty="0" smtClean="0">
                <a:solidFill>
                  <a:srgbClr val="C00000"/>
                </a:solidFill>
              </a:rPr>
              <a:t>Контрольно-измерительные материалы</a:t>
            </a:r>
          </a:p>
          <a:p>
            <a:endParaRPr lang="ru-RU" sz="4800" b="1" dirty="0">
              <a:solidFill>
                <a:srgbClr val="C00000"/>
              </a:solidFill>
            </a:endParaRPr>
          </a:p>
          <a:p>
            <a:endParaRPr lang="ru-RU" sz="4800" b="1" dirty="0" smtClean="0">
              <a:solidFill>
                <a:srgbClr val="C00000"/>
              </a:solidFill>
            </a:endParaRPr>
          </a:p>
          <a:p>
            <a:r>
              <a:rPr lang="ru-RU" sz="4800" b="1" dirty="0" smtClean="0">
                <a:solidFill>
                  <a:srgbClr val="003300"/>
                </a:solidFill>
              </a:rPr>
              <a:t>7 класс</a:t>
            </a:r>
            <a:r>
              <a:rPr lang="ru-RU" sz="4800" b="1" dirty="0" smtClean="0">
                <a:solidFill>
                  <a:srgbClr val="003300"/>
                </a:solidFill>
              </a:rPr>
              <a:t> </a:t>
            </a:r>
            <a:endParaRPr lang="ru-RU" sz="4800" b="1" dirty="0" smtClean="0">
              <a:solidFill>
                <a:srgbClr val="003300"/>
              </a:solidFill>
            </a:endParaRPr>
          </a:p>
          <a:p>
            <a:pPr marL="342900" indent="-342900" algn="l">
              <a:buFont typeface="Wingdings" pitchFamily="2" charset="2"/>
              <a:buChar char="Ø"/>
            </a:pPr>
            <a:r>
              <a:rPr lang="ru-RU" sz="2000" b="1" dirty="0" err="1" smtClean="0">
                <a:solidFill>
                  <a:srgbClr val="003300"/>
                </a:solidFill>
              </a:rPr>
              <a:t>Разноуровневые</a:t>
            </a:r>
            <a:r>
              <a:rPr lang="ru-RU" sz="2000" b="1" dirty="0" smtClean="0">
                <a:solidFill>
                  <a:srgbClr val="003300"/>
                </a:solidFill>
              </a:rPr>
              <a:t> тесты</a:t>
            </a:r>
          </a:p>
          <a:p>
            <a:pPr marL="342900" indent="-342900" algn="l">
              <a:buFont typeface="Wingdings" pitchFamily="2" charset="2"/>
              <a:buChar char="Ø"/>
            </a:pPr>
            <a:r>
              <a:rPr lang="ru-RU" sz="2000" b="1" dirty="0" smtClean="0">
                <a:solidFill>
                  <a:srgbClr val="003300"/>
                </a:solidFill>
              </a:rPr>
              <a:t>Проверочные задания</a:t>
            </a:r>
          </a:p>
          <a:p>
            <a:endParaRPr lang="ru-RU" sz="4800" b="1" dirty="0" smtClean="0">
              <a:solidFill>
                <a:srgbClr val="003300"/>
              </a:solidFill>
            </a:endParaRPr>
          </a:p>
        </p:txBody>
      </p:sp>
      <p:sp>
        <p:nvSpPr>
          <p:cNvPr id="4" name="Прямоугольник 3"/>
          <p:cNvSpPr/>
          <p:nvPr/>
        </p:nvSpPr>
        <p:spPr>
          <a:xfrm>
            <a:off x="2719951" y="3573016"/>
            <a:ext cx="370409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ГЕОГРАФИЯ</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66513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640960" cy="5976664"/>
          </a:xfrm>
        </p:spPr>
        <p:txBody>
          <a:bodyPr>
            <a:normAutofit/>
          </a:bodyPr>
          <a:lstStyle/>
          <a:p>
            <a:pPr algn="l"/>
            <a:r>
              <a:rPr lang="ru-RU" sz="2000" dirty="0" smtClean="0"/>
              <a:t>А5. Какого климатического пояса нет в Австралии?</a:t>
            </a:r>
            <a:br>
              <a:rPr lang="ru-RU" sz="2000" dirty="0" smtClean="0"/>
            </a:br>
            <a:r>
              <a:rPr lang="ru-RU" sz="2000" dirty="0" smtClean="0"/>
              <a:t>       1) субэкваториального                              3) субтропического</a:t>
            </a:r>
            <a:br>
              <a:rPr lang="ru-RU" sz="2000" dirty="0" smtClean="0"/>
            </a:br>
            <a:r>
              <a:rPr lang="ru-RU" sz="2000" dirty="0" smtClean="0"/>
              <a:t>       2) тропического                                           4) экваториального</a:t>
            </a:r>
            <a:br>
              <a:rPr lang="ru-RU" sz="2000" dirty="0" smtClean="0"/>
            </a:br>
            <a:r>
              <a:rPr lang="ru-RU" sz="2000" dirty="0" smtClean="0"/>
              <a:t>А6. Самая крупная река в Австралии – это:</a:t>
            </a:r>
            <a:br>
              <a:rPr lang="ru-RU" sz="2000" dirty="0" smtClean="0"/>
            </a:br>
            <a:r>
              <a:rPr lang="ru-RU" sz="2000" dirty="0" smtClean="0"/>
              <a:t>       1) Муррей                                           3) Дарлинг</a:t>
            </a:r>
            <a:br>
              <a:rPr lang="ru-RU" sz="2000" dirty="0" smtClean="0"/>
            </a:br>
            <a:r>
              <a:rPr lang="ru-RU" sz="2000" dirty="0" smtClean="0"/>
              <a:t>       2) Эйр-</a:t>
            </a:r>
            <a:r>
              <a:rPr lang="ru-RU" sz="2000" dirty="0" err="1" smtClean="0"/>
              <a:t>Норт</a:t>
            </a:r>
            <a:r>
              <a:rPr lang="ru-RU" sz="2000" dirty="0" smtClean="0"/>
              <a:t>                                        4) Виктория</a:t>
            </a:r>
            <a:br>
              <a:rPr lang="ru-RU" sz="2000" dirty="0" smtClean="0"/>
            </a:br>
            <a:r>
              <a:rPr lang="ru-RU" sz="2000" dirty="0" smtClean="0"/>
              <a:t>А7. Назовите столицу Австралии:</a:t>
            </a:r>
            <a:br>
              <a:rPr lang="ru-RU" sz="2000" dirty="0" smtClean="0"/>
            </a:br>
            <a:r>
              <a:rPr lang="ru-RU" sz="2000" dirty="0" smtClean="0"/>
              <a:t>        1) Сидней                                           3) Канберра</a:t>
            </a:r>
            <a:br>
              <a:rPr lang="ru-RU" sz="2000" dirty="0" smtClean="0"/>
            </a:br>
            <a:r>
              <a:rPr lang="ru-RU" sz="2000" dirty="0" smtClean="0"/>
              <a:t>        2) Мельбурн                                      4) Аделаида</a:t>
            </a:r>
            <a:br>
              <a:rPr lang="ru-RU" sz="2000" dirty="0" smtClean="0"/>
            </a:br>
            <a:r>
              <a:rPr lang="ru-RU" sz="2000" dirty="0" smtClean="0"/>
              <a:t>А8. Птица киви и трехглазая ящерица обитают:</a:t>
            </a:r>
            <a:br>
              <a:rPr lang="ru-RU" sz="2000" dirty="0" smtClean="0"/>
            </a:br>
            <a:r>
              <a:rPr lang="ru-RU" sz="2000" dirty="0" smtClean="0"/>
              <a:t>       1) на о. Таити                                      3) в Новой Гвинее</a:t>
            </a:r>
            <a:br>
              <a:rPr lang="ru-RU" sz="2000" dirty="0" smtClean="0"/>
            </a:br>
            <a:r>
              <a:rPr lang="ru-RU" sz="2000" dirty="0" smtClean="0"/>
              <a:t>       2) в Новой Зеландии                        4) на Гавайских островах</a:t>
            </a:r>
            <a:br>
              <a:rPr lang="ru-RU" sz="2000" dirty="0" smtClean="0"/>
            </a:br>
            <a:r>
              <a:rPr lang="ru-RU" sz="2000" dirty="0" smtClean="0"/>
              <a:t>А9. Н.Н. Миклухо-Маклай изучал природу и население:</a:t>
            </a:r>
            <a:br>
              <a:rPr lang="ru-RU" sz="2000" dirty="0" smtClean="0"/>
            </a:br>
            <a:r>
              <a:rPr lang="ru-RU" sz="2000" dirty="0" smtClean="0"/>
              <a:t>       1)Новой Зеландии                           3) острова Пасхи</a:t>
            </a:r>
            <a:br>
              <a:rPr lang="ru-RU" sz="2000" dirty="0" smtClean="0"/>
            </a:br>
            <a:r>
              <a:rPr lang="ru-RU" sz="2000" dirty="0" smtClean="0"/>
              <a:t>       2) Фиджи                                            4) Новой </a:t>
            </a:r>
            <a:r>
              <a:rPr lang="ru-RU" sz="2000" dirty="0"/>
              <a:t>Г</a:t>
            </a:r>
            <a:r>
              <a:rPr lang="ru-RU" sz="2000" dirty="0" smtClean="0"/>
              <a:t>винеи</a:t>
            </a:r>
            <a:br>
              <a:rPr lang="ru-RU" sz="2000" dirty="0" smtClean="0"/>
            </a:br>
            <a:r>
              <a:rPr lang="ru-RU" sz="2000" dirty="0" smtClean="0"/>
              <a:t>    </a:t>
            </a:r>
            <a:br>
              <a:rPr lang="ru-RU" sz="2000" dirty="0" smtClean="0"/>
            </a:br>
            <a:r>
              <a:rPr lang="ru-RU" sz="2000" dirty="0" smtClean="0"/>
              <a:t/>
            </a:r>
            <a:br>
              <a:rPr lang="ru-RU" sz="2000" dirty="0" smtClean="0"/>
            </a:br>
            <a:endParaRPr lang="ru-RU" sz="2000" dirty="0"/>
          </a:p>
        </p:txBody>
      </p:sp>
    </p:spTree>
    <p:extLst>
      <p:ext uri="{BB962C8B-B14F-4D97-AF65-F5344CB8AC3E}">
        <p14:creationId xmlns:p14="http://schemas.microsoft.com/office/powerpoint/2010/main" val="186170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6034682"/>
          </a:xfrm>
        </p:spPr>
        <p:txBody>
          <a:bodyPr>
            <a:normAutofit fontScale="90000"/>
          </a:bodyPr>
          <a:lstStyle/>
          <a:p>
            <a:pPr algn="l"/>
            <a:r>
              <a:rPr lang="ru-RU" sz="2700" b="1" dirty="0" smtClean="0"/>
              <a:t>                                                  Часть Б</a:t>
            </a:r>
            <a:br>
              <a:rPr lang="ru-RU" sz="2700" b="1" dirty="0" smtClean="0"/>
            </a:br>
            <a:r>
              <a:rPr lang="ru-RU" sz="2000" dirty="0" smtClean="0"/>
              <a:t>Б1. Выберите верные утверждения.</a:t>
            </a:r>
            <a:br>
              <a:rPr lang="ru-RU" sz="2000" dirty="0" smtClean="0"/>
            </a:br>
            <a:r>
              <a:rPr lang="ru-RU" sz="2000" dirty="0" smtClean="0"/>
              <a:t>       А) Большая часть рек Австралии относится к бассейну Тихого океана.</a:t>
            </a:r>
            <a:br>
              <a:rPr lang="ru-RU" sz="2000" dirty="0" smtClean="0"/>
            </a:br>
            <a:r>
              <a:rPr lang="ru-RU" sz="2000" dirty="0" smtClean="0"/>
              <a:t>       Б) Самая высокая точка Австралии – гора Косцюшко.</a:t>
            </a:r>
            <a:br>
              <a:rPr lang="ru-RU" sz="2000" dirty="0" smtClean="0"/>
            </a:br>
            <a:r>
              <a:rPr lang="ru-RU" sz="2000" dirty="0" smtClean="0"/>
              <a:t>       В) На территории Австралии нет действующих вулканов.</a:t>
            </a:r>
            <a:br>
              <a:rPr lang="ru-RU" sz="2000" dirty="0" smtClean="0"/>
            </a:br>
            <a:r>
              <a:rPr lang="ru-RU" sz="2000" dirty="0" smtClean="0"/>
              <a:t>       Г) Австралия – самый сухой материк.</a:t>
            </a:r>
            <a:br>
              <a:rPr lang="ru-RU" sz="2000" dirty="0" smtClean="0"/>
            </a:br>
            <a:r>
              <a:rPr lang="ru-RU" sz="2000" dirty="0" smtClean="0"/>
              <a:t>      Д) юг Австралии находится в умеренном климатическом поясе.</a:t>
            </a:r>
            <a:br>
              <a:rPr lang="ru-RU" sz="2000" dirty="0" smtClean="0"/>
            </a:br>
            <a:r>
              <a:rPr lang="ru-RU" sz="2000" dirty="0" smtClean="0"/>
              <a:t>Б2. Составьте верные пары.</a:t>
            </a:r>
            <a:br>
              <a:rPr lang="ru-RU" sz="2000" dirty="0" smtClean="0"/>
            </a:br>
            <a:r>
              <a:rPr lang="ru-RU" sz="2000" dirty="0" smtClean="0"/>
              <a:t>       1) папуасы                              а) коренные жители Австралии</a:t>
            </a:r>
            <a:br>
              <a:rPr lang="ru-RU" sz="2000" dirty="0" smtClean="0"/>
            </a:br>
            <a:r>
              <a:rPr lang="ru-RU" sz="2000" dirty="0" smtClean="0"/>
              <a:t>       2) аборигены                         б) коренные жители Кирибати</a:t>
            </a:r>
            <a:br>
              <a:rPr lang="ru-RU" sz="2000" dirty="0" smtClean="0"/>
            </a:br>
            <a:r>
              <a:rPr lang="ru-RU" sz="2000" dirty="0" smtClean="0"/>
              <a:t>       3) маори                                 в) коренные жители Новой Гвинеи</a:t>
            </a:r>
            <a:br>
              <a:rPr lang="ru-RU" sz="2000" dirty="0" smtClean="0"/>
            </a:br>
            <a:r>
              <a:rPr lang="ru-RU" sz="2000" dirty="0" smtClean="0"/>
              <a:t>                                                         г) коренные жители Новой Зеландии</a:t>
            </a:r>
            <a:br>
              <a:rPr lang="ru-RU" sz="2000" dirty="0" smtClean="0"/>
            </a:br>
            <a:r>
              <a:rPr lang="ru-RU" sz="2000" dirty="0" smtClean="0"/>
              <a:t>       </a:t>
            </a:r>
            <a:r>
              <a:rPr lang="ru-RU" sz="2000" b="1" dirty="0" smtClean="0"/>
              <a:t>Ответ:</a:t>
            </a:r>
            <a:r>
              <a:rPr lang="ru-RU" sz="2000" dirty="0" smtClean="0"/>
              <a:t> 1 - _____ , 2 - _____, 3 - _______ .</a:t>
            </a:r>
            <a:br>
              <a:rPr lang="ru-RU" sz="2000" dirty="0" smtClean="0"/>
            </a:br>
            <a:r>
              <a:rPr lang="ru-RU" sz="2000" dirty="0" smtClean="0"/>
              <a:t>                                                              </a:t>
            </a:r>
            <a:r>
              <a:rPr lang="ru-RU" sz="2700" b="1" dirty="0" smtClean="0"/>
              <a:t>Часть С</a:t>
            </a:r>
            <a:br>
              <a:rPr lang="ru-RU" sz="2700" b="1" dirty="0" smtClean="0"/>
            </a:br>
            <a:r>
              <a:rPr lang="ru-RU" sz="2000" dirty="0" smtClean="0"/>
              <a:t> С1. Океания делится на три части. Одна из них – Меланезия. Назовите две   </a:t>
            </a:r>
            <a:br>
              <a:rPr lang="ru-RU" sz="2000" dirty="0" smtClean="0"/>
            </a:br>
            <a:r>
              <a:rPr lang="ru-RU" sz="2000" dirty="0"/>
              <a:t> </a:t>
            </a:r>
            <a:r>
              <a:rPr lang="ru-RU" sz="2000" dirty="0" smtClean="0"/>
              <a:t>       другие.</a:t>
            </a:r>
            <a:br>
              <a:rPr lang="ru-RU" sz="2000" dirty="0" smtClean="0"/>
            </a:br>
            <a:r>
              <a:rPr lang="ru-RU" sz="2000" dirty="0" smtClean="0"/>
              <a:t>        </a:t>
            </a:r>
            <a:r>
              <a:rPr lang="ru-RU" sz="2000" b="1" dirty="0" smtClean="0"/>
              <a:t>Ответ:</a:t>
            </a:r>
            <a:r>
              <a:rPr lang="ru-RU" sz="2000" dirty="0" smtClean="0"/>
              <a:t> ___________________________________________ .</a:t>
            </a:r>
            <a:br>
              <a:rPr lang="ru-RU" sz="2000" dirty="0" smtClean="0"/>
            </a:br>
            <a:r>
              <a:rPr lang="ru-RU" sz="2000" dirty="0" smtClean="0"/>
              <a:t>С2. Назовите два вида примитивных млекопитающих, которые водятся только в    </a:t>
            </a:r>
            <a:br>
              <a:rPr lang="ru-RU" sz="2000" dirty="0" smtClean="0"/>
            </a:br>
            <a:r>
              <a:rPr lang="ru-RU" sz="2000" dirty="0"/>
              <a:t> </a:t>
            </a:r>
            <a:r>
              <a:rPr lang="ru-RU" sz="2000" dirty="0" smtClean="0"/>
              <a:t>     Австралии.</a:t>
            </a:r>
            <a:br>
              <a:rPr lang="ru-RU" sz="2000" dirty="0" smtClean="0"/>
            </a:br>
            <a:r>
              <a:rPr lang="ru-RU" sz="2000" dirty="0" smtClean="0"/>
              <a:t>      </a:t>
            </a:r>
            <a:r>
              <a:rPr lang="ru-RU" sz="2000" b="1" dirty="0" smtClean="0"/>
              <a:t>Ответ:</a:t>
            </a:r>
            <a:r>
              <a:rPr lang="ru-RU" sz="2000" dirty="0" smtClean="0"/>
              <a:t> __________________________________________ .</a:t>
            </a:r>
            <a:br>
              <a:rPr lang="ru-RU" sz="2000" dirty="0" smtClean="0"/>
            </a:br>
            <a:endParaRPr lang="ru-RU" sz="2000" dirty="0"/>
          </a:p>
        </p:txBody>
      </p:sp>
    </p:spTree>
    <p:extLst>
      <p:ext uri="{BB962C8B-B14F-4D97-AF65-F5344CB8AC3E}">
        <p14:creationId xmlns:p14="http://schemas.microsoft.com/office/powerpoint/2010/main" val="365148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188640"/>
            <a:ext cx="5904656" cy="648072"/>
          </a:xfrm>
        </p:spPr>
        <p:txBody>
          <a:bodyPr>
            <a:normAutofit fontScale="90000"/>
          </a:bodyPr>
          <a:lstStyle/>
          <a:p>
            <a:r>
              <a:rPr lang="ru-RU" b="1" dirty="0" smtClean="0">
                <a:solidFill>
                  <a:srgbClr val="009900"/>
                </a:solidFill>
              </a:rPr>
              <a:t>Тема «Антарктида»</a:t>
            </a:r>
            <a:endParaRPr lang="ru-RU" b="1" dirty="0">
              <a:solidFill>
                <a:srgbClr val="009900"/>
              </a:solidFill>
            </a:endParaRPr>
          </a:p>
        </p:txBody>
      </p:sp>
      <p:sp>
        <p:nvSpPr>
          <p:cNvPr id="3" name="Подзаголовок 2"/>
          <p:cNvSpPr>
            <a:spLocks noGrp="1"/>
          </p:cNvSpPr>
          <p:nvPr>
            <p:ph type="subTitle" idx="1"/>
          </p:nvPr>
        </p:nvSpPr>
        <p:spPr>
          <a:xfrm>
            <a:off x="395536" y="908720"/>
            <a:ext cx="8424936" cy="5616624"/>
          </a:xfrm>
        </p:spPr>
        <p:txBody>
          <a:bodyPr/>
          <a:lstStyle/>
          <a:p>
            <a:pPr marL="514350" indent="-514350">
              <a:buAutoNum type="arabicPeriod"/>
            </a:pPr>
            <a:r>
              <a:rPr lang="ru-RU" sz="2000" b="1" dirty="0" smtClean="0">
                <a:solidFill>
                  <a:srgbClr val="3333CC"/>
                </a:solidFill>
              </a:rPr>
              <a:t>Определите координаты крайних точек по картам атласа.</a:t>
            </a: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r>
              <a:rPr lang="ru-RU" sz="2000" b="1" dirty="0" smtClean="0">
                <a:solidFill>
                  <a:srgbClr val="009900"/>
                </a:solidFill>
              </a:rPr>
              <a:t>Итоговый контроль по теме.</a:t>
            </a:r>
          </a:p>
          <a:p>
            <a:r>
              <a:rPr lang="ru-RU" sz="2000" b="1" dirty="0" smtClean="0">
                <a:solidFill>
                  <a:schemeClr val="tx1"/>
                </a:solidFill>
              </a:rPr>
              <a:t>Выберите верный ответ из предложенных вариантов.</a:t>
            </a:r>
          </a:p>
          <a:p>
            <a:pPr algn="l"/>
            <a:r>
              <a:rPr lang="ru-RU" sz="2000" dirty="0" smtClean="0">
                <a:solidFill>
                  <a:schemeClr val="tx1"/>
                </a:solidFill>
              </a:rPr>
              <a:t>А1. Кто открыл Антарктиду?</a:t>
            </a:r>
          </a:p>
          <a:p>
            <a:pPr algn="l"/>
            <a:r>
              <a:rPr lang="ru-RU" sz="2000" dirty="0">
                <a:solidFill>
                  <a:schemeClr val="tx1"/>
                </a:solidFill>
              </a:rPr>
              <a:t> </a:t>
            </a:r>
            <a:r>
              <a:rPr lang="ru-RU" sz="2000" dirty="0" smtClean="0">
                <a:solidFill>
                  <a:schemeClr val="tx1"/>
                </a:solidFill>
              </a:rPr>
              <a:t>       1) норвежцы                                3) англичане</a:t>
            </a:r>
          </a:p>
          <a:p>
            <a:pPr algn="l"/>
            <a:r>
              <a:rPr lang="ru-RU" sz="2000" dirty="0">
                <a:solidFill>
                  <a:schemeClr val="tx1"/>
                </a:solidFill>
              </a:rPr>
              <a:t> </a:t>
            </a:r>
            <a:r>
              <a:rPr lang="ru-RU" sz="2000" dirty="0" smtClean="0">
                <a:solidFill>
                  <a:schemeClr val="tx1"/>
                </a:solidFill>
              </a:rPr>
              <a:t>       2) голландцы                               4) русские</a:t>
            </a:r>
          </a:p>
          <a:p>
            <a:pPr algn="l"/>
            <a:r>
              <a:rPr lang="ru-RU" sz="2000" dirty="0" smtClean="0">
                <a:solidFill>
                  <a:schemeClr val="tx1"/>
                </a:solidFill>
              </a:rPr>
              <a:t>А2. Имя путешественника, который первым достиг Южного полюса:</a:t>
            </a:r>
          </a:p>
          <a:p>
            <a:pPr algn="l"/>
            <a:r>
              <a:rPr lang="ru-RU" sz="2000" dirty="0">
                <a:solidFill>
                  <a:schemeClr val="tx1"/>
                </a:solidFill>
              </a:rPr>
              <a:t> </a:t>
            </a:r>
            <a:r>
              <a:rPr lang="ru-RU" sz="2000" dirty="0" smtClean="0">
                <a:solidFill>
                  <a:schemeClr val="tx1"/>
                </a:solidFill>
              </a:rPr>
              <a:t>       1) </a:t>
            </a:r>
            <a:r>
              <a:rPr lang="ru-RU" sz="2000" dirty="0" err="1" smtClean="0">
                <a:solidFill>
                  <a:schemeClr val="tx1"/>
                </a:solidFill>
              </a:rPr>
              <a:t>Р.Скотт</a:t>
            </a:r>
            <a:r>
              <a:rPr lang="ru-RU" sz="2000" dirty="0" smtClean="0">
                <a:solidFill>
                  <a:schemeClr val="tx1"/>
                </a:solidFill>
              </a:rPr>
              <a:t>                                      3) Р. </a:t>
            </a:r>
            <a:r>
              <a:rPr lang="ru-RU" sz="2000" dirty="0" err="1" smtClean="0">
                <a:solidFill>
                  <a:schemeClr val="tx1"/>
                </a:solidFill>
              </a:rPr>
              <a:t>Пири</a:t>
            </a:r>
            <a:endParaRPr lang="ru-RU" sz="2000" dirty="0">
              <a:solidFill>
                <a:schemeClr val="tx1"/>
              </a:solidFill>
            </a:endParaRPr>
          </a:p>
          <a:p>
            <a:pPr algn="l"/>
            <a:r>
              <a:rPr lang="ru-RU" sz="2000" dirty="0" smtClean="0">
                <a:solidFill>
                  <a:schemeClr val="tx1"/>
                </a:solidFill>
              </a:rPr>
              <a:t>        2) Р. Амундсен                             4) Ф. Беллинсгаузен</a:t>
            </a:r>
          </a:p>
          <a:p>
            <a:pPr algn="l"/>
            <a:r>
              <a:rPr lang="ru-RU" sz="2000" dirty="0" smtClean="0">
                <a:solidFill>
                  <a:schemeClr val="tx1"/>
                </a:solidFill>
              </a:rPr>
              <a:t>А3. Дата открытия Антарктиды:</a:t>
            </a:r>
          </a:p>
          <a:p>
            <a:pPr algn="l"/>
            <a:r>
              <a:rPr lang="ru-RU" sz="2000" dirty="0">
                <a:solidFill>
                  <a:schemeClr val="tx1"/>
                </a:solidFill>
              </a:rPr>
              <a:t> </a:t>
            </a:r>
            <a:r>
              <a:rPr lang="ru-RU" sz="2000" dirty="0" smtClean="0">
                <a:solidFill>
                  <a:schemeClr val="tx1"/>
                </a:solidFill>
              </a:rPr>
              <a:t>      1) 20 января 1818 г.                    3) 20 января 1820 г.</a:t>
            </a:r>
          </a:p>
          <a:p>
            <a:pPr algn="l"/>
            <a:r>
              <a:rPr lang="ru-RU" sz="2000" dirty="0">
                <a:solidFill>
                  <a:schemeClr val="tx1"/>
                </a:solidFill>
              </a:rPr>
              <a:t> </a:t>
            </a:r>
            <a:r>
              <a:rPr lang="ru-RU" sz="2000" dirty="0" smtClean="0">
                <a:solidFill>
                  <a:schemeClr val="tx1"/>
                </a:solidFill>
              </a:rPr>
              <a:t>       2) 20 января 1819 г.                   4) 20 января 1821 г.</a:t>
            </a:r>
          </a:p>
          <a:p>
            <a:endParaRPr lang="ru-RU" sz="2000" dirty="0" smtClean="0">
              <a:solidFill>
                <a:schemeClr val="tx1"/>
              </a:solidFill>
            </a:endParaRPr>
          </a:p>
          <a:p>
            <a:endParaRPr lang="ru-RU" sz="2000" b="1" dirty="0" smtClean="0">
              <a:solidFill>
                <a:srgbClr val="3333CC"/>
              </a:solidFill>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263493710"/>
              </p:ext>
            </p:extLst>
          </p:nvPr>
        </p:nvGraphicFramePr>
        <p:xfrm>
          <a:off x="1524000" y="1397000"/>
          <a:ext cx="7008441" cy="741680"/>
        </p:xfrm>
        <a:graphic>
          <a:graphicData uri="http://schemas.openxmlformats.org/drawingml/2006/table">
            <a:tbl>
              <a:tblPr firstRow="1" bandRow="1">
                <a:tableStyleId>{5940675A-B579-460E-94D1-54222C63F5DA}</a:tableStyleId>
              </a:tblPr>
              <a:tblGrid>
                <a:gridCol w="2336147"/>
                <a:gridCol w="2336147"/>
                <a:gridCol w="2336147"/>
              </a:tblGrid>
              <a:tr h="370840">
                <a:tc gridSpan="2">
                  <a:txBody>
                    <a:bodyPr/>
                    <a:lstStyle/>
                    <a:p>
                      <a:pPr algn="ctr"/>
                      <a:r>
                        <a:rPr lang="ru-RU" b="1" i="1" dirty="0" smtClean="0"/>
                        <a:t>Крайняя точка Антарктиды</a:t>
                      </a:r>
                      <a:endParaRPr lang="ru-RU" b="1" i="1" dirty="0"/>
                    </a:p>
                  </a:txBody>
                  <a:tcPr/>
                </a:tc>
                <a:tc hMerge="1">
                  <a:txBody>
                    <a:bodyPr/>
                    <a:lstStyle/>
                    <a:p>
                      <a:endParaRPr lang="ru-RU" dirty="0"/>
                    </a:p>
                  </a:txBody>
                  <a:tcPr/>
                </a:tc>
                <a:tc>
                  <a:txBody>
                    <a:bodyPr/>
                    <a:lstStyle/>
                    <a:p>
                      <a:pPr algn="ctr"/>
                      <a:r>
                        <a:rPr lang="ru-RU" b="1" i="1" dirty="0" smtClean="0"/>
                        <a:t>Координаты</a:t>
                      </a:r>
                      <a:endParaRPr lang="ru-RU" b="1" i="1" dirty="0"/>
                    </a:p>
                  </a:txBody>
                  <a:tcPr/>
                </a:tc>
              </a:tr>
              <a:tr h="370840">
                <a:tc>
                  <a:txBody>
                    <a:bodyPr/>
                    <a:lstStyle/>
                    <a:p>
                      <a:r>
                        <a:rPr lang="ru-RU" dirty="0" smtClean="0"/>
                        <a:t>Северная</a:t>
                      </a:r>
                      <a:endParaRPr lang="ru-RU" dirty="0"/>
                    </a:p>
                  </a:txBody>
                  <a:tcPr/>
                </a:tc>
                <a:tc>
                  <a:txBody>
                    <a:bodyPr/>
                    <a:lstStyle/>
                    <a:p>
                      <a:r>
                        <a:rPr lang="ru-RU" dirty="0" smtClean="0"/>
                        <a:t>Мыс </a:t>
                      </a:r>
                      <a:r>
                        <a:rPr lang="ru-RU" dirty="0" err="1" smtClean="0"/>
                        <a:t>Сифре</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178986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640960" cy="6322714"/>
          </a:xfrm>
        </p:spPr>
        <p:txBody>
          <a:bodyPr>
            <a:normAutofit fontScale="90000"/>
          </a:bodyPr>
          <a:lstStyle/>
          <a:p>
            <a:pPr algn="l"/>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dirty="0" smtClean="0"/>
              <a:t>А4. Средняя толщина ледникового покрова Антарктиды:</a:t>
            </a:r>
            <a:br>
              <a:rPr lang="ru-RU" sz="2200" dirty="0" smtClean="0"/>
            </a:br>
            <a:r>
              <a:rPr lang="ru-RU" sz="2200" dirty="0" smtClean="0"/>
              <a:t>        1) около 1000 м                              3) около 3500 м</a:t>
            </a:r>
            <a:br>
              <a:rPr lang="ru-RU" sz="2200" dirty="0" smtClean="0"/>
            </a:br>
            <a:r>
              <a:rPr lang="ru-RU" sz="2200" dirty="0" smtClean="0"/>
              <a:t>        2) около 2000 м                              4) около 4500 м</a:t>
            </a:r>
            <a:br>
              <a:rPr lang="ru-RU" sz="2200" dirty="0" smtClean="0"/>
            </a:br>
            <a:r>
              <a:rPr lang="ru-RU" sz="2200" dirty="0" smtClean="0"/>
              <a:t>А5. Какое море не омывает берега Антарктиды?</a:t>
            </a:r>
            <a:br>
              <a:rPr lang="ru-RU" sz="2200" dirty="0" smtClean="0"/>
            </a:br>
            <a:r>
              <a:rPr lang="ru-RU" sz="2200" dirty="0" smtClean="0"/>
              <a:t>       1) Беллинсгаузена                          3) </a:t>
            </a:r>
            <a:r>
              <a:rPr lang="ru-RU" sz="2200" dirty="0" err="1" smtClean="0"/>
              <a:t>Тасманово</a:t>
            </a:r>
            <a:r>
              <a:rPr lang="ru-RU" sz="2200" dirty="0" smtClean="0"/>
              <a:t/>
            </a:r>
            <a:br>
              <a:rPr lang="ru-RU" sz="2200" dirty="0" smtClean="0"/>
            </a:br>
            <a:r>
              <a:rPr lang="ru-RU" sz="2200" dirty="0" smtClean="0"/>
              <a:t>       2) Уэдделла                                      4) Росса</a:t>
            </a:r>
            <a:br>
              <a:rPr lang="ru-RU" sz="2200" dirty="0" smtClean="0"/>
            </a:br>
            <a:r>
              <a:rPr lang="ru-RU" sz="2000" dirty="0" smtClean="0"/>
              <a:t>                                                            </a:t>
            </a:r>
            <a:br>
              <a:rPr lang="ru-RU" sz="2000" dirty="0" smtClean="0"/>
            </a:br>
            <a:r>
              <a:rPr lang="ru-RU" sz="2000" dirty="0" smtClean="0"/>
              <a:t>                                                               </a:t>
            </a:r>
            <a:r>
              <a:rPr lang="ru-RU" sz="2700" b="1" dirty="0" smtClean="0"/>
              <a:t>Часть Б</a:t>
            </a:r>
            <a:r>
              <a:rPr lang="ru-RU" sz="2000" dirty="0" smtClean="0"/>
              <a:t/>
            </a:r>
            <a:br>
              <a:rPr lang="ru-RU" sz="2000" dirty="0" smtClean="0"/>
            </a:br>
            <a:r>
              <a:rPr lang="ru-RU" sz="2000" dirty="0" smtClean="0"/>
              <a:t>Б1. Выберите верные утверждения:</a:t>
            </a:r>
            <a:br>
              <a:rPr lang="ru-RU" sz="2000" dirty="0" smtClean="0"/>
            </a:br>
            <a:r>
              <a:rPr lang="ru-RU" sz="2000" dirty="0" smtClean="0"/>
              <a:t>      а) Участки, свободные ото льда, в Антарктиде называют оазисами.</a:t>
            </a:r>
            <a:br>
              <a:rPr lang="ru-RU" sz="2000" dirty="0" smtClean="0"/>
            </a:br>
            <a:r>
              <a:rPr lang="ru-RU" sz="2000" dirty="0" smtClean="0"/>
              <a:t>      </a:t>
            </a:r>
            <a:r>
              <a:rPr lang="ru-RU" sz="2000" dirty="0"/>
              <a:t>б</a:t>
            </a:r>
            <a:r>
              <a:rPr lang="ru-RU" sz="2000" dirty="0" smtClean="0"/>
              <a:t>) На станции Молодежная зарегистрирована самая низкая температура воздуха </a:t>
            </a:r>
            <a:br>
              <a:rPr lang="ru-RU" sz="2000" dirty="0" smtClean="0"/>
            </a:br>
            <a:r>
              <a:rPr lang="ru-RU" sz="2000" dirty="0"/>
              <a:t> </a:t>
            </a:r>
            <a:r>
              <a:rPr lang="ru-RU" sz="2000" dirty="0" smtClean="0"/>
              <a:t>          на Земле. </a:t>
            </a:r>
            <a:br>
              <a:rPr lang="ru-RU" sz="2000" dirty="0" smtClean="0"/>
            </a:br>
            <a:r>
              <a:rPr lang="ru-RU" sz="2000" dirty="0" smtClean="0"/>
              <a:t>       в) На территории Антарктиды нет действующих вулканов.</a:t>
            </a:r>
            <a:br>
              <a:rPr lang="ru-RU" sz="2000" dirty="0" smtClean="0"/>
            </a:br>
            <a:r>
              <a:rPr lang="ru-RU" sz="2000" dirty="0" smtClean="0"/>
              <a:t>       </a:t>
            </a:r>
            <a:r>
              <a:rPr lang="ru-RU" sz="2000" dirty="0"/>
              <a:t>г</a:t>
            </a:r>
            <a:r>
              <a:rPr lang="ru-RU" sz="2000" dirty="0" smtClean="0"/>
              <a:t>) Антарктида – самый высокий материк на Земле.</a:t>
            </a:r>
            <a:br>
              <a:rPr lang="ru-RU" sz="2000" dirty="0" smtClean="0"/>
            </a:br>
            <a:r>
              <a:rPr lang="ru-RU" sz="2000" dirty="0" smtClean="0"/>
              <a:t>Б2. Дополните предложения:</a:t>
            </a:r>
            <a:br>
              <a:rPr lang="ru-RU" sz="2000" dirty="0" smtClean="0"/>
            </a:br>
            <a:r>
              <a:rPr lang="ru-RU" sz="2000" dirty="0" smtClean="0"/>
              <a:t>      а) ледниковый покров Антарктиды содержит около _____ % всех пресных вод    </a:t>
            </a:r>
            <a:br>
              <a:rPr lang="ru-RU" sz="2000" dirty="0" smtClean="0"/>
            </a:br>
            <a:r>
              <a:rPr lang="ru-RU" sz="2000" dirty="0"/>
              <a:t> </a:t>
            </a:r>
            <a:r>
              <a:rPr lang="ru-RU" sz="2000" dirty="0" smtClean="0"/>
              <a:t>          Земли.</a:t>
            </a:r>
            <a:br>
              <a:rPr lang="ru-RU" sz="2000" dirty="0" smtClean="0"/>
            </a:br>
            <a:r>
              <a:rPr lang="ru-RU" sz="2000" dirty="0" smtClean="0"/>
              <a:t>      </a:t>
            </a:r>
            <a:r>
              <a:rPr lang="ru-RU" sz="2000" dirty="0"/>
              <a:t>б</a:t>
            </a:r>
            <a:r>
              <a:rPr lang="ru-RU" sz="2000" dirty="0" smtClean="0"/>
              <a:t>) Материк Антарктида находится в природной зоне - _____________________ .</a:t>
            </a:r>
            <a:br>
              <a:rPr lang="ru-RU" sz="2000" dirty="0" smtClean="0"/>
            </a:br>
            <a:r>
              <a:rPr lang="ru-RU" sz="2000" dirty="0" smtClean="0"/>
              <a:t>      </a:t>
            </a:r>
            <a:r>
              <a:rPr lang="ru-RU" sz="2000" dirty="0"/>
              <a:t>в</a:t>
            </a:r>
            <a:r>
              <a:rPr lang="ru-RU" sz="2000" dirty="0" smtClean="0"/>
              <a:t>) На Южном полюсе находится научная станция США _______________________ .</a:t>
            </a:r>
            <a:br>
              <a:rPr lang="ru-RU" sz="2000" dirty="0" smtClean="0"/>
            </a:br>
            <a:r>
              <a:rPr lang="ru-RU" sz="2000" dirty="0" smtClean="0"/>
              <a:t/>
            </a:r>
            <a:br>
              <a:rPr lang="ru-RU" sz="2000" dirty="0" smtClean="0"/>
            </a:br>
            <a:r>
              <a:rPr lang="ru-RU" sz="2000" dirty="0" smtClean="0"/>
              <a:t>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Tree>
    <p:extLst>
      <p:ext uri="{BB962C8B-B14F-4D97-AF65-F5344CB8AC3E}">
        <p14:creationId xmlns:p14="http://schemas.microsoft.com/office/powerpoint/2010/main" val="1364138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2"/>
            <a:ext cx="7416824" cy="576064"/>
          </a:xfrm>
        </p:spPr>
        <p:txBody>
          <a:bodyPr>
            <a:normAutofit fontScale="90000"/>
          </a:bodyPr>
          <a:lstStyle/>
          <a:p>
            <a:r>
              <a:rPr lang="ru-RU" b="1" dirty="0" smtClean="0">
                <a:solidFill>
                  <a:srgbClr val="009900"/>
                </a:solidFill>
              </a:rPr>
              <a:t>Тема «Южная Америка»</a:t>
            </a:r>
            <a:endParaRPr lang="ru-RU" b="1" dirty="0">
              <a:solidFill>
                <a:srgbClr val="009900"/>
              </a:solidFill>
            </a:endParaRPr>
          </a:p>
        </p:txBody>
      </p:sp>
      <p:sp>
        <p:nvSpPr>
          <p:cNvPr id="3" name="Подзаголовок 2"/>
          <p:cNvSpPr>
            <a:spLocks noGrp="1"/>
          </p:cNvSpPr>
          <p:nvPr>
            <p:ph type="subTitle" idx="1"/>
          </p:nvPr>
        </p:nvSpPr>
        <p:spPr>
          <a:xfrm>
            <a:off x="251520" y="692696"/>
            <a:ext cx="8568952" cy="5760640"/>
          </a:xfrm>
        </p:spPr>
        <p:txBody>
          <a:bodyPr>
            <a:normAutofit lnSpcReduction="10000"/>
          </a:bodyPr>
          <a:lstStyle/>
          <a:p>
            <a:pPr marL="514350" indent="-514350">
              <a:buAutoNum type="arabicPeriod"/>
            </a:pPr>
            <a:r>
              <a:rPr lang="ru-RU" sz="2000" b="1" dirty="0" smtClean="0">
                <a:solidFill>
                  <a:srgbClr val="3333CC"/>
                </a:solidFill>
              </a:rPr>
              <a:t>Определите координаты крайних точек по картам атласа.</a:t>
            </a: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r>
              <a:rPr lang="ru-RU" sz="2000" b="1" dirty="0" smtClean="0">
                <a:solidFill>
                  <a:srgbClr val="3333CC"/>
                </a:solidFill>
              </a:rPr>
              <a:t>Что обозначают следующие слова?</a:t>
            </a:r>
          </a:p>
          <a:p>
            <a:pPr marL="457200" indent="-457200">
              <a:buAutoNum type="arabicParenR"/>
            </a:pPr>
            <a:r>
              <a:rPr lang="ru-RU" sz="2000" dirty="0" smtClean="0">
                <a:solidFill>
                  <a:schemeClr val="tx1"/>
                </a:solidFill>
              </a:rPr>
              <a:t>Гевея - ____________________________________________________ .</a:t>
            </a:r>
          </a:p>
          <a:p>
            <a:pPr marL="457200" indent="-457200">
              <a:buAutoNum type="arabicParenR"/>
            </a:pPr>
            <a:r>
              <a:rPr lang="ru-RU" sz="2000" dirty="0" smtClean="0">
                <a:solidFill>
                  <a:schemeClr val="tx1"/>
                </a:solidFill>
              </a:rPr>
              <a:t>Самбо  - ___________________________________________________ .</a:t>
            </a:r>
          </a:p>
          <a:p>
            <a:pPr marL="457200" indent="-457200">
              <a:buAutoNum type="arabicParenR"/>
            </a:pPr>
            <a:r>
              <a:rPr lang="ru-RU" sz="2000" dirty="0" err="1" smtClean="0">
                <a:solidFill>
                  <a:schemeClr val="tx1"/>
                </a:solidFill>
              </a:rPr>
              <a:t>Анхель</a:t>
            </a:r>
            <a:r>
              <a:rPr lang="ru-RU" sz="2000" dirty="0" smtClean="0">
                <a:solidFill>
                  <a:schemeClr val="tx1"/>
                </a:solidFill>
              </a:rPr>
              <a:t> - __________________________________________________ . </a:t>
            </a:r>
          </a:p>
          <a:p>
            <a:pPr marL="457200" indent="-457200">
              <a:buAutoNum type="arabicParenR"/>
            </a:pPr>
            <a:r>
              <a:rPr lang="ru-RU" sz="2000" dirty="0" smtClean="0">
                <a:solidFill>
                  <a:schemeClr val="tx1"/>
                </a:solidFill>
              </a:rPr>
              <a:t>Сельва - __________________________________________________ .</a:t>
            </a:r>
          </a:p>
          <a:p>
            <a:pPr marL="457200" indent="-457200">
              <a:buAutoNum type="arabicParenR"/>
            </a:pPr>
            <a:r>
              <a:rPr lang="ru-RU" sz="2000" dirty="0" err="1" smtClean="0">
                <a:solidFill>
                  <a:schemeClr val="tx1"/>
                </a:solidFill>
              </a:rPr>
              <a:t>Вискаша</a:t>
            </a:r>
            <a:r>
              <a:rPr lang="ru-RU" sz="2000" dirty="0" smtClean="0">
                <a:solidFill>
                  <a:schemeClr val="tx1"/>
                </a:solidFill>
              </a:rPr>
              <a:t> - _________________________________________________ . </a:t>
            </a:r>
          </a:p>
          <a:p>
            <a:pPr marL="457200" indent="-457200">
              <a:buAutoNum type="arabicParenR"/>
            </a:pPr>
            <a:r>
              <a:rPr lang="ru-RU" sz="2000" dirty="0" smtClean="0">
                <a:solidFill>
                  <a:schemeClr val="tx1"/>
                </a:solidFill>
              </a:rPr>
              <a:t>Кондор  -_________________________________________________  .</a:t>
            </a:r>
          </a:p>
          <a:p>
            <a:pPr marL="457200" indent="-457200">
              <a:buAutoNum type="arabicParenR"/>
            </a:pPr>
            <a:r>
              <a:rPr lang="ru-RU" sz="2000" dirty="0" smtClean="0">
                <a:solidFill>
                  <a:schemeClr val="tx1"/>
                </a:solidFill>
              </a:rPr>
              <a:t>Маракайбо - ______________________________________________ .</a:t>
            </a:r>
          </a:p>
          <a:p>
            <a:pPr marL="457200" indent="-457200">
              <a:buAutoNum type="arabicParenR"/>
            </a:pPr>
            <a:r>
              <a:rPr lang="ru-RU" sz="2000" dirty="0" err="1" smtClean="0">
                <a:solidFill>
                  <a:schemeClr val="tx1"/>
                </a:solidFill>
              </a:rPr>
              <a:t>Кебрачо</a:t>
            </a:r>
            <a:r>
              <a:rPr lang="ru-RU" sz="2000" dirty="0" smtClean="0">
                <a:solidFill>
                  <a:schemeClr val="tx1"/>
                </a:solidFill>
              </a:rPr>
              <a:t>  -________________________________________________  .</a:t>
            </a:r>
          </a:p>
          <a:p>
            <a:pPr marL="457200" indent="-457200">
              <a:buAutoNum type="arabicParenR"/>
            </a:pPr>
            <a:r>
              <a:rPr lang="ru-RU" sz="2000" dirty="0" smtClean="0">
                <a:solidFill>
                  <a:schemeClr val="tx1"/>
                </a:solidFill>
              </a:rPr>
              <a:t>Ягуар  - __________________________________________________ </a:t>
            </a:r>
            <a:r>
              <a:rPr lang="ru-RU" sz="2000" b="1" dirty="0" smtClean="0">
                <a:solidFill>
                  <a:srgbClr val="3333CC"/>
                </a:solidFill>
              </a:rPr>
              <a:t>.</a:t>
            </a:r>
          </a:p>
          <a:p>
            <a:pPr marL="514350" indent="-514350">
              <a:buAutoNum type="arabicPeriod"/>
            </a:pPr>
            <a:endParaRPr lang="ru-RU" sz="2000" b="1" dirty="0" smtClean="0">
              <a:solidFill>
                <a:srgbClr val="3333CC"/>
              </a:solidFill>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380116597"/>
              </p:ext>
            </p:extLst>
          </p:nvPr>
        </p:nvGraphicFramePr>
        <p:xfrm>
          <a:off x="1619672" y="1196752"/>
          <a:ext cx="6096000" cy="1849120"/>
        </p:xfrm>
        <a:graphic>
          <a:graphicData uri="http://schemas.openxmlformats.org/drawingml/2006/table">
            <a:tbl>
              <a:tblPr firstRow="1" bandRow="1">
                <a:tableStyleId>{5940675A-B579-460E-94D1-54222C63F5DA}</a:tableStyleId>
              </a:tblPr>
              <a:tblGrid>
                <a:gridCol w="2032000"/>
                <a:gridCol w="2032000"/>
                <a:gridCol w="2032000"/>
              </a:tblGrid>
              <a:tr h="355064">
                <a:tc gridSpan="2">
                  <a:txBody>
                    <a:bodyPr/>
                    <a:lstStyle/>
                    <a:p>
                      <a:pPr algn="ctr"/>
                      <a:r>
                        <a:rPr lang="ru-RU" b="1" i="1" dirty="0" smtClean="0"/>
                        <a:t>Крайние точки Южной Америки</a:t>
                      </a:r>
                      <a:endParaRPr lang="ru-RU" b="1" i="1" dirty="0"/>
                    </a:p>
                  </a:txBody>
                  <a:tcPr/>
                </a:tc>
                <a:tc hMerge="1">
                  <a:txBody>
                    <a:bodyPr/>
                    <a:lstStyle/>
                    <a:p>
                      <a:endParaRPr lang="ru-RU" dirty="0"/>
                    </a:p>
                  </a:txBody>
                  <a:tcPr/>
                </a:tc>
                <a:tc>
                  <a:txBody>
                    <a:bodyPr/>
                    <a:lstStyle/>
                    <a:p>
                      <a:pPr algn="ctr"/>
                      <a:r>
                        <a:rPr lang="ru-RU" b="1" i="1" dirty="0" smtClean="0"/>
                        <a:t>Координаты</a:t>
                      </a:r>
                      <a:endParaRPr lang="ru-RU" b="1" i="1" dirty="0"/>
                    </a:p>
                  </a:txBody>
                  <a:tcPr/>
                </a:tc>
              </a:tr>
              <a:tr h="370840">
                <a:tc>
                  <a:txBody>
                    <a:bodyPr/>
                    <a:lstStyle/>
                    <a:p>
                      <a:r>
                        <a:rPr lang="ru-RU" dirty="0" smtClean="0"/>
                        <a:t>Северная</a:t>
                      </a:r>
                      <a:endParaRPr lang="ru-RU" dirty="0"/>
                    </a:p>
                  </a:txBody>
                  <a:tcPr/>
                </a:tc>
                <a:tc>
                  <a:txBody>
                    <a:bodyPr/>
                    <a:lstStyle/>
                    <a:p>
                      <a:r>
                        <a:rPr lang="ru-RU" dirty="0" smtClean="0"/>
                        <a:t>Мыс </a:t>
                      </a:r>
                      <a:r>
                        <a:rPr lang="ru-RU" dirty="0" err="1" smtClean="0"/>
                        <a:t>Гальинас</a:t>
                      </a:r>
                      <a:endParaRPr lang="ru-RU" dirty="0"/>
                    </a:p>
                  </a:txBody>
                  <a:tcPr/>
                </a:tc>
                <a:tc>
                  <a:txBody>
                    <a:bodyPr/>
                    <a:lstStyle/>
                    <a:p>
                      <a:endParaRPr lang="ru-RU" dirty="0"/>
                    </a:p>
                  </a:txBody>
                  <a:tcPr/>
                </a:tc>
              </a:tr>
              <a:tr h="370840">
                <a:tc>
                  <a:txBody>
                    <a:bodyPr/>
                    <a:lstStyle/>
                    <a:p>
                      <a:r>
                        <a:rPr lang="ru-RU" dirty="0" smtClean="0"/>
                        <a:t>Южная</a:t>
                      </a:r>
                      <a:endParaRPr lang="ru-RU" dirty="0"/>
                    </a:p>
                  </a:txBody>
                  <a:tcPr/>
                </a:tc>
                <a:tc>
                  <a:txBody>
                    <a:bodyPr/>
                    <a:lstStyle/>
                    <a:p>
                      <a:r>
                        <a:rPr lang="ru-RU" dirty="0" smtClean="0"/>
                        <a:t>Мыс </a:t>
                      </a:r>
                      <a:r>
                        <a:rPr lang="ru-RU" dirty="0" err="1" smtClean="0"/>
                        <a:t>Фроуэрд</a:t>
                      </a:r>
                      <a:endParaRPr lang="ru-RU" dirty="0"/>
                    </a:p>
                  </a:txBody>
                  <a:tcPr/>
                </a:tc>
                <a:tc>
                  <a:txBody>
                    <a:bodyPr/>
                    <a:lstStyle/>
                    <a:p>
                      <a:endParaRPr lang="ru-RU"/>
                    </a:p>
                  </a:txBody>
                  <a:tcPr/>
                </a:tc>
              </a:tr>
              <a:tr h="370840">
                <a:tc>
                  <a:txBody>
                    <a:bodyPr/>
                    <a:lstStyle/>
                    <a:p>
                      <a:r>
                        <a:rPr lang="ru-RU" dirty="0" smtClean="0"/>
                        <a:t>Западная</a:t>
                      </a:r>
                      <a:endParaRPr lang="ru-RU" dirty="0"/>
                    </a:p>
                  </a:txBody>
                  <a:tcPr/>
                </a:tc>
                <a:tc>
                  <a:txBody>
                    <a:bodyPr/>
                    <a:lstStyle/>
                    <a:p>
                      <a:r>
                        <a:rPr lang="ru-RU" dirty="0" smtClean="0"/>
                        <a:t>Мыс </a:t>
                      </a:r>
                      <a:r>
                        <a:rPr lang="ru-RU" dirty="0" err="1" smtClean="0"/>
                        <a:t>Париньяс</a:t>
                      </a:r>
                      <a:endParaRPr lang="ru-RU" dirty="0"/>
                    </a:p>
                  </a:txBody>
                  <a:tcPr/>
                </a:tc>
                <a:tc>
                  <a:txBody>
                    <a:bodyPr/>
                    <a:lstStyle/>
                    <a:p>
                      <a:endParaRPr lang="ru-RU"/>
                    </a:p>
                  </a:txBody>
                  <a:tcPr/>
                </a:tc>
              </a:tr>
              <a:tr h="370840">
                <a:tc>
                  <a:txBody>
                    <a:bodyPr/>
                    <a:lstStyle/>
                    <a:p>
                      <a:r>
                        <a:rPr lang="ru-RU" dirty="0" smtClean="0"/>
                        <a:t>Восточная</a:t>
                      </a:r>
                      <a:endParaRPr lang="ru-RU" dirty="0"/>
                    </a:p>
                  </a:txBody>
                  <a:tcPr/>
                </a:tc>
                <a:tc>
                  <a:txBody>
                    <a:bodyPr/>
                    <a:lstStyle/>
                    <a:p>
                      <a:r>
                        <a:rPr lang="ru-RU" dirty="0" smtClean="0"/>
                        <a:t>Мыс </a:t>
                      </a:r>
                      <a:r>
                        <a:rPr lang="ru-RU" dirty="0" err="1" smtClean="0"/>
                        <a:t>Кабу</a:t>
                      </a:r>
                      <a:r>
                        <a:rPr lang="ru-RU" dirty="0" smtClean="0"/>
                        <a:t>-Бранку</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3860307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188640"/>
            <a:ext cx="5770984" cy="634082"/>
          </a:xfrm>
        </p:spPr>
        <p:txBody>
          <a:bodyPr>
            <a:normAutofit/>
          </a:bodyPr>
          <a:lstStyle/>
          <a:p>
            <a:r>
              <a:rPr lang="ru-RU" sz="2000" b="1" dirty="0" smtClean="0">
                <a:solidFill>
                  <a:srgbClr val="3333CC"/>
                </a:solidFill>
              </a:rPr>
              <a:t>3. Определите географические объекты.</a:t>
            </a:r>
            <a:endParaRPr lang="ru-RU" sz="2000" b="1" dirty="0">
              <a:solidFill>
                <a:srgbClr val="3333CC"/>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89746"/>
            <a:ext cx="4752528" cy="557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15616" y="1584286"/>
            <a:ext cx="792088" cy="369332"/>
          </a:xfrm>
          <a:prstGeom prst="rect">
            <a:avLst/>
          </a:prstGeom>
          <a:noFill/>
        </p:spPr>
        <p:txBody>
          <a:bodyPr wrap="square" rtlCol="0">
            <a:spAutoFit/>
          </a:bodyPr>
          <a:lstStyle/>
          <a:p>
            <a:r>
              <a:rPr lang="ru-RU" dirty="0" smtClean="0"/>
              <a:t>море</a:t>
            </a:r>
            <a:endParaRPr lang="ru-RU" dirty="0"/>
          </a:p>
        </p:txBody>
      </p:sp>
      <p:sp>
        <p:nvSpPr>
          <p:cNvPr id="4" name="TextBox 3"/>
          <p:cNvSpPr txBox="1"/>
          <p:nvPr/>
        </p:nvSpPr>
        <p:spPr>
          <a:xfrm>
            <a:off x="2051720" y="2295301"/>
            <a:ext cx="864096" cy="369332"/>
          </a:xfrm>
          <a:prstGeom prst="rect">
            <a:avLst/>
          </a:prstGeom>
          <a:noFill/>
        </p:spPr>
        <p:txBody>
          <a:bodyPr wrap="square" rtlCol="0">
            <a:spAutoFit/>
          </a:bodyPr>
          <a:lstStyle/>
          <a:p>
            <a:r>
              <a:rPr lang="ru-RU" dirty="0" smtClean="0"/>
              <a:t>река</a:t>
            </a:r>
            <a:endParaRPr lang="ru-RU" dirty="0"/>
          </a:p>
        </p:txBody>
      </p:sp>
      <p:sp>
        <p:nvSpPr>
          <p:cNvPr id="5" name="TextBox 4"/>
          <p:cNvSpPr txBox="1"/>
          <p:nvPr/>
        </p:nvSpPr>
        <p:spPr>
          <a:xfrm>
            <a:off x="2267744" y="3019343"/>
            <a:ext cx="1800200" cy="369332"/>
          </a:xfrm>
          <a:prstGeom prst="rect">
            <a:avLst/>
          </a:prstGeom>
          <a:noFill/>
        </p:spPr>
        <p:txBody>
          <a:bodyPr wrap="square" rtlCol="0">
            <a:spAutoFit/>
          </a:bodyPr>
          <a:lstStyle/>
          <a:p>
            <a:r>
              <a:rPr lang="ru-RU" dirty="0" smtClean="0"/>
              <a:t>плоскогорье</a:t>
            </a:r>
            <a:endParaRPr lang="ru-RU" dirty="0"/>
          </a:p>
        </p:txBody>
      </p:sp>
      <p:sp>
        <p:nvSpPr>
          <p:cNvPr id="6" name="TextBox 5"/>
          <p:cNvSpPr txBox="1"/>
          <p:nvPr/>
        </p:nvSpPr>
        <p:spPr>
          <a:xfrm rot="2208336">
            <a:off x="1637674" y="1399620"/>
            <a:ext cx="1260140" cy="369332"/>
          </a:xfrm>
          <a:prstGeom prst="rect">
            <a:avLst/>
          </a:prstGeom>
          <a:noFill/>
        </p:spPr>
        <p:txBody>
          <a:bodyPr wrap="square" rtlCol="0">
            <a:spAutoFit/>
          </a:bodyPr>
          <a:lstStyle/>
          <a:p>
            <a:r>
              <a:rPr lang="ru-RU" dirty="0" smtClean="0"/>
              <a:t>острова</a:t>
            </a:r>
            <a:endParaRPr lang="ru-RU" dirty="0"/>
          </a:p>
        </p:txBody>
      </p:sp>
      <p:sp>
        <p:nvSpPr>
          <p:cNvPr id="7" name="TextBox 6"/>
          <p:cNvSpPr txBox="1"/>
          <p:nvPr/>
        </p:nvSpPr>
        <p:spPr>
          <a:xfrm rot="4887014">
            <a:off x="1673678" y="4363309"/>
            <a:ext cx="1188132" cy="369332"/>
          </a:xfrm>
          <a:prstGeom prst="rect">
            <a:avLst/>
          </a:prstGeom>
          <a:noFill/>
        </p:spPr>
        <p:txBody>
          <a:bodyPr wrap="square" rtlCol="0">
            <a:spAutoFit/>
          </a:bodyPr>
          <a:lstStyle/>
          <a:p>
            <a:r>
              <a:rPr lang="ru-RU" dirty="0" smtClean="0"/>
              <a:t>горы</a:t>
            </a:r>
            <a:endParaRPr lang="ru-RU" dirty="0"/>
          </a:p>
        </p:txBody>
      </p:sp>
      <p:sp>
        <p:nvSpPr>
          <p:cNvPr id="8" name="TextBox 7"/>
          <p:cNvSpPr txBox="1"/>
          <p:nvPr/>
        </p:nvSpPr>
        <p:spPr>
          <a:xfrm>
            <a:off x="2483768" y="6093296"/>
            <a:ext cx="1152128" cy="369332"/>
          </a:xfrm>
          <a:prstGeom prst="rect">
            <a:avLst/>
          </a:prstGeom>
          <a:noFill/>
        </p:spPr>
        <p:txBody>
          <a:bodyPr wrap="square" rtlCol="0">
            <a:spAutoFit/>
          </a:bodyPr>
          <a:lstStyle/>
          <a:p>
            <a:r>
              <a:rPr lang="ru-RU" dirty="0" smtClean="0"/>
              <a:t>пролив</a:t>
            </a:r>
            <a:endParaRPr lang="ru-RU" dirty="0"/>
          </a:p>
        </p:txBody>
      </p:sp>
      <p:sp>
        <p:nvSpPr>
          <p:cNvPr id="9" name="TextBox 8"/>
          <p:cNvSpPr txBox="1"/>
          <p:nvPr/>
        </p:nvSpPr>
        <p:spPr>
          <a:xfrm>
            <a:off x="1511660" y="2403023"/>
            <a:ext cx="936104" cy="261610"/>
          </a:xfrm>
          <a:prstGeom prst="rect">
            <a:avLst/>
          </a:prstGeom>
          <a:noFill/>
        </p:spPr>
        <p:txBody>
          <a:bodyPr wrap="square" rtlCol="0">
            <a:spAutoFit/>
          </a:bodyPr>
          <a:lstStyle/>
          <a:p>
            <a:r>
              <a:rPr lang="ru-RU" sz="1100" dirty="0" smtClean="0"/>
              <a:t>озеро</a:t>
            </a:r>
            <a:endParaRPr lang="ru-RU" sz="1100" dirty="0"/>
          </a:p>
        </p:txBody>
      </p:sp>
      <p:sp>
        <p:nvSpPr>
          <p:cNvPr id="10" name="TextBox 9"/>
          <p:cNvSpPr txBox="1"/>
          <p:nvPr/>
        </p:nvSpPr>
        <p:spPr>
          <a:xfrm>
            <a:off x="5076056" y="1058952"/>
            <a:ext cx="3960440" cy="3000821"/>
          </a:xfrm>
          <a:prstGeom prst="rect">
            <a:avLst/>
          </a:prstGeom>
          <a:noFill/>
        </p:spPr>
        <p:txBody>
          <a:bodyPr wrap="square" rtlCol="0">
            <a:spAutoFit/>
          </a:bodyPr>
          <a:lstStyle/>
          <a:p>
            <a:pPr>
              <a:lnSpc>
                <a:spcPct val="150000"/>
              </a:lnSpc>
            </a:pPr>
            <a:r>
              <a:rPr lang="ru-RU" dirty="0" smtClean="0"/>
              <a:t>Море - __________________________</a:t>
            </a:r>
          </a:p>
          <a:p>
            <a:pPr>
              <a:lnSpc>
                <a:spcPct val="150000"/>
              </a:lnSpc>
            </a:pPr>
            <a:r>
              <a:rPr lang="ru-RU" dirty="0" smtClean="0"/>
              <a:t>Острова  - _______________________</a:t>
            </a:r>
          </a:p>
          <a:p>
            <a:pPr>
              <a:lnSpc>
                <a:spcPct val="150000"/>
              </a:lnSpc>
            </a:pPr>
            <a:r>
              <a:rPr lang="ru-RU" dirty="0" smtClean="0"/>
              <a:t>Река  - __________________________</a:t>
            </a:r>
          </a:p>
          <a:p>
            <a:pPr>
              <a:lnSpc>
                <a:spcPct val="150000"/>
              </a:lnSpc>
            </a:pPr>
            <a:r>
              <a:rPr lang="ru-RU" dirty="0" smtClean="0"/>
              <a:t>Озеро - _________________________</a:t>
            </a:r>
          </a:p>
          <a:p>
            <a:pPr>
              <a:lnSpc>
                <a:spcPct val="150000"/>
              </a:lnSpc>
            </a:pPr>
            <a:r>
              <a:rPr lang="ru-RU" dirty="0" smtClean="0"/>
              <a:t>Плоскогорье - ____________________</a:t>
            </a:r>
          </a:p>
          <a:p>
            <a:pPr>
              <a:lnSpc>
                <a:spcPct val="150000"/>
              </a:lnSpc>
            </a:pPr>
            <a:r>
              <a:rPr lang="ru-RU" dirty="0" smtClean="0"/>
              <a:t>Горы  - __________________________</a:t>
            </a:r>
          </a:p>
          <a:p>
            <a:pPr>
              <a:lnSpc>
                <a:spcPct val="150000"/>
              </a:lnSpc>
            </a:pPr>
            <a:r>
              <a:rPr lang="ru-RU" dirty="0" smtClean="0"/>
              <a:t>Пролив - ________________________</a:t>
            </a:r>
            <a:endParaRPr lang="ru-RU" dirty="0"/>
          </a:p>
        </p:txBody>
      </p:sp>
    </p:spTree>
    <p:extLst>
      <p:ext uri="{BB962C8B-B14F-4D97-AF65-F5344CB8AC3E}">
        <p14:creationId xmlns:p14="http://schemas.microsoft.com/office/powerpoint/2010/main" val="1589679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12968" cy="5976664"/>
          </a:xfrm>
        </p:spPr>
        <p:txBody>
          <a:bodyPr>
            <a:normAutofit/>
          </a:bodyPr>
          <a:lstStyle/>
          <a:p>
            <a:pPr algn="l"/>
            <a:r>
              <a:rPr lang="ru-RU" sz="2000" b="1" dirty="0" smtClean="0">
                <a:solidFill>
                  <a:srgbClr val="3333CC"/>
                </a:solidFill>
              </a:rPr>
              <a:t>                                4. Назовите страны Южной Америки.</a:t>
            </a:r>
            <a:br>
              <a:rPr lang="ru-RU" sz="2000" b="1" dirty="0" smtClean="0">
                <a:solidFill>
                  <a:srgbClr val="3333CC"/>
                </a:solidFill>
              </a:rPr>
            </a:br>
            <a:r>
              <a:rPr lang="ru-RU" sz="2000" dirty="0" smtClean="0"/>
              <a:t>1) «Заморский департамент» Франции в Южной Америке. _______________ .</a:t>
            </a:r>
            <a:br>
              <a:rPr lang="ru-RU" sz="2000" dirty="0" smtClean="0"/>
            </a:br>
            <a:r>
              <a:rPr lang="ru-RU" sz="2000" dirty="0" smtClean="0"/>
              <a:t>2) На территории этой страны находится известный исторический памятник – </a:t>
            </a:r>
            <a:br>
              <a:rPr lang="ru-RU" sz="2000" dirty="0" smtClean="0"/>
            </a:br>
            <a:r>
              <a:rPr lang="ru-RU" sz="2000" dirty="0"/>
              <a:t> </a:t>
            </a:r>
            <a:r>
              <a:rPr lang="ru-RU" sz="2000" dirty="0" smtClean="0"/>
              <a:t>    Мачу-Пикчу. ____________________ .</a:t>
            </a:r>
            <a:br>
              <a:rPr lang="ru-RU" sz="2000" dirty="0" smtClean="0"/>
            </a:br>
            <a:r>
              <a:rPr lang="ru-RU" sz="2000" dirty="0" smtClean="0"/>
              <a:t>3) В этой стране Южной Америки говорят на португальском языке.__________ </a:t>
            </a:r>
            <a:br>
              <a:rPr lang="ru-RU" sz="2000" dirty="0" smtClean="0"/>
            </a:br>
            <a:r>
              <a:rPr lang="ru-RU" sz="2000" dirty="0" smtClean="0"/>
              <a:t>4) Эта страна те имеет выхода к морю, расположена на Ла-</a:t>
            </a:r>
            <a:r>
              <a:rPr lang="ru-RU" sz="2000" dirty="0" err="1"/>
              <a:t>П</a:t>
            </a:r>
            <a:r>
              <a:rPr lang="ru-RU" sz="2000" dirty="0" err="1" smtClean="0"/>
              <a:t>латской</a:t>
            </a:r>
            <a:r>
              <a:rPr lang="ru-RU" sz="2000" dirty="0" smtClean="0"/>
              <a:t> </a:t>
            </a:r>
            <a:br>
              <a:rPr lang="ru-RU" sz="2000" dirty="0" smtClean="0"/>
            </a:br>
            <a:r>
              <a:rPr lang="ru-RU" sz="2000" dirty="0"/>
              <a:t> </a:t>
            </a:r>
            <a:r>
              <a:rPr lang="ru-RU" sz="2000" dirty="0" smtClean="0"/>
              <a:t>    низменности. __________________ .</a:t>
            </a:r>
            <a:br>
              <a:rPr lang="ru-RU" sz="2000" dirty="0" smtClean="0"/>
            </a:br>
            <a:r>
              <a:rPr lang="ru-RU" sz="2000" dirty="0" smtClean="0"/>
              <a:t>5) Побережье этой страны называют </a:t>
            </a:r>
            <a:r>
              <a:rPr lang="ru-RU" sz="2000" dirty="0" err="1"/>
              <a:t>К</a:t>
            </a:r>
            <a:r>
              <a:rPr lang="ru-RU" sz="2000" dirty="0" err="1" smtClean="0"/>
              <a:t>оста</a:t>
            </a:r>
            <a:r>
              <a:rPr lang="ru-RU" sz="2000" dirty="0" smtClean="0"/>
              <a:t>, а горную часть  - Сьерра.</a:t>
            </a:r>
            <a:br>
              <a:rPr lang="ru-RU" sz="2000" dirty="0" smtClean="0"/>
            </a:br>
            <a:r>
              <a:rPr lang="ru-RU" sz="2000" dirty="0"/>
              <a:t> </a:t>
            </a:r>
            <a:r>
              <a:rPr lang="ru-RU" sz="2000" dirty="0" smtClean="0"/>
              <a:t>   _______________________ .</a:t>
            </a:r>
            <a:br>
              <a:rPr lang="ru-RU" sz="2000" dirty="0" smtClean="0"/>
            </a:br>
            <a:r>
              <a:rPr lang="ru-RU" sz="2000" dirty="0" smtClean="0"/>
              <a:t/>
            </a:r>
            <a:br>
              <a:rPr lang="ru-RU" sz="2000" dirty="0" smtClean="0"/>
            </a:br>
            <a:r>
              <a:rPr lang="ru-RU" sz="2000" dirty="0" smtClean="0"/>
              <a:t>                                    </a:t>
            </a:r>
            <a:r>
              <a:rPr lang="ru-RU" sz="2000" b="1" dirty="0" smtClean="0">
                <a:solidFill>
                  <a:srgbClr val="3333CC"/>
                </a:solidFill>
              </a:rPr>
              <a:t>5. Выберите правильные пары.</a:t>
            </a:r>
            <a:br>
              <a:rPr lang="ru-RU" sz="2000" b="1" dirty="0" smtClean="0">
                <a:solidFill>
                  <a:srgbClr val="3333CC"/>
                </a:solidFill>
              </a:rPr>
            </a:br>
            <a:r>
              <a:rPr lang="ru-RU" sz="2000" b="1" dirty="0" smtClean="0">
                <a:solidFill>
                  <a:srgbClr val="3333CC"/>
                </a:solidFill>
              </a:rPr>
              <a:t>                        </a:t>
            </a:r>
            <a:r>
              <a:rPr lang="ru-RU" sz="2000" u="sng" dirty="0" smtClean="0"/>
              <a:t>СТРАНА    </a:t>
            </a:r>
            <a:r>
              <a:rPr lang="ru-RU" sz="2000" dirty="0" smtClean="0"/>
              <a:t>                                                    </a:t>
            </a:r>
            <a:r>
              <a:rPr lang="ru-RU" sz="2000" u="sng" dirty="0" smtClean="0"/>
              <a:t>СТОЛИЦА</a:t>
            </a:r>
            <a:r>
              <a:rPr lang="ru-RU" sz="2000" dirty="0" smtClean="0"/>
              <a:t/>
            </a:r>
            <a:br>
              <a:rPr lang="ru-RU" sz="2000" dirty="0" smtClean="0"/>
            </a:br>
            <a:r>
              <a:rPr lang="ru-RU" sz="2000" dirty="0" smtClean="0"/>
              <a:t>                1) Аргентина                                                      а) </a:t>
            </a:r>
            <a:r>
              <a:rPr lang="ru-RU" sz="2000" dirty="0"/>
              <a:t>Л</a:t>
            </a:r>
            <a:r>
              <a:rPr lang="ru-RU" sz="2000" dirty="0" smtClean="0"/>
              <a:t>има</a:t>
            </a:r>
            <a:br>
              <a:rPr lang="ru-RU" sz="2000" dirty="0" smtClean="0"/>
            </a:br>
            <a:r>
              <a:rPr lang="ru-RU" sz="2000" dirty="0" smtClean="0"/>
              <a:t>                2) Перу                                                                б) Каракас</a:t>
            </a:r>
            <a:br>
              <a:rPr lang="ru-RU" sz="2000" dirty="0" smtClean="0"/>
            </a:br>
            <a:r>
              <a:rPr lang="ru-RU" sz="2000" dirty="0" smtClean="0"/>
              <a:t>                3) Венесуэла                                                      в) Буэнос-Айрес</a:t>
            </a:r>
            <a:br>
              <a:rPr lang="ru-RU" sz="2000" dirty="0" smtClean="0"/>
            </a:br>
            <a:r>
              <a:rPr lang="ru-RU" sz="2000" dirty="0" smtClean="0"/>
              <a:t>                4) Эквадор                                                          г) Богота</a:t>
            </a:r>
            <a:br>
              <a:rPr lang="ru-RU" sz="2000" dirty="0" smtClean="0"/>
            </a:br>
            <a:r>
              <a:rPr lang="ru-RU" sz="2000" dirty="0" smtClean="0"/>
              <a:t>                5) Колумбия                                                       д) Кито</a:t>
            </a:r>
            <a:br>
              <a:rPr lang="ru-RU" sz="2000" dirty="0" smtClean="0"/>
            </a:br>
            <a:r>
              <a:rPr lang="ru-RU" sz="2000" dirty="0" smtClean="0"/>
              <a:t>               </a:t>
            </a:r>
            <a:r>
              <a:rPr lang="ru-RU" sz="2000" b="1" dirty="0" smtClean="0"/>
              <a:t>Ответ: </a:t>
            </a:r>
            <a:r>
              <a:rPr lang="ru-RU" sz="2000" dirty="0" smtClean="0"/>
              <a:t>1 - ____, 2 - _____, 3 - ______, 4 - _____. 5 - ______ .</a:t>
            </a:r>
            <a:br>
              <a:rPr lang="ru-RU" sz="2000" dirty="0" smtClean="0"/>
            </a:br>
            <a:endParaRPr lang="ru-RU" sz="2000" dirty="0"/>
          </a:p>
        </p:txBody>
      </p:sp>
    </p:spTree>
    <p:extLst>
      <p:ext uri="{BB962C8B-B14F-4D97-AF65-F5344CB8AC3E}">
        <p14:creationId xmlns:p14="http://schemas.microsoft.com/office/powerpoint/2010/main" val="149952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116632"/>
            <a:ext cx="6192688" cy="504056"/>
          </a:xfrm>
        </p:spPr>
        <p:txBody>
          <a:bodyPr>
            <a:normAutofit fontScale="90000"/>
          </a:bodyPr>
          <a:lstStyle/>
          <a:p>
            <a:r>
              <a:rPr lang="ru-RU" b="1" dirty="0" smtClean="0">
                <a:solidFill>
                  <a:srgbClr val="009900"/>
                </a:solidFill>
              </a:rPr>
              <a:t>Тема «Северная Америка»</a:t>
            </a:r>
            <a:endParaRPr lang="ru-RU" b="1" dirty="0">
              <a:solidFill>
                <a:srgbClr val="009900"/>
              </a:solidFill>
            </a:endParaRPr>
          </a:p>
        </p:txBody>
      </p:sp>
      <p:sp>
        <p:nvSpPr>
          <p:cNvPr id="3" name="Подзаголовок 2"/>
          <p:cNvSpPr>
            <a:spLocks noGrp="1"/>
          </p:cNvSpPr>
          <p:nvPr>
            <p:ph type="subTitle" idx="1"/>
          </p:nvPr>
        </p:nvSpPr>
        <p:spPr>
          <a:xfrm>
            <a:off x="323528" y="692696"/>
            <a:ext cx="8568952" cy="5976664"/>
          </a:xfrm>
        </p:spPr>
        <p:txBody>
          <a:bodyPr>
            <a:normAutofit fontScale="92500" lnSpcReduction="10000"/>
          </a:bodyPr>
          <a:lstStyle/>
          <a:p>
            <a:pPr marL="457200" indent="-457200">
              <a:buAutoNum type="arabicPeriod"/>
            </a:pPr>
            <a:r>
              <a:rPr lang="ru-RU" sz="2000" b="1" dirty="0" smtClean="0">
                <a:solidFill>
                  <a:srgbClr val="3333CC"/>
                </a:solidFill>
              </a:rPr>
              <a:t>Определите координаты крайних точек по картам атласа.</a:t>
            </a:r>
          </a:p>
          <a:p>
            <a:pPr marL="457200" indent="-457200">
              <a:buAutoNum type="arabicPeriod"/>
            </a:pPr>
            <a:endParaRPr lang="ru-RU" sz="2000" b="1" dirty="0">
              <a:solidFill>
                <a:srgbClr val="3333CC"/>
              </a:solidFill>
            </a:endParaRPr>
          </a:p>
          <a:p>
            <a:pPr marL="457200" indent="-457200">
              <a:buAutoNum type="arabicPeriod"/>
            </a:pPr>
            <a:endParaRPr lang="ru-RU" sz="2000" b="1" dirty="0" smtClean="0">
              <a:solidFill>
                <a:srgbClr val="3333CC"/>
              </a:solidFill>
            </a:endParaRPr>
          </a:p>
          <a:p>
            <a:pPr marL="457200" indent="-457200">
              <a:buAutoNum type="arabicPeriod"/>
            </a:pPr>
            <a:endParaRPr lang="ru-RU" sz="2000" b="1" dirty="0">
              <a:solidFill>
                <a:srgbClr val="3333CC"/>
              </a:solidFill>
            </a:endParaRPr>
          </a:p>
          <a:p>
            <a:pPr marL="457200" indent="-457200">
              <a:buAutoNum type="arabicPeriod"/>
            </a:pPr>
            <a:endParaRPr lang="ru-RU" sz="2000" b="1" dirty="0" smtClean="0">
              <a:solidFill>
                <a:srgbClr val="3333CC"/>
              </a:solidFill>
            </a:endParaRPr>
          </a:p>
          <a:p>
            <a:pPr marL="457200" indent="-457200">
              <a:buAutoNum type="arabicPeriod"/>
            </a:pPr>
            <a:endParaRPr lang="ru-RU" sz="2000" b="1" dirty="0">
              <a:solidFill>
                <a:srgbClr val="3333CC"/>
              </a:solidFill>
            </a:endParaRPr>
          </a:p>
          <a:p>
            <a:pPr marL="457200" indent="-457200">
              <a:buAutoNum type="arabicPeriod"/>
            </a:pPr>
            <a:endParaRPr lang="ru-RU" sz="2000" b="1" dirty="0" smtClean="0">
              <a:solidFill>
                <a:srgbClr val="3333CC"/>
              </a:solidFill>
            </a:endParaRPr>
          </a:p>
          <a:p>
            <a:pPr marL="457200" indent="-457200">
              <a:buAutoNum type="arabicPeriod"/>
            </a:pPr>
            <a:r>
              <a:rPr lang="ru-RU" sz="2000" b="1" dirty="0" smtClean="0">
                <a:solidFill>
                  <a:srgbClr val="3333CC"/>
                </a:solidFill>
              </a:rPr>
              <a:t>Что обозначают следующие слова?</a:t>
            </a:r>
          </a:p>
          <a:p>
            <a:pPr marL="457200" indent="-457200">
              <a:buAutoNum type="arabicParenR"/>
            </a:pPr>
            <a:r>
              <a:rPr lang="ru-RU" sz="1900" dirty="0" smtClean="0">
                <a:solidFill>
                  <a:schemeClr val="tx1"/>
                </a:solidFill>
              </a:rPr>
              <a:t>Бизон  - ___________________________________________________ .</a:t>
            </a:r>
          </a:p>
          <a:p>
            <a:pPr marL="457200" indent="-457200">
              <a:buAutoNum type="arabicParenR"/>
            </a:pPr>
            <a:r>
              <a:rPr lang="ru-RU" sz="1900" dirty="0" smtClean="0">
                <a:solidFill>
                  <a:schemeClr val="tx1"/>
                </a:solidFill>
              </a:rPr>
              <a:t>Секвойя - __________________________________________________ .</a:t>
            </a:r>
          </a:p>
          <a:p>
            <a:pPr marL="457200" indent="-457200">
              <a:buAutoNum type="arabicParenR"/>
            </a:pPr>
            <a:r>
              <a:rPr lang="ru-RU" sz="1900" dirty="0" smtClean="0">
                <a:solidFill>
                  <a:schemeClr val="tx1"/>
                </a:solidFill>
              </a:rPr>
              <a:t>Мак-Кинли - ________________________________________________ .</a:t>
            </a:r>
          </a:p>
          <a:p>
            <a:pPr marL="457200" indent="-457200">
              <a:buAutoNum type="arabicParenR"/>
            </a:pPr>
            <a:r>
              <a:rPr lang="ru-RU" sz="1900" dirty="0" smtClean="0">
                <a:solidFill>
                  <a:schemeClr val="tx1"/>
                </a:solidFill>
              </a:rPr>
              <a:t>Скунс - ____________________________________________________  .</a:t>
            </a:r>
          </a:p>
          <a:p>
            <a:pPr marL="457200" indent="-457200">
              <a:buAutoNum type="arabicParenR"/>
            </a:pPr>
            <a:r>
              <a:rPr lang="ru-RU" sz="1900" dirty="0" smtClean="0">
                <a:solidFill>
                  <a:schemeClr val="tx1"/>
                </a:solidFill>
              </a:rPr>
              <a:t>Прерия  - __________________________________________________  .</a:t>
            </a:r>
          </a:p>
          <a:p>
            <a:pPr marL="457200" indent="-457200">
              <a:buAutoNum type="arabicParenR"/>
            </a:pPr>
            <a:r>
              <a:rPr lang="ru-RU" sz="1900" dirty="0" smtClean="0">
                <a:solidFill>
                  <a:schemeClr val="tx1"/>
                </a:solidFill>
              </a:rPr>
              <a:t>Вапити  - ___________________________________________________ .</a:t>
            </a:r>
          </a:p>
          <a:p>
            <a:pPr marL="457200" indent="-457200">
              <a:buAutoNum type="arabicParenR"/>
            </a:pPr>
            <a:r>
              <a:rPr lang="ru-RU" sz="1900" dirty="0" smtClean="0">
                <a:solidFill>
                  <a:schemeClr val="tx1"/>
                </a:solidFill>
              </a:rPr>
              <a:t>Мичиган - __________________________________________________ .</a:t>
            </a:r>
          </a:p>
          <a:p>
            <a:pPr marL="457200" indent="-457200">
              <a:buAutoNum type="arabicParenR"/>
            </a:pPr>
            <a:r>
              <a:rPr lang="ru-RU" sz="1900" dirty="0" smtClean="0">
                <a:solidFill>
                  <a:schemeClr val="tx1"/>
                </a:solidFill>
              </a:rPr>
              <a:t>Койот - ____________________________________________________ . </a:t>
            </a:r>
          </a:p>
          <a:p>
            <a:pPr marL="457200" indent="-457200">
              <a:buAutoNum type="arabicParenR"/>
            </a:pPr>
            <a:r>
              <a:rPr lang="ru-RU" sz="1900" dirty="0" smtClean="0">
                <a:solidFill>
                  <a:schemeClr val="tx1"/>
                </a:solidFill>
              </a:rPr>
              <a:t>Маккензи  - ________________________________________________ . </a:t>
            </a:r>
          </a:p>
          <a:p>
            <a:pPr marL="457200" indent="-457200">
              <a:buAutoNum type="arabicParenR"/>
            </a:pPr>
            <a:r>
              <a:rPr lang="ru-RU" sz="1900" dirty="0" smtClean="0">
                <a:solidFill>
                  <a:schemeClr val="tx1"/>
                </a:solidFill>
              </a:rPr>
              <a:t>Оттава  - ____________________________________________________ . </a:t>
            </a:r>
          </a:p>
          <a:p>
            <a:pPr marL="457200" indent="-457200">
              <a:buAutoNum type="arabicParenR"/>
            </a:pPr>
            <a:r>
              <a:rPr lang="ru-RU" sz="1900" dirty="0" smtClean="0">
                <a:solidFill>
                  <a:schemeClr val="tx1"/>
                </a:solidFill>
              </a:rPr>
              <a:t>Кордильеры - _______________________________________________ . </a:t>
            </a:r>
          </a:p>
          <a:p>
            <a:pPr marL="457200" indent="-457200">
              <a:buAutoNum type="arabicParenR"/>
            </a:pPr>
            <a:endParaRPr lang="ru-RU" sz="1900" dirty="0" smtClean="0">
              <a:solidFill>
                <a:schemeClr val="tx1"/>
              </a:solidFill>
            </a:endParaRPr>
          </a:p>
          <a:p>
            <a:endParaRPr lang="ru-RU" sz="2400" b="1" dirty="0">
              <a:solidFill>
                <a:srgbClr val="3333CC"/>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842754617"/>
              </p:ext>
            </p:extLst>
          </p:nvPr>
        </p:nvGraphicFramePr>
        <p:xfrm>
          <a:off x="1475656" y="1052736"/>
          <a:ext cx="7008441" cy="1828800"/>
        </p:xfrm>
        <a:graphic>
          <a:graphicData uri="http://schemas.openxmlformats.org/drawingml/2006/table">
            <a:tbl>
              <a:tblPr firstRow="1" bandRow="1">
                <a:tableStyleId>{5940675A-B579-460E-94D1-54222C63F5DA}</a:tableStyleId>
              </a:tblPr>
              <a:tblGrid>
                <a:gridCol w="2336147"/>
                <a:gridCol w="2560397"/>
                <a:gridCol w="2111897"/>
              </a:tblGrid>
              <a:tr h="348503">
                <a:tc gridSpan="2">
                  <a:txBody>
                    <a:bodyPr/>
                    <a:lstStyle/>
                    <a:p>
                      <a:pPr algn="ctr"/>
                      <a:r>
                        <a:rPr lang="ru-RU" b="1" i="1" dirty="0" smtClean="0"/>
                        <a:t>Крайние точки Северной Америки</a:t>
                      </a:r>
                      <a:endParaRPr lang="ru-RU" b="1" i="1" dirty="0"/>
                    </a:p>
                  </a:txBody>
                  <a:tcPr/>
                </a:tc>
                <a:tc hMerge="1">
                  <a:txBody>
                    <a:bodyPr/>
                    <a:lstStyle/>
                    <a:p>
                      <a:endParaRPr lang="ru-RU" dirty="0"/>
                    </a:p>
                  </a:txBody>
                  <a:tcPr/>
                </a:tc>
                <a:tc>
                  <a:txBody>
                    <a:bodyPr/>
                    <a:lstStyle/>
                    <a:p>
                      <a:pPr algn="ctr"/>
                      <a:r>
                        <a:rPr lang="ru-RU" b="1" i="1" dirty="0" smtClean="0"/>
                        <a:t>Координаты</a:t>
                      </a:r>
                      <a:endParaRPr lang="ru-RU" b="1" i="1" dirty="0"/>
                    </a:p>
                  </a:txBody>
                  <a:tcPr/>
                </a:tc>
              </a:tr>
              <a:tr h="343729">
                <a:tc>
                  <a:txBody>
                    <a:bodyPr/>
                    <a:lstStyle/>
                    <a:p>
                      <a:r>
                        <a:rPr lang="ru-RU" dirty="0" smtClean="0"/>
                        <a:t>Северная</a:t>
                      </a:r>
                      <a:endParaRPr lang="ru-RU" dirty="0"/>
                    </a:p>
                  </a:txBody>
                  <a:tcPr/>
                </a:tc>
                <a:tc>
                  <a:txBody>
                    <a:bodyPr/>
                    <a:lstStyle/>
                    <a:p>
                      <a:r>
                        <a:rPr lang="ru-RU" dirty="0" smtClean="0"/>
                        <a:t>Мыс </a:t>
                      </a:r>
                      <a:r>
                        <a:rPr lang="ru-RU" dirty="0" err="1" smtClean="0"/>
                        <a:t>Мерчисон</a:t>
                      </a:r>
                      <a:endParaRPr lang="ru-RU" dirty="0"/>
                    </a:p>
                  </a:txBody>
                  <a:tcPr/>
                </a:tc>
                <a:tc>
                  <a:txBody>
                    <a:bodyPr/>
                    <a:lstStyle/>
                    <a:p>
                      <a:endParaRPr lang="ru-RU" dirty="0"/>
                    </a:p>
                  </a:txBody>
                  <a:tcPr/>
                </a:tc>
              </a:tr>
              <a:tr h="343729">
                <a:tc>
                  <a:txBody>
                    <a:bodyPr/>
                    <a:lstStyle/>
                    <a:p>
                      <a:r>
                        <a:rPr lang="ru-RU" dirty="0" smtClean="0"/>
                        <a:t>Южная</a:t>
                      </a:r>
                      <a:endParaRPr lang="ru-RU" dirty="0"/>
                    </a:p>
                  </a:txBody>
                  <a:tcPr/>
                </a:tc>
                <a:tc>
                  <a:txBody>
                    <a:bodyPr/>
                    <a:lstStyle/>
                    <a:p>
                      <a:r>
                        <a:rPr lang="ru-RU" dirty="0" smtClean="0"/>
                        <a:t>Мыс </a:t>
                      </a:r>
                      <a:r>
                        <a:rPr lang="ru-RU" dirty="0" err="1" smtClean="0"/>
                        <a:t>Марьято</a:t>
                      </a:r>
                      <a:endParaRPr lang="ru-RU" dirty="0"/>
                    </a:p>
                  </a:txBody>
                  <a:tcPr/>
                </a:tc>
                <a:tc>
                  <a:txBody>
                    <a:bodyPr/>
                    <a:lstStyle/>
                    <a:p>
                      <a:endParaRPr lang="ru-RU" dirty="0"/>
                    </a:p>
                  </a:txBody>
                  <a:tcPr/>
                </a:tc>
              </a:tr>
              <a:tr h="343729">
                <a:tc>
                  <a:txBody>
                    <a:bodyPr/>
                    <a:lstStyle/>
                    <a:p>
                      <a:r>
                        <a:rPr lang="ru-RU" dirty="0" smtClean="0"/>
                        <a:t>Западная</a:t>
                      </a:r>
                      <a:endParaRPr lang="ru-RU" dirty="0"/>
                    </a:p>
                  </a:txBody>
                  <a:tcPr/>
                </a:tc>
                <a:tc>
                  <a:txBody>
                    <a:bodyPr/>
                    <a:lstStyle/>
                    <a:p>
                      <a:r>
                        <a:rPr lang="ru-RU" dirty="0" smtClean="0"/>
                        <a:t>Мыс Принца Уэльского</a:t>
                      </a:r>
                      <a:endParaRPr lang="ru-RU" dirty="0"/>
                    </a:p>
                  </a:txBody>
                  <a:tcPr/>
                </a:tc>
                <a:tc>
                  <a:txBody>
                    <a:bodyPr/>
                    <a:lstStyle/>
                    <a:p>
                      <a:endParaRPr lang="ru-RU"/>
                    </a:p>
                  </a:txBody>
                  <a:tcPr/>
                </a:tc>
              </a:tr>
              <a:tr h="348503">
                <a:tc>
                  <a:txBody>
                    <a:bodyPr/>
                    <a:lstStyle/>
                    <a:p>
                      <a:r>
                        <a:rPr lang="ru-RU" dirty="0" smtClean="0"/>
                        <a:t>Восточная</a:t>
                      </a:r>
                      <a:endParaRPr lang="ru-RU" dirty="0"/>
                    </a:p>
                  </a:txBody>
                  <a:tcPr/>
                </a:tc>
                <a:tc>
                  <a:txBody>
                    <a:bodyPr/>
                    <a:lstStyle/>
                    <a:p>
                      <a:r>
                        <a:rPr lang="ru-RU" dirty="0" smtClean="0"/>
                        <a:t>Мыс </a:t>
                      </a:r>
                      <a:r>
                        <a:rPr lang="ru-RU" dirty="0" err="1" smtClean="0"/>
                        <a:t>Сент</a:t>
                      </a:r>
                      <a:r>
                        <a:rPr lang="ru-RU" dirty="0" smtClean="0"/>
                        <a:t>-Чарльз</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3499166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8003232" cy="418058"/>
          </a:xfrm>
        </p:spPr>
        <p:txBody>
          <a:bodyPr>
            <a:normAutofit/>
          </a:bodyPr>
          <a:lstStyle/>
          <a:p>
            <a:r>
              <a:rPr lang="ru-RU" sz="2000" b="1" dirty="0" smtClean="0">
                <a:solidFill>
                  <a:srgbClr val="3333CC"/>
                </a:solidFill>
              </a:rPr>
              <a:t>3. Определите географические объекты на картосхеме.</a:t>
            </a:r>
            <a:endParaRPr lang="ru-RU" sz="2000" b="1" dirty="0">
              <a:solidFill>
                <a:srgbClr val="3333CC"/>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92696"/>
            <a:ext cx="4878213"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211960" y="1772816"/>
            <a:ext cx="917773" cy="261610"/>
          </a:xfrm>
          <a:prstGeom prst="rect">
            <a:avLst/>
          </a:prstGeom>
          <a:noFill/>
        </p:spPr>
        <p:txBody>
          <a:bodyPr wrap="square" rtlCol="0">
            <a:spAutoFit/>
          </a:bodyPr>
          <a:lstStyle/>
          <a:p>
            <a:r>
              <a:rPr lang="ru-RU" sz="1100" dirty="0" smtClean="0"/>
              <a:t>остров</a:t>
            </a:r>
            <a:endParaRPr lang="ru-RU" sz="1100" dirty="0"/>
          </a:p>
        </p:txBody>
      </p:sp>
      <p:sp>
        <p:nvSpPr>
          <p:cNvPr id="4" name="TextBox 3"/>
          <p:cNvSpPr txBox="1"/>
          <p:nvPr/>
        </p:nvSpPr>
        <p:spPr>
          <a:xfrm>
            <a:off x="1040495" y="4775435"/>
            <a:ext cx="745717" cy="369332"/>
          </a:xfrm>
          <a:prstGeom prst="rect">
            <a:avLst/>
          </a:prstGeom>
          <a:noFill/>
        </p:spPr>
        <p:txBody>
          <a:bodyPr wrap="none" rtlCol="0">
            <a:spAutoFit/>
          </a:bodyPr>
          <a:lstStyle/>
          <a:p>
            <a:r>
              <a:rPr lang="ru-RU" dirty="0" smtClean="0"/>
              <a:t>залив</a:t>
            </a:r>
            <a:endParaRPr lang="ru-RU" dirty="0"/>
          </a:p>
        </p:txBody>
      </p:sp>
      <p:sp>
        <p:nvSpPr>
          <p:cNvPr id="5" name="TextBox 4"/>
          <p:cNvSpPr txBox="1"/>
          <p:nvPr/>
        </p:nvSpPr>
        <p:spPr>
          <a:xfrm>
            <a:off x="265741" y="1827177"/>
            <a:ext cx="788975" cy="369332"/>
          </a:xfrm>
          <a:prstGeom prst="rect">
            <a:avLst/>
          </a:prstGeom>
          <a:noFill/>
        </p:spPr>
        <p:txBody>
          <a:bodyPr wrap="square" rtlCol="0">
            <a:spAutoFit/>
          </a:bodyPr>
          <a:lstStyle/>
          <a:p>
            <a:r>
              <a:rPr lang="ru-RU" dirty="0"/>
              <a:t>п</a:t>
            </a:r>
            <a:r>
              <a:rPr lang="ru-RU" dirty="0" smtClean="0"/>
              <a:t>-ов</a:t>
            </a:r>
            <a:endParaRPr lang="ru-RU" dirty="0"/>
          </a:p>
        </p:txBody>
      </p:sp>
      <p:sp>
        <p:nvSpPr>
          <p:cNvPr id="6" name="TextBox 5"/>
          <p:cNvSpPr txBox="1"/>
          <p:nvPr/>
        </p:nvSpPr>
        <p:spPr>
          <a:xfrm>
            <a:off x="1786212" y="3573016"/>
            <a:ext cx="697556" cy="307777"/>
          </a:xfrm>
          <a:prstGeom prst="rect">
            <a:avLst/>
          </a:prstGeom>
          <a:noFill/>
        </p:spPr>
        <p:txBody>
          <a:bodyPr wrap="square" rtlCol="0">
            <a:spAutoFit/>
          </a:bodyPr>
          <a:lstStyle/>
          <a:p>
            <a:r>
              <a:rPr lang="ru-RU" sz="1400" dirty="0" smtClean="0"/>
              <a:t>озера</a:t>
            </a:r>
            <a:endParaRPr lang="ru-RU" sz="1400" dirty="0"/>
          </a:p>
        </p:txBody>
      </p:sp>
      <p:sp>
        <p:nvSpPr>
          <p:cNvPr id="7" name="TextBox 6"/>
          <p:cNvSpPr txBox="1"/>
          <p:nvPr/>
        </p:nvSpPr>
        <p:spPr>
          <a:xfrm rot="4455190">
            <a:off x="444001" y="4506963"/>
            <a:ext cx="959444" cy="276999"/>
          </a:xfrm>
          <a:prstGeom prst="rect">
            <a:avLst/>
          </a:prstGeom>
          <a:noFill/>
        </p:spPr>
        <p:txBody>
          <a:bodyPr wrap="square" rtlCol="0">
            <a:spAutoFit/>
          </a:bodyPr>
          <a:lstStyle/>
          <a:p>
            <a:r>
              <a:rPr lang="ru-RU" sz="1200" dirty="0" smtClean="0"/>
              <a:t>река</a:t>
            </a:r>
            <a:endParaRPr lang="ru-RU" sz="1200" dirty="0"/>
          </a:p>
        </p:txBody>
      </p:sp>
      <p:sp>
        <p:nvSpPr>
          <p:cNvPr id="8" name="TextBox 7"/>
          <p:cNvSpPr txBox="1"/>
          <p:nvPr/>
        </p:nvSpPr>
        <p:spPr>
          <a:xfrm rot="1419111">
            <a:off x="1334005" y="5544965"/>
            <a:ext cx="904414" cy="276999"/>
          </a:xfrm>
          <a:prstGeom prst="rect">
            <a:avLst/>
          </a:prstGeom>
          <a:noFill/>
        </p:spPr>
        <p:txBody>
          <a:bodyPr wrap="square" rtlCol="0">
            <a:spAutoFit/>
          </a:bodyPr>
          <a:lstStyle/>
          <a:p>
            <a:r>
              <a:rPr lang="ru-RU" sz="1200" dirty="0" smtClean="0"/>
              <a:t>море</a:t>
            </a:r>
            <a:endParaRPr lang="ru-RU" sz="1200" dirty="0"/>
          </a:p>
        </p:txBody>
      </p:sp>
      <p:sp>
        <p:nvSpPr>
          <p:cNvPr id="9" name="TextBox 8"/>
          <p:cNvSpPr txBox="1"/>
          <p:nvPr/>
        </p:nvSpPr>
        <p:spPr>
          <a:xfrm rot="7007088">
            <a:off x="623471" y="2926758"/>
            <a:ext cx="862489" cy="369332"/>
          </a:xfrm>
          <a:prstGeom prst="rect">
            <a:avLst/>
          </a:prstGeom>
          <a:noFill/>
        </p:spPr>
        <p:txBody>
          <a:bodyPr wrap="square" rtlCol="0">
            <a:spAutoFit/>
          </a:bodyPr>
          <a:lstStyle/>
          <a:p>
            <a:r>
              <a:rPr lang="ru-RU" dirty="0" smtClean="0"/>
              <a:t>горы</a:t>
            </a:r>
            <a:endParaRPr lang="ru-RU" dirty="0"/>
          </a:p>
        </p:txBody>
      </p:sp>
      <p:sp>
        <p:nvSpPr>
          <p:cNvPr id="10" name="TextBox 9"/>
          <p:cNvSpPr txBox="1"/>
          <p:nvPr/>
        </p:nvSpPr>
        <p:spPr>
          <a:xfrm rot="19937979">
            <a:off x="360730" y="1304345"/>
            <a:ext cx="1125984" cy="276999"/>
          </a:xfrm>
          <a:prstGeom prst="rect">
            <a:avLst/>
          </a:prstGeom>
          <a:noFill/>
        </p:spPr>
        <p:txBody>
          <a:bodyPr wrap="square" rtlCol="0">
            <a:spAutoFit/>
          </a:bodyPr>
          <a:lstStyle/>
          <a:p>
            <a:r>
              <a:rPr lang="ru-RU" sz="1200" dirty="0" smtClean="0"/>
              <a:t>пролив</a:t>
            </a:r>
            <a:endParaRPr lang="ru-RU" sz="1200" dirty="0"/>
          </a:p>
        </p:txBody>
      </p:sp>
      <p:sp>
        <p:nvSpPr>
          <p:cNvPr id="11" name="TextBox 10"/>
          <p:cNvSpPr txBox="1"/>
          <p:nvPr/>
        </p:nvSpPr>
        <p:spPr>
          <a:xfrm>
            <a:off x="3059832" y="3128440"/>
            <a:ext cx="720080" cy="369332"/>
          </a:xfrm>
          <a:prstGeom prst="rect">
            <a:avLst/>
          </a:prstGeom>
          <a:noFill/>
        </p:spPr>
        <p:txBody>
          <a:bodyPr wrap="square" rtlCol="0">
            <a:spAutoFit/>
          </a:bodyPr>
          <a:lstStyle/>
          <a:p>
            <a:r>
              <a:rPr lang="ru-RU" dirty="0" smtClean="0"/>
              <a:t>мыс</a:t>
            </a:r>
            <a:endParaRPr lang="ru-RU" dirty="0"/>
          </a:p>
        </p:txBody>
      </p:sp>
      <p:sp>
        <p:nvSpPr>
          <p:cNvPr id="12" name="TextBox 11"/>
          <p:cNvSpPr txBox="1"/>
          <p:nvPr/>
        </p:nvSpPr>
        <p:spPr>
          <a:xfrm>
            <a:off x="5280811" y="1509735"/>
            <a:ext cx="3672408" cy="3831818"/>
          </a:xfrm>
          <a:prstGeom prst="rect">
            <a:avLst/>
          </a:prstGeom>
          <a:noFill/>
        </p:spPr>
        <p:txBody>
          <a:bodyPr wrap="square" rtlCol="0">
            <a:spAutoFit/>
          </a:bodyPr>
          <a:lstStyle/>
          <a:p>
            <a:pPr>
              <a:lnSpc>
                <a:spcPct val="150000"/>
              </a:lnSpc>
            </a:pPr>
            <a:r>
              <a:rPr lang="ru-RU" b="1" dirty="0" smtClean="0"/>
              <a:t>Пролив  - ____________________ </a:t>
            </a:r>
          </a:p>
          <a:p>
            <a:pPr>
              <a:lnSpc>
                <a:spcPct val="150000"/>
              </a:lnSpc>
            </a:pPr>
            <a:r>
              <a:rPr lang="ru-RU" b="1" dirty="0" smtClean="0"/>
              <a:t>П-ов   - ______________________</a:t>
            </a:r>
          </a:p>
          <a:p>
            <a:pPr>
              <a:lnSpc>
                <a:spcPct val="150000"/>
              </a:lnSpc>
            </a:pPr>
            <a:r>
              <a:rPr lang="ru-RU" b="1" dirty="0" smtClean="0"/>
              <a:t>Горы - _______________________</a:t>
            </a:r>
          </a:p>
          <a:p>
            <a:pPr>
              <a:lnSpc>
                <a:spcPct val="150000"/>
              </a:lnSpc>
            </a:pPr>
            <a:r>
              <a:rPr lang="ru-RU" b="1" dirty="0" smtClean="0"/>
              <a:t>Мыс - _______________________</a:t>
            </a:r>
          </a:p>
          <a:p>
            <a:pPr>
              <a:lnSpc>
                <a:spcPct val="150000"/>
              </a:lnSpc>
            </a:pPr>
            <a:r>
              <a:rPr lang="ru-RU" b="1" dirty="0" smtClean="0"/>
              <a:t>Остров  - ____________________</a:t>
            </a:r>
          </a:p>
          <a:p>
            <a:pPr>
              <a:lnSpc>
                <a:spcPct val="150000"/>
              </a:lnSpc>
            </a:pPr>
            <a:r>
              <a:rPr lang="ru-RU" b="1" dirty="0" smtClean="0"/>
              <a:t>Озера  - _____________________</a:t>
            </a:r>
          </a:p>
          <a:p>
            <a:pPr>
              <a:lnSpc>
                <a:spcPct val="150000"/>
              </a:lnSpc>
            </a:pPr>
            <a:r>
              <a:rPr lang="ru-RU" b="1" dirty="0" smtClean="0"/>
              <a:t>Река - _______________________</a:t>
            </a:r>
          </a:p>
          <a:p>
            <a:pPr>
              <a:lnSpc>
                <a:spcPct val="150000"/>
              </a:lnSpc>
            </a:pPr>
            <a:r>
              <a:rPr lang="ru-RU" b="1" dirty="0" smtClean="0"/>
              <a:t>Залив  - _____________________</a:t>
            </a:r>
          </a:p>
          <a:p>
            <a:pPr>
              <a:lnSpc>
                <a:spcPct val="150000"/>
              </a:lnSpc>
            </a:pPr>
            <a:r>
              <a:rPr lang="ru-RU" b="1" dirty="0" smtClean="0"/>
              <a:t>Море - ______________________</a:t>
            </a:r>
            <a:endParaRPr lang="ru-RU" b="1" dirty="0"/>
          </a:p>
        </p:txBody>
      </p:sp>
    </p:spTree>
    <p:extLst>
      <p:ext uri="{BB962C8B-B14F-4D97-AF65-F5344CB8AC3E}">
        <p14:creationId xmlns:p14="http://schemas.microsoft.com/office/powerpoint/2010/main" val="360244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6538738"/>
          </a:xfrm>
        </p:spPr>
        <p:txBody>
          <a:bodyPr>
            <a:normAutofit fontScale="90000"/>
          </a:bodyPr>
          <a:lstStyle/>
          <a:p>
            <a:pPr algn="l"/>
            <a:r>
              <a:rPr lang="ru-RU" sz="2200" b="1" dirty="0" smtClean="0">
                <a:solidFill>
                  <a:srgbClr val="3333CC"/>
                </a:solidFill>
              </a:rPr>
              <a:t>               </a:t>
            </a:r>
            <a:br>
              <a:rPr lang="ru-RU" sz="2200" b="1" dirty="0" smtClean="0">
                <a:solidFill>
                  <a:srgbClr val="3333CC"/>
                </a:solidFill>
              </a:rPr>
            </a:br>
            <a:r>
              <a:rPr lang="ru-RU" sz="2200" b="1" dirty="0">
                <a:solidFill>
                  <a:srgbClr val="3333CC"/>
                </a:solidFill>
              </a:rPr>
              <a:t> </a:t>
            </a:r>
            <a:r>
              <a:rPr lang="ru-RU" sz="2200" b="1" dirty="0" smtClean="0">
                <a:solidFill>
                  <a:srgbClr val="3333CC"/>
                </a:solidFill>
              </a:rPr>
              <a:t>                4. Выберите из списка Великие американские озера.</a:t>
            </a:r>
            <a:br>
              <a:rPr lang="ru-RU" sz="2200" b="1" dirty="0" smtClean="0">
                <a:solidFill>
                  <a:srgbClr val="3333CC"/>
                </a:solidFill>
              </a:rPr>
            </a:br>
            <a:r>
              <a:rPr lang="ru-RU" sz="2200" dirty="0" smtClean="0"/>
              <a:t>1) Виннипег;    2) Верхнее;    3) Гурон;   4) Большое Соленое;   5) Мичиган ;                       6) Большое Медвежье;      7) Эри;     8) Большое Невольничье;   9) Онтарио.</a:t>
            </a:r>
            <a:br>
              <a:rPr lang="ru-RU" sz="2200" dirty="0" smtClean="0"/>
            </a:br>
            <a:r>
              <a:rPr lang="ru-RU" sz="2200" b="1" dirty="0" smtClean="0"/>
              <a:t>Ответ:</a:t>
            </a:r>
            <a:r>
              <a:rPr lang="ru-RU" sz="2200" dirty="0" smtClean="0"/>
              <a:t> _________________________________________________________ .</a:t>
            </a:r>
            <a:br>
              <a:rPr lang="ru-RU" sz="2200" dirty="0" smtClean="0"/>
            </a:br>
            <a:r>
              <a:rPr lang="ru-RU" sz="2200" dirty="0" smtClean="0"/>
              <a:t>                 </a:t>
            </a:r>
            <a:r>
              <a:rPr lang="ru-RU" sz="2200" b="1" dirty="0" smtClean="0">
                <a:solidFill>
                  <a:srgbClr val="3333CC"/>
                </a:solidFill>
              </a:rPr>
              <a:t>5. Выберите правильные пары: страна – ее столица.</a:t>
            </a:r>
            <a:br>
              <a:rPr lang="ru-RU" sz="2200" b="1" dirty="0" smtClean="0">
                <a:solidFill>
                  <a:srgbClr val="3333CC"/>
                </a:solidFill>
              </a:rPr>
            </a:br>
            <a:r>
              <a:rPr lang="ru-RU" sz="2200" b="1" dirty="0" smtClean="0">
                <a:solidFill>
                  <a:srgbClr val="3333CC"/>
                </a:solidFill>
              </a:rPr>
              <a:t>                       </a:t>
            </a:r>
            <a:r>
              <a:rPr lang="ru-RU" sz="2200" u="sng" dirty="0" smtClean="0"/>
              <a:t>СТРАНА  </a:t>
            </a:r>
            <a:r>
              <a:rPr lang="ru-RU" sz="2200" dirty="0" smtClean="0"/>
              <a:t>                                                     </a:t>
            </a:r>
            <a:r>
              <a:rPr lang="ru-RU" sz="2200" u="sng" dirty="0" smtClean="0"/>
              <a:t>СТОЛИЦА</a:t>
            </a:r>
            <a:r>
              <a:rPr lang="ru-RU" sz="2200" dirty="0" smtClean="0"/>
              <a:t/>
            </a:r>
            <a:br>
              <a:rPr lang="ru-RU" sz="2200" dirty="0" smtClean="0"/>
            </a:br>
            <a:r>
              <a:rPr lang="ru-RU" sz="2200" dirty="0" smtClean="0"/>
              <a:t>                  1) Мексика                                                 а) Нью-Йорк</a:t>
            </a:r>
            <a:br>
              <a:rPr lang="ru-RU" sz="2200" dirty="0" smtClean="0"/>
            </a:br>
            <a:r>
              <a:rPr lang="ru-RU" sz="2200" dirty="0" smtClean="0"/>
              <a:t>                  2) США                                                        б) Монреаль</a:t>
            </a:r>
            <a:br>
              <a:rPr lang="ru-RU" sz="2200" dirty="0" smtClean="0"/>
            </a:br>
            <a:r>
              <a:rPr lang="ru-RU" sz="2200" dirty="0" smtClean="0"/>
              <a:t>                  3) Канада                                                    в) Гавана</a:t>
            </a:r>
            <a:br>
              <a:rPr lang="ru-RU" sz="2200" dirty="0" smtClean="0"/>
            </a:br>
            <a:r>
              <a:rPr lang="ru-RU" sz="2200" dirty="0" smtClean="0"/>
              <a:t>                  4) Куба                                                         г) Оттава</a:t>
            </a:r>
            <a:br>
              <a:rPr lang="ru-RU" sz="2200" dirty="0" smtClean="0"/>
            </a:br>
            <a:r>
              <a:rPr lang="ru-RU" sz="2200" dirty="0"/>
              <a:t> </a:t>
            </a:r>
            <a:r>
              <a:rPr lang="ru-RU" sz="2200" dirty="0" smtClean="0"/>
              <a:t>                                                                                       д) Вашингтон</a:t>
            </a:r>
            <a:br>
              <a:rPr lang="ru-RU" sz="2200" dirty="0" smtClean="0"/>
            </a:br>
            <a:r>
              <a:rPr lang="ru-RU" sz="2200" dirty="0" smtClean="0"/>
              <a:t>                                                                                        е) Мехико</a:t>
            </a:r>
            <a:br>
              <a:rPr lang="ru-RU" sz="2200" dirty="0" smtClean="0"/>
            </a:br>
            <a:r>
              <a:rPr lang="ru-RU" sz="2200" b="1" dirty="0" smtClean="0"/>
              <a:t>Ответ</a:t>
            </a:r>
            <a:r>
              <a:rPr lang="ru-RU" sz="2200" dirty="0" smtClean="0"/>
              <a:t>: 1 - ____, 2 - _____, 3  - ______, 4  - _____ .</a:t>
            </a:r>
            <a:br>
              <a:rPr lang="ru-RU" sz="2200" dirty="0" smtClean="0"/>
            </a:br>
            <a:r>
              <a:rPr lang="ru-RU" sz="2200" dirty="0" smtClean="0"/>
              <a:t>                     </a:t>
            </a:r>
            <a:r>
              <a:rPr lang="ru-RU" sz="2200" b="1" dirty="0" smtClean="0">
                <a:solidFill>
                  <a:srgbClr val="3333CC"/>
                </a:solidFill>
              </a:rPr>
              <a:t>6. Назовите страны Северной Америки</a:t>
            </a:r>
            <a:r>
              <a:rPr lang="ru-RU" sz="2200" dirty="0" smtClean="0"/>
              <a:t>.</a:t>
            </a:r>
            <a:br>
              <a:rPr lang="ru-RU" sz="2200" dirty="0" smtClean="0"/>
            </a:br>
            <a:r>
              <a:rPr lang="ru-RU" sz="2200" dirty="0" smtClean="0"/>
              <a:t>1) Это вторая по площади страна мира.______________________________ .</a:t>
            </a:r>
            <a:br>
              <a:rPr lang="ru-RU" sz="2200" dirty="0" smtClean="0"/>
            </a:br>
            <a:r>
              <a:rPr lang="ru-RU" sz="2200" dirty="0" smtClean="0"/>
              <a:t>2) Столица этого островного государства  - Гавана._____________________ .</a:t>
            </a:r>
            <a:br>
              <a:rPr lang="ru-RU" sz="2200" dirty="0" smtClean="0"/>
            </a:br>
            <a:r>
              <a:rPr lang="ru-RU" sz="2200" dirty="0" smtClean="0"/>
              <a:t>3) «Страна кленового листа». ______________________________________ .</a:t>
            </a:r>
            <a:br>
              <a:rPr lang="ru-RU" sz="2200" dirty="0" smtClean="0"/>
            </a:br>
            <a:r>
              <a:rPr lang="ru-RU" sz="2200" dirty="0" smtClean="0"/>
              <a:t>4) На территории этой страны находится Большой каньон Колорадо.</a:t>
            </a:r>
            <a:br>
              <a:rPr lang="ru-RU" sz="2200" dirty="0" smtClean="0"/>
            </a:br>
            <a:r>
              <a:rPr lang="ru-RU" sz="2200" dirty="0"/>
              <a:t> </a:t>
            </a:r>
            <a:r>
              <a:rPr lang="ru-RU" sz="2200" dirty="0" smtClean="0"/>
              <a:t>   ________________________ .</a:t>
            </a:r>
            <a:br>
              <a:rPr lang="ru-RU" sz="2200" dirty="0" smtClean="0"/>
            </a:br>
            <a:r>
              <a:rPr lang="ru-RU" sz="2200" dirty="0" smtClean="0"/>
              <a:t/>
            </a:r>
            <a:br>
              <a:rPr lang="ru-RU" sz="2200" dirty="0" smtClean="0"/>
            </a:br>
            <a:r>
              <a:rPr lang="ru-RU" sz="2000" dirty="0" smtClean="0"/>
              <a:t> </a:t>
            </a:r>
            <a:br>
              <a:rPr lang="ru-RU" sz="2000" dirty="0" smtClean="0"/>
            </a:br>
            <a:endParaRPr lang="ru-RU" sz="2000" dirty="0"/>
          </a:p>
        </p:txBody>
      </p:sp>
    </p:spTree>
    <p:extLst>
      <p:ext uri="{BB962C8B-B14F-4D97-AF65-F5344CB8AC3E}">
        <p14:creationId xmlns:p14="http://schemas.microsoft.com/office/powerpoint/2010/main" val="364593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88640"/>
            <a:ext cx="7416824" cy="720080"/>
          </a:xfrm>
        </p:spPr>
        <p:txBody>
          <a:bodyPr>
            <a:normAutofit fontScale="90000"/>
          </a:bodyPr>
          <a:lstStyle/>
          <a:p>
            <a:r>
              <a:rPr lang="ru-RU" b="1" dirty="0" smtClean="0">
                <a:solidFill>
                  <a:srgbClr val="009900"/>
                </a:solidFill>
              </a:rPr>
              <a:t>Тема «Африка»</a:t>
            </a:r>
            <a:endParaRPr lang="ru-RU" b="1" dirty="0">
              <a:solidFill>
                <a:srgbClr val="009900"/>
              </a:solidFill>
            </a:endParaRPr>
          </a:p>
        </p:txBody>
      </p:sp>
      <p:sp>
        <p:nvSpPr>
          <p:cNvPr id="3" name="Подзаголовок 2"/>
          <p:cNvSpPr>
            <a:spLocks noGrp="1"/>
          </p:cNvSpPr>
          <p:nvPr>
            <p:ph type="subTitle" idx="1"/>
          </p:nvPr>
        </p:nvSpPr>
        <p:spPr>
          <a:xfrm>
            <a:off x="395536" y="980728"/>
            <a:ext cx="8280920" cy="5688632"/>
          </a:xfrm>
        </p:spPr>
        <p:txBody>
          <a:bodyPr>
            <a:normAutofit/>
          </a:bodyPr>
          <a:lstStyle/>
          <a:p>
            <a:pPr marL="514350" indent="-514350" algn="l">
              <a:buAutoNum type="arabicPeriod"/>
            </a:pPr>
            <a:r>
              <a:rPr lang="ru-RU" sz="2000" b="1" dirty="0" smtClean="0">
                <a:solidFill>
                  <a:srgbClr val="3333CC"/>
                </a:solidFill>
              </a:rPr>
              <a:t>Определите координаты крайних точек по картам атласа.</a:t>
            </a:r>
          </a:p>
          <a:p>
            <a:pPr marL="514350" indent="-514350" algn="l">
              <a:buAutoNum type="arabicPeriod"/>
            </a:pPr>
            <a:endParaRPr lang="ru-RU" sz="2000" b="1" dirty="0">
              <a:solidFill>
                <a:srgbClr val="3333CC"/>
              </a:solidFill>
            </a:endParaRPr>
          </a:p>
          <a:p>
            <a:pPr marL="514350" indent="-514350" algn="l">
              <a:buAutoNum type="arabicPeriod"/>
            </a:pPr>
            <a:endParaRPr lang="ru-RU" sz="2000" b="1" dirty="0" smtClean="0">
              <a:solidFill>
                <a:srgbClr val="3333CC"/>
              </a:solidFill>
            </a:endParaRPr>
          </a:p>
          <a:p>
            <a:pPr marL="514350" indent="-514350" algn="l">
              <a:buAutoNum type="arabicPeriod"/>
            </a:pPr>
            <a:endParaRPr lang="ru-RU" sz="2000" b="1" dirty="0">
              <a:solidFill>
                <a:srgbClr val="3333CC"/>
              </a:solidFill>
            </a:endParaRPr>
          </a:p>
          <a:p>
            <a:pPr marL="514350" indent="-514350" algn="l">
              <a:buAutoNum type="arabicPeriod"/>
            </a:pPr>
            <a:endParaRPr lang="ru-RU" sz="2000" b="1" dirty="0" smtClean="0">
              <a:solidFill>
                <a:srgbClr val="3333CC"/>
              </a:solidFill>
            </a:endParaRPr>
          </a:p>
          <a:p>
            <a:pPr marL="514350" indent="-514350" algn="l">
              <a:buAutoNum type="arabicPeriod"/>
            </a:pPr>
            <a:endParaRPr lang="ru-RU" sz="2000" b="1" dirty="0">
              <a:solidFill>
                <a:srgbClr val="3333CC"/>
              </a:solidFill>
            </a:endParaRPr>
          </a:p>
          <a:p>
            <a:pPr marL="514350" indent="-514350" algn="l">
              <a:buAutoNum type="arabicPeriod"/>
            </a:pPr>
            <a:endParaRPr lang="ru-RU" sz="2000" b="1" dirty="0" smtClean="0">
              <a:solidFill>
                <a:srgbClr val="3333CC"/>
              </a:solidFill>
            </a:endParaRPr>
          </a:p>
          <a:p>
            <a:pPr algn="l"/>
            <a:r>
              <a:rPr lang="ru-RU" sz="2000" b="1" dirty="0" smtClean="0">
                <a:solidFill>
                  <a:srgbClr val="3333CC"/>
                </a:solidFill>
              </a:rPr>
              <a:t> 2.   Дополните предложения:</a:t>
            </a:r>
          </a:p>
          <a:p>
            <a:pPr marL="457200" indent="-457200" algn="l">
              <a:buAutoNum type="arabicParenR"/>
            </a:pPr>
            <a:r>
              <a:rPr lang="ru-RU" sz="2000" dirty="0" smtClean="0">
                <a:solidFill>
                  <a:schemeClr val="tx1"/>
                </a:solidFill>
              </a:rPr>
              <a:t>Самая высокая точка Африки - ________________________________ .</a:t>
            </a:r>
          </a:p>
          <a:p>
            <a:pPr marL="457200" indent="-457200" algn="l">
              <a:buAutoNum type="arabicParenR"/>
            </a:pPr>
            <a:r>
              <a:rPr lang="ru-RU" sz="2000" dirty="0" smtClean="0">
                <a:solidFill>
                  <a:schemeClr val="tx1"/>
                </a:solidFill>
              </a:rPr>
              <a:t>В рельефе </a:t>
            </a:r>
            <a:r>
              <a:rPr lang="ru-RU" sz="2000" dirty="0">
                <a:solidFill>
                  <a:schemeClr val="tx1"/>
                </a:solidFill>
              </a:rPr>
              <a:t>А</a:t>
            </a:r>
            <a:r>
              <a:rPr lang="ru-RU" sz="2000" dirty="0" smtClean="0">
                <a:solidFill>
                  <a:schemeClr val="tx1"/>
                </a:solidFill>
              </a:rPr>
              <a:t>фрики преобладают ______________________________ .</a:t>
            </a:r>
          </a:p>
          <a:p>
            <a:pPr marL="457200" indent="-457200" algn="l">
              <a:buAutoNum type="arabicParenR"/>
            </a:pPr>
            <a:r>
              <a:rPr lang="ru-RU" sz="2000" dirty="0" smtClean="0">
                <a:solidFill>
                  <a:schemeClr val="tx1"/>
                </a:solidFill>
              </a:rPr>
              <a:t>Африка в далеком прошлом была частью древнего материка _____________________ .</a:t>
            </a:r>
          </a:p>
          <a:p>
            <a:pPr marL="457200" indent="-457200" algn="l">
              <a:buAutoNum type="arabicParenR"/>
            </a:pPr>
            <a:r>
              <a:rPr lang="ru-RU" sz="2000" dirty="0" smtClean="0">
                <a:solidFill>
                  <a:schemeClr val="tx1"/>
                </a:solidFill>
              </a:rPr>
              <a:t>Самый юг материка окаймляют ______________________________ .</a:t>
            </a:r>
          </a:p>
          <a:p>
            <a:pPr marL="457200" indent="-457200" algn="l">
              <a:buAutoNum type="arabicParenR"/>
            </a:pPr>
            <a:r>
              <a:rPr lang="ru-RU" sz="2000" dirty="0" smtClean="0">
                <a:solidFill>
                  <a:schemeClr val="tx1"/>
                </a:solidFill>
              </a:rPr>
              <a:t>На северо-западе материка находятся горы ____________________ .</a:t>
            </a:r>
          </a:p>
          <a:p>
            <a:pPr marL="514350" indent="-514350" algn="l">
              <a:buAutoNum type="arabicPeriod"/>
            </a:pPr>
            <a:endParaRPr lang="ru-RU" sz="2000" dirty="0">
              <a:solidFill>
                <a:schemeClr val="tx1"/>
              </a:solidFill>
            </a:endParaRPr>
          </a:p>
          <a:p>
            <a:pPr algn="l"/>
            <a:endParaRPr lang="ru-RU" sz="2000" dirty="0" smtClean="0">
              <a:solidFill>
                <a:schemeClr val="tx1"/>
              </a:solidFill>
            </a:endParaRPr>
          </a:p>
          <a:p>
            <a:pPr marL="514350" indent="-514350">
              <a:buAutoNum type="arabicPeriod"/>
            </a:pPr>
            <a:endParaRPr lang="ru-RU" sz="2000" b="1" dirty="0">
              <a:solidFill>
                <a:srgbClr val="3333CC"/>
              </a:solidFill>
            </a:endParaRPr>
          </a:p>
          <a:p>
            <a:endParaRPr lang="ru-RU" sz="2000" b="1" dirty="0">
              <a:solidFill>
                <a:srgbClr val="3333CC"/>
              </a:solidFill>
            </a:endParaRPr>
          </a:p>
          <a:p>
            <a:pPr marL="514350" indent="-514350">
              <a:buAutoNum type="arabicPeriod"/>
            </a:pPr>
            <a:endParaRPr lang="ru-RU" sz="2000" b="1" dirty="0" smtClean="0">
              <a:solidFill>
                <a:srgbClr val="3333CC"/>
              </a:solidFill>
            </a:endParaRPr>
          </a:p>
          <a:p>
            <a:pPr algn="l"/>
            <a:endParaRPr lang="ru-RU" sz="2000" b="1" dirty="0" smtClean="0">
              <a:solidFill>
                <a:srgbClr val="3333CC"/>
              </a:solidFill>
            </a:endParaRPr>
          </a:p>
          <a:p>
            <a:pPr algn="l"/>
            <a:endParaRPr lang="ru-RU" sz="2000" b="1" dirty="0" smtClean="0">
              <a:solidFill>
                <a:srgbClr val="3333CC"/>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593488896"/>
              </p:ext>
            </p:extLst>
          </p:nvPr>
        </p:nvGraphicFramePr>
        <p:xfrm>
          <a:off x="971600" y="1556792"/>
          <a:ext cx="6696744" cy="1849120"/>
        </p:xfrm>
        <a:graphic>
          <a:graphicData uri="http://schemas.openxmlformats.org/drawingml/2006/table">
            <a:tbl>
              <a:tblPr firstRow="1" bandRow="1">
                <a:tableStyleId>{5940675A-B579-460E-94D1-54222C63F5DA}</a:tableStyleId>
              </a:tblPr>
              <a:tblGrid>
                <a:gridCol w="2232248"/>
                <a:gridCol w="2232248"/>
                <a:gridCol w="2232248"/>
              </a:tblGrid>
              <a:tr h="298832">
                <a:tc gridSpan="2">
                  <a:txBody>
                    <a:bodyPr/>
                    <a:lstStyle/>
                    <a:p>
                      <a:pPr algn="ctr"/>
                      <a:r>
                        <a:rPr lang="ru-RU" b="1" i="1" dirty="0" smtClean="0"/>
                        <a:t>Крайние точки Африки</a:t>
                      </a:r>
                      <a:endParaRPr lang="ru-RU" b="1" i="1" dirty="0"/>
                    </a:p>
                  </a:txBody>
                  <a:tcPr/>
                </a:tc>
                <a:tc hMerge="1">
                  <a:txBody>
                    <a:bodyPr/>
                    <a:lstStyle/>
                    <a:p>
                      <a:endParaRPr lang="ru-RU" dirty="0"/>
                    </a:p>
                  </a:txBody>
                  <a:tcPr/>
                </a:tc>
                <a:tc>
                  <a:txBody>
                    <a:bodyPr/>
                    <a:lstStyle/>
                    <a:p>
                      <a:pPr algn="ctr"/>
                      <a:r>
                        <a:rPr lang="ru-RU" b="1" i="1" dirty="0" smtClean="0"/>
                        <a:t>Координаты</a:t>
                      </a:r>
                      <a:endParaRPr lang="ru-RU" b="1" i="1" dirty="0"/>
                    </a:p>
                  </a:txBody>
                  <a:tcPr/>
                </a:tc>
              </a:tr>
              <a:tr h="370840">
                <a:tc>
                  <a:txBody>
                    <a:bodyPr/>
                    <a:lstStyle/>
                    <a:p>
                      <a:pPr algn="l"/>
                      <a:r>
                        <a:rPr lang="ru-RU" dirty="0" smtClean="0"/>
                        <a:t>Северная</a:t>
                      </a:r>
                      <a:endParaRPr lang="ru-RU" dirty="0"/>
                    </a:p>
                  </a:txBody>
                  <a:tcPr/>
                </a:tc>
                <a:tc>
                  <a:txBody>
                    <a:bodyPr/>
                    <a:lstStyle/>
                    <a:p>
                      <a:pPr algn="l"/>
                      <a:r>
                        <a:rPr lang="ru-RU" dirty="0" smtClean="0"/>
                        <a:t>Мыс Бен-</a:t>
                      </a:r>
                      <a:r>
                        <a:rPr lang="ru-RU" dirty="0" err="1" smtClean="0"/>
                        <a:t>Секка</a:t>
                      </a:r>
                      <a:endParaRPr lang="ru-RU" dirty="0"/>
                    </a:p>
                  </a:txBody>
                  <a:tcPr/>
                </a:tc>
                <a:tc>
                  <a:txBody>
                    <a:bodyPr/>
                    <a:lstStyle/>
                    <a:p>
                      <a:pPr algn="l"/>
                      <a:endParaRPr lang="ru-RU" dirty="0"/>
                    </a:p>
                  </a:txBody>
                  <a:tcPr/>
                </a:tc>
              </a:tr>
              <a:tr h="370840">
                <a:tc>
                  <a:txBody>
                    <a:bodyPr/>
                    <a:lstStyle/>
                    <a:p>
                      <a:pPr algn="l"/>
                      <a:r>
                        <a:rPr lang="ru-RU" dirty="0" smtClean="0"/>
                        <a:t>Южная</a:t>
                      </a:r>
                      <a:endParaRPr lang="ru-RU" dirty="0"/>
                    </a:p>
                  </a:txBody>
                  <a:tcPr/>
                </a:tc>
                <a:tc>
                  <a:txBody>
                    <a:bodyPr/>
                    <a:lstStyle/>
                    <a:p>
                      <a:pPr algn="l"/>
                      <a:r>
                        <a:rPr lang="ru-RU" dirty="0" smtClean="0"/>
                        <a:t>Мыс Игольный</a:t>
                      </a:r>
                      <a:endParaRPr lang="ru-RU" dirty="0"/>
                    </a:p>
                  </a:txBody>
                  <a:tcPr/>
                </a:tc>
                <a:tc>
                  <a:txBody>
                    <a:bodyPr/>
                    <a:lstStyle/>
                    <a:p>
                      <a:pPr algn="l"/>
                      <a:endParaRPr lang="ru-RU"/>
                    </a:p>
                  </a:txBody>
                  <a:tcPr/>
                </a:tc>
              </a:tr>
              <a:tr h="370840">
                <a:tc>
                  <a:txBody>
                    <a:bodyPr/>
                    <a:lstStyle/>
                    <a:p>
                      <a:pPr algn="l"/>
                      <a:r>
                        <a:rPr lang="ru-RU" dirty="0" smtClean="0"/>
                        <a:t>Западная</a:t>
                      </a:r>
                      <a:endParaRPr lang="ru-RU" dirty="0"/>
                    </a:p>
                  </a:txBody>
                  <a:tcPr/>
                </a:tc>
                <a:tc>
                  <a:txBody>
                    <a:bodyPr/>
                    <a:lstStyle/>
                    <a:p>
                      <a:pPr algn="l"/>
                      <a:r>
                        <a:rPr lang="ru-RU" dirty="0" smtClean="0"/>
                        <a:t>Мыс </a:t>
                      </a:r>
                      <a:r>
                        <a:rPr lang="ru-RU" dirty="0" err="1" smtClean="0"/>
                        <a:t>Альмади</a:t>
                      </a:r>
                      <a:endParaRPr lang="ru-RU" dirty="0"/>
                    </a:p>
                  </a:txBody>
                  <a:tcPr/>
                </a:tc>
                <a:tc>
                  <a:txBody>
                    <a:bodyPr/>
                    <a:lstStyle/>
                    <a:p>
                      <a:pPr algn="l"/>
                      <a:endParaRPr lang="ru-RU" dirty="0"/>
                    </a:p>
                  </a:txBody>
                  <a:tcPr/>
                </a:tc>
              </a:tr>
              <a:tr h="370840">
                <a:tc>
                  <a:txBody>
                    <a:bodyPr/>
                    <a:lstStyle/>
                    <a:p>
                      <a:pPr algn="l"/>
                      <a:r>
                        <a:rPr lang="ru-RU" dirty="0" smtClean="0"/>
                        <a:t>Восточная</a:t>
                      </a:r>
                      <a:endParaRPr lang="ru-RU" dirty="0"/>
                    </a:p>
                  </a:txBody>
                  <a:tcPr/>
                </a:tc>
                <a:tc>
                  <a:txBody>
                    <a:bodyPr/>
                    <a:lstStyle/>
                    <a:p>
                      <a:pPr algn="l"/>
                      <a:r>
                        <a:rPr lang="ru-RU" dirty="0" smtClean="0"/>
                        <a:t>Мыс Рас-</a:t>
                      </a:r>
                      <a:r>
                        <a:rPr lang="ru-RU" dirty="0" err="1" smtClean="0"/>
                        <a:t>Хафун</a:t>
                      </a:r>
                      <a:endParaRPr lang="ru-RU" dirty="0"/>
                    </a:p>
                  </a:txBody>
                  <a:tcPr/>
                </a:tc>
                <a:tc>
                  <a:txBody>
                    <a:bodyPr/>
                    <a:lstStyle/>
                    <a:p>
                      <a:pPr algn="l"/>
                      <a:endParaRPr lang="ru-RU" dirty="0"/>
                    </a:p>
                  </a:txBody>
                  <a:tcPr/>
                </a:tc>
              </a:tr>
            </a:tbl>
          </a:graphicData>
        </a:graphic>
      </p:graphicFrame>
    </p:spTree>
    <p:extLst>
      <p:ext uri="{BB962C8B-B14F-4D97-AF65-F5344CB8AC3E}">
        <p14:creationId xmlns:p14="http://schemas.microsoft.com/office/powerpoint/2010/main" val="4071249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35696" y="188640"/>
            <a:ext cx="5040560" cy="675506"/>
          </a:xfrm>
        </p:spPr>
        <p:txBody>
          <a:bodyPr>
            <a:normAutofit fontScale="90000"/>
          </a:bodyPr>
          <a:lstStyle/>
          <a:p>
            <a:r>
              <a:rPr lang="ru-RU" b="1" dirty="0" smtClean="0">
                <a:solidFill>
                  <a:srgbClr val="009900"/>
                </a:solidFill>
              </a:rPr>
              <a:t>Тема «Евразия»</a:t>
            </a:r>
            <a:endParaRPr lang="ru-RU" b="1" dirty="0">
              <a:solidFill>
                <a:srgbClr val="009900"/>
              </a:solidFill>
            </a:endParaRPr>
          </a:p>
        </p:txBody>
      </p:sp>
      <p:sp>
        <p:nvSpPr>
          <p:cNvPr id="3" name="Подзаголовок 2"/>
          <p:cNvSpPr>
            <a:spLocks noGrp="1"/>
          </p:cNvSpPr>
          <p:nvPr>
            <p:ph type="subTitle" idx="1"/>
          </p:nvPr>
        </p:nvSpPr>
        <p:spPr>
          <a:xfrm>
            <a:off x="323528" y="836712"/>
            <a:ext cx="8568952" cy="5616624"/>
          </a:xfrm>
        </p:spPr>
        <p:txBody>
          <a:bodyPr>
            <a:normAutofit/>
          </a:bodyPr>
          <a:lstStyle/>
          <a:p>
            <a:pPr marL="457200" indent="-457200">
              <a:buAutoNum type="arabicPeriod"/>
            </a:pPr>
            <a:r>
              <a:rPr lang="ru-RU" sz="2000" b="1" dirty="0" smtClean="0">
                <a:solidFill>
                  <a:srgbClr val="3333CC"/>
                </a:solidFill>
              </a:rPr>
              <a:t>Определите координаты крайних точек по картам атласа.</a:t>
            </a:r>
          </a:p>
          <a:p>
            <a:pPr marL="457200" indent="-457200">
              <a:buAutoNum type="arabicPeriod"/>
            </a:pPr>
            <a:endParaRPr lang="ru-RU" sz="2000" b="1" dirty="0">
              <a:solidFill>
                <a:srgbClr val="3333CC"/>
              </a:solidFill>
            </a:endParaRPr>
          </a:p>
          <a:p>
            <a:pPr marL="457200" indent="-457200">
              <a:buAutoNum type="arabicPeriod"/>
            </a:pPr>
            <a:endParaRPr lang="ru-RU" sz="2000" b="1" dirty="0" smtClean="0">
              <a:solidFill>
                <a:srgbClr val="3333CC"/>
              </a:solidFill>
            </a:endParaRPr>
          </a:p>
          <a:p>
            <a:pPr marL="457200" indent="-457200">
              <a:buAutoNum type="arabicPeriod"/>
            </a:pPr>
            <a:endParaRPr lang="ru-RU" sz="2000" b="1" dirty="0">
              <a:solidFill>
                <a:srgbClr val="3333CC"/>
              </a:solidFill>
            </a:endParaRPr>
          </a:p>
          <a:p>
            <a:pPr marL="457200" indent="-457200">
              <a:buAutoNum type="arabicPeriod"/>
            </a:pPr>
            <a:endParaRPr lang="ru-RU" sz="2000" b="1" dirty="0" smtClean="0">
              <a:solidFill>
                <a:srgbClr val="3333CC"/>
              </a:solidFill>
            </a:endParaRPr>
          </a:p>
          <a:p>
            <a:pPr marL="457200" indent="-457200">
              <a:buAutoNum type="arabicPeriod"/>
            </a:pPr>
            <a:endParaRPr lang="ru-RU" sz="2000" b="1" dirty="0">
              <a:solidFill>
                <a:srgbClr val="3333CC"/>
              </a:solidFill>
            </a:endParaRPr>
          </a:p>
          <a:p>
            <a:pPr marL="457200" indent="-457200">
              <a:buAutoNum type="arabicPeriod"/>
            </a:pPr>
            <a:r>
              <a:rPr lang="ru-RU" sz="2000" b="1" dirty="0" smtClean="0">
                <a:solidFill>
                  <a:srgbClr val="3333CC"/>
                </a:solidFill>
              </a:rPr>
              <a:t>Дополните предложения.</a:t>
            </a:r>
          </a:p>
          <a:p>
            <a:pPr marL="457200" indent="-457200" algn="l">
              <a:buAutoNum type="arabicParenR"/>
            </a:pPr>
            <a:r>
              <a:rPr lang="ru-RU" sz="2000" dirty="0" smtClean="0">
                <a:solidFill>
                  <a:schemeClr val="tx1"/>
                </a:solidFill>
              </a:rPr>
              <a:t>Евразия – единственный материк, горные вершины которого поднимаются  выше __________ .</a:t>
            </a:r>
          </a:p>
          <a:p>
            <a:pPr marL="457200" indent="-457200">
              <a:buAutoNum type="arabicParenR"/>
            </a:pPr>
            <a:r>
              <a:rPr lang="ru-RU" sz="2000" dirty="0" smtClean="0">
                <a:solidFill>
                  <a:schemeClr val="tx1"/>
                </a:solidFill>
              </a:rPr>
              <a:t>Самый высокий действующий вулкан Евразии - ___________________ .</a:t>
            </a:r>
          </a:p>
          <a:p>
            <a:pPr marL="457200" indent="-457200" algn="l">
              <a:buAutoNum type="arabicParenR"/>
            </a:pPr>
            <a:r>
              <a:rPr lang="ru-RU" sz="2000" dirty="0" smtClean="0">
                <a:solidFill>
                  <a:schemeClr val="tx1"/>
                </a:solidFill>
              </a:rPr>
              <a:t>Евразия превосходит все другие материки по запасам _____________ и ________________ .</a:t>
            </a:r>
          </a:p>
          <a:p>
            <a:pPr marL="457200" indent="-457200" algn="l">
              <a:buAutoNum type="arabicParenR"/>
            </a:pPr>
            <a:r>
              <a:rPr lang="ru-RU" sz="2000" dirty="0" smtClean="0">
                <a:solidFill>
                  <a:schemeClr val="tx1"/>
                </a:solidFill>
              </a:rPr>
              <a:t>Высота Джомолунгмы (</a:t>
            </a:r>
            <a:r>
              <a:rPr lang="ru-RU" sz="2000" dirty="0">
                <a:solidFill>
                  <a:schemeClr val="tx1"/>
                </a:solidFill>
              </a:rPr>
              <a:t>Э</a:t>
            </a:r>
            <a:r>
              <a:rPr lang="ru-RU" sz="2000" dirty="0" smtClean="0">
                <a:solidFill>
                  <a:schemeClr val="tx1"/>
                </a:solidFill>
              </a:rPr>
              <a:t>вереста) равна ______________________  .</a:t>
            </a:r>
          </a:p>
          <a:p>
            <a:pPr marL="457200" indent="-457200">
              <a:buAutoNum type="arabicParenR"/>
            </a:pPr>
            <a:r>
              <a:rPr lang="ru-RU" sz="2000" dirty="0" smtClean="0">
                <a:solidFill>
                  <a:schemeClr val="tx1"/>
                </a:solidFill>
              </a:rPr>
              <a:t>В Донецком, Кузнецком бассейнах добывают _____________________ .</a:t>
            </a:r>
          </a:p>
          <a:p>
            <a:endParaRPr lang="ru-RU" sz="2000" b="1" dirty="0">
              <a:solidFill>
                <a:srgbClr val="3333CC"/>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213133765"/>
              </p:ext>
            </p:extLst>
          </p:nvPr>
        </p:nvGraphicFramePr>
        <p:xfrm>
          <a:off x="1547664" y="1196752"/>
          <a:ext cx="6096000" cy="1854200"/>
        </p:xfrm>
        <a:graphic>
          <a:graphicData uri="http://schemas.openxmlformats.org/drawingml/2006/table">
            <a:tbl>
              <a:tblPr firstRow="1" bandRow="1">
                <a:tableStyleId>{5940675A-B579-460E-94D1-54222C63F5DA}</a:tableStyleId>
              </a:tblPr>
              <a:tblGrid>
                <a:gridCol w="2032000"/>
                <a:gridCol w="2032000"/>
                <a:gridCol w="2032000"/>
              </a:tblGrid>
              <a:tr h="370840">
                <a:tc gridSpan="2">
                  <a:txBody>
                    <a:bodyPr/>
                    <a:lstStyle/>
                    <a:p>
                      <a:pPr algn="ctr"/>
                      <a:r>
                        <a:rPr lang="ru-RU" b="1" i="1" dirty="0" smtClean="0"/>
                        <a:t>Крайние</a:t>
                      </a:r>
                      <a:r>
                        <a:rPr lang="ru-RU" b="1" i="1" baseline="0" dirty="0" smtClean="0"/>
                        <a:t> точки Евразии</a:t>
                      </a:r>
                      <a:endParaRPr lang="ru-RU" b="1" i="1" dirty="0"/>
                    </a:p>
                  </a:txBody>
                  <a:tcPr/>
                </a:tc>
                <a:tc hMerge="1">
                  <a:txBody>
                    <a:bodyPr/>
                    <a:lstStyle/>
                    <a:p>
                      <a:endParaRPr lang="ru-RU" dirty="0"/>
                    </a:p>
                  </a:txBody>
                  <a:tcPr/>
                </a:tc>
                <a:tc>
                  <a:txBody>
                    <a:bodyPr/>
                    <a:lstStyle/>
                    <a:p>
                      <a:pPr algn="ctr"/>
                      <a:r>
                        <a:rPr lang="ru-RU" b="1" i="1" dirty="0" smtClean="0"/>
                        <a:t>Координаты</a:t>
                      </a:r>
                      <a:endParaRPr lang="ru-RU" b="1" i="1" dirty="0"/>
                    </a:p>
                  </a:txBody>
                  <a:tcPr/>
                </a:tc>
              </a:tr>
              <a:tr h="370840">
                <a:tc>
                  <a:txBody>
                    <a:bodyPr/>
                    <a:lstStyle/>
                    <a:p>
                      <a:r>
                        <a:rPr lang="ru-RU" dirty="0" smtClean="0"/>
                        <a:t>Северная</a:t>
                      </a:r>
                      <a:endParaRPr lang="ru-RU" dirty="0"/>
                    </a:p>
                  </a:txBody>
                  <a:tcPr/>
                </a:tc>
                <a:tc>
                  <a:txBody>
                    <a:bodyPr/>
                    <a:lstStyle/>
                    <a:p>
                      <a:r>
                        <a:rPr lang="ru-RU" dirty="0" smtClean="0"/>
                        <a:t>Мыс Челюскин</a:t>
                      </a:r>
                      <a:endParaRPr lang="ru-RU" dirty="0"/>
                    </a:p>
                  </a:txBody>
                  <a:tcPr/>
                </a:tc>
                <a:tc>
                  <a:txBody>
                    <a:bodyPr/>
                    <a:lstStyle/>
                    <a:p>
                      <a:endParaRPr lang="ru-RU" dirty="0"/>
                    </a:p>
                  </a:txBody>
                  <a:tcPr/>
                </a:tc>
              </a:tr>
              <a:tr h="370840">
                <a:tc>
                  <a:txBody>
                    <a:bodyPr/>
                    <a:lstStyle/>
                    <a:p>
                      <a:r>
                        <a:rPr lang="ru-RU" dirty="0" smtClean="0"/>
                        <a:t>Южная</a:t>
                      </a:r>
                      <a:endParaRPr lang="ru-RU" dirty="0"/>
                    </a:p>
                  </a:txBody>
                  <a:tcPr/>
                </a:tc>
                <a:tc>
                  <a:txBody>
                    <a:bodyPr/>
                    <a:lstStyle/>
                    <a:p>
                      <a:r>
                        <a:rPr lang="ru-RU" dirty="0" smtClean="0"/>
                        <a:t>Мыс </a:t>
                      </a:r>
                      <a:r>
                        <a:rPr lang="ru-RU" dirty="0" err="1" smtClean="0"/>
                        <a:t>Пиай</a:t>
                      </a:r>
                      <a:endParaRPr lang="ru-RU" dirty="0"/>
                    </a:p>
                  </a:txBody>
                  <a:tcPr/>
                </a:tc>
                <a:tc>
                  <a:txBody>
                    <a:bodyPr/>
                    <a:lstStyle/>
                    <a:p>
                      <a:endParaRPr lang="ru-RU"/>
                    </a:p>
                  </a:txBody>
                  <a:tcPr/>
                </a:tc>
              </a:tr>
              <a:tr h="370840">
                <a:tc>
                  <a:txBody>
                    <a:bodyPr/>
                    <a:lstStyle/>
                    <a:p>
                      <a:r>
                        <a:rPr lang="ru-RU" dirty="0" smtClean="0"/>
                        <a:t>Западная</a:t>
                      </a:r>
                      <a:endParaRPr lang="ru-RU" dirty="0"/>
                    </a:p>
                  </a:txBody>
                  <a:tcPr/>
                </a:tc>
                <a:tc>
                  <a:txBody>
                    <a:bodyPr/>
                    <a:lstStyle/>
                    <a:p>
                      <a:r>
                        <a:rPr lang="ru-RU" dirty="0" smtClean="0"/>
                        <a:t>Мыс Рока</a:t>
                      </a:r>
                      <a:endParaRPr lang="ru-RU" dirty="0"/>
                    </a:p>
                  </a:txBody>
                  <a:tcPr/>
                </a:tc>
                <a:tc>
                  <a:txBody>
                    <a:bodyPr/>
                    <a:lstStyle/>
                    <a:p>
                      <a:endParaRPr lang="ru-RU"/>
                    </a:p>
                  </a:txBody>
                  <a:tcPr/>
                </a:tc>
              </a:tr>
              <a:tr h="370840">
                <a:tc>
                  <a:txBody>
                    <a:bodyPr/>
                    <a:lstStyle/>
                    <a:p>
                      <a:r>
                        <a:rPr lang="ru-RU" dirty="0" smtClean="0"/>
                        <a:t>Восточная</a:t>
                      </a:r>
                      <a:endParaRPr lang="ru-RU" dirty="0"/>
                    </a:p>
                  </a:txBody>
                  <a:tcPr/>
                </a:tc>
                <a:tc>
                  <a:txBody>
                    <a:bodyPr/>
                    <a:lstStyle/>
                    <a:p>
                      <a:r>
                        <a:rPr lang="ru-RU" dirty="0" smtClean="0"/>
                        <a:t>Мыс Дежнева</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743155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435280" cy="6525344"/>
          </a:xfrm>
        </p:spPr>
        <p:txBody>
          <a:bodyPr>
            <a:normAutofit fontScale="90000"/>
          </a:bodyPr>
          <a:lstStyle/>
          <a:p>
            <a:pPr>
              <a:lnSpc>
                <a:spcPct val="150000"/>
              </a:lnSpc>
            </a:pPr>
            <a:r>
              <a:rPr lang="ru-RU" sz="2200" b="1" dirty="0" smtClean="0">
                <a:solidFill>
                  <a:srgbClr val="3333CC"/>
                </a:solidFill>
              </a:rPr>
              <a:t>3.Что обозначают следующие слова:</a:t>
            </a:r>
            <a:r>
              <a:rPr lang="ru-RU" sz="2000" b="1" dirty="0" smtClean="0">
                <a:solidFill>
                  <a:srgbClr val="3333CC"/>
                </a:solidFill>
              </a:rPr>
              <a:t/>
            </a:r>
            <a:br>
              <a:rPr lang="ru-RU" sz="2000" b="1" dirty="0" smtClean="0">
                <a:solidFill>
                  <a:srgbClr val="3333CC"/>
                </a:solidFill>
              </a:rPr>
            </a:br>
            <a:r>
              <a:rPr lang="ru-RU" sz="2000" b="1" dirty="0" smtClean="0">
                <a:solidFill>
                  <a:srgbClr val="3333CC"/>
                </a:solidFill>
              </a:rPr>
              <a:t> </a:t>
            </a:r>
            <a:r>
              <a:rPr lang="ru-RU" sz="2000" dirty="0" smtClean="0"/>
              <a:t>1) Бук - _____________________________________________________ .</a:t>
            </a:r>
            <a:br>
              <a:rPr lang="ru-RU" sz="2000" dirty="0" smtClean="0"/>
            </a:br>
            <a:r>
              <a:rPr lang="ru-RU" sz="2000" dirty="0" smtClean="0"/>
              <a:t>2) Кулан - __________________________________________________ .</a:t>
            </a:r>
            <a:br>
              <a:rPr lang="ru-RU" sz="2000" dirty="0" smtClean="0"/>
            </a:br>
            <a:r>
              <a:rPr lang="ru-RU" sz="2000" dirty="0" smtClean="0"/>
              <a:t>3) Панда - __________________________________________________ .</a:t>
            </a:r>
            <a:br>
              <a:rPr lang="ru-RU" sz="2000" dirty="0" smtClean="0"/>
            </a:br>
            <a:r>
              <a:rPr lang="ru-RU" sz="2000" dirty="0" smtClean="0"/>
              <a:t>4) Фьорды - ________________________________________________ . </a:t>
            </a:r>
            <a:br>
              <a:rPr lang="ru-RU" sz="2000" dirty="0" smtClean="0"/>
            </a:br>
            <a:r>
              <a:rPr lang="ru-RU" sz="2000" dirty="0" smtClean="0"/>
              <a:t>5) Монблан ________________________________________________ . </a:t>
            </a:r>
            <a:br>
              <a:rPr lang="ru-RU" sz="2000" dirty="0" smtClean="0"/>
            </a:br>
            <a:r>
              <a:rPr lang="ru-RU" sz="2000" dirty="0" smtClean="0"/>
              <a:t>6) Вильнюс - _______________________________________________ .</a:t>
            </a:r>
            <a:br>
              <a:rPr lang="ru-RU" sz="2000" dirty="0" smtClean="0"/>
            </a:br>
            <a:r>
              <a:rPr lang="ru-RU" sz="2000" dirty="0" smtClean="0"/>
              <a:t>7) Женьшень _______________________________________________. </a:t>
            </a:r>
            <a:br>
              <a:rPr lang="ru-RU" sz="2000" dirty="0" smtClean="0"/>
            </a:br>
            <a:r>
              <a:rPr lang="ru-RU" sz="2000" dirty="0" smtClean="0"/>
              <a:t>8) </a:t>
            </a:r>
            <a:r>
              <a:rPr lang="ru-RU" sz="2000" dirty="0"/>
              <a:t>О</a:t>
            </a:r>
            <a:r>
              <a:rPr lang="ru-RU" sz="2000" dirty="0" smtClean="0"/>
              <a:t>ймякон - ______________________________________________ . </a:t>
            </a:r>
            <a:br>
              <a:rPr lang="ru-RU" sz="2000" dirty="0" smtClean="0"/>
            </a:br>
            <a:r>
              <a:rPr lang="ru-RU" sz="2000" dirty="0" smtClean="0"/>
              <a:t>9) Тибет -_________________________________________________ . </a:t>
            </a:r>
            <a:br>
              <a:rPr lang="ru-RU" sz="2000" dirty="0" smtClean="0"/>
            </a:br>
            <a:r>
              <a:rPr lang="ru-RU" sz="2000" dirty="0" smtClean="0"/>
              <a:t>10)  Таймы_________________________________________________ .</a:t>
            </a:r>
            <a:br>
              <a:rPr lang="ru-RU" sz="2000" dirty="0" smtClean="0"/>
            </a:br>
            <a:r>
              <a:rPr lang="ru-RU" sz="2000" dirty="0" smtClean="0"/>
              <a:t>11) Олива - ________________________________________________ . </a:t>
            </a:r>
            <a:br>
              <a:rPr lang="ru-RU" sz="2000" dirty="0" smtClean="0"/>
            </a:br>
            <a:r>
              <a:rPr lang="ru-RU" sz="2000" dirty="0" smtClean="0"/>
              <a:t>12) Луара _________________________________________________  .</a:t>
            </a:r>
            <a:br>
              <a:rPr lang="ru-RU" sz="2000" dirty="0" smtClean="0"/>
            </a:br>
            <a:r>
              <a:rPr lang="ru-RU" sz="2000" dirty="0" smtClean="0"/>
              <a:t>13) Полесье  -______________________________________________ .</a:t>
            </a:r>
            <a:br>
              <a:rPr lang="ru-RU" sz="2000" dirty="0" smtClean="0"/>
            </a:br>
            <a:r>
              <a:rPr lang="ru-RU" sz="2000" dirty="0" smtClean="0"/>
              <a:t>14) Сайгак _________________________________________________ .  </a:t>
            </a:r>
            <a:endParaRPr lang="ru-RU" sz="2000" dirty="0"/>
          </a:p>
        </p:txBody>
      </p:sp>
    </p:spTree>
    <p:extLst>
      <p:ext uri="{BB962C8B-B14F-4D97-AF65-F5344CB8AC3E}">
        <p14:creationId xmlns:p14="http://schemas.microsoft.com/office/powerpoint/2010/main" val="1116712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6394722"/>
          </a:xfrm>
        </p:spPr>
        <p:txBody>
          <a:bodyPr>
            <a:noAutofit/>
          </a:bodyPr>
          <a:lstStyle/>
          <a:p>
            <a:pPr algn="l"/>
            <a:r>
              <a:rPr lang="ru-RU" sz="2000" b="1" dirty="0" smtClean="0">
                <a:solidFill>
                  <a:srgbClr val="3333CC"/>
                </a:solidFill>
              </a:rPr>
              <a:t/>
            </a:r>
            <a:br>
              <a:rPr lang="ru-RU" sz="2000" b="1" dirty="0" smtClean="0">
                <a:solidFill>
                  <a:srgbClr val="3333CC"/>
                </a:solidFill>
              </a:rPr>
            </a:br>
            <a:r>
              <a:rPr lang="ru-RU" sz="2000" b="1" dirty="0" smtClean="0">
                <a:solidFill>
                  <a:srgbClr val="3333CC"/>
                </a:solidFill>
              </a:rPr>
              <a:t>                                       4. Установите соответствие.</a:t>
            </a:r>
            <a:br>
              <a:rPr lang="ru-RU" sz="2000" b="1" dirty="0" smtClean="0">
                <a:solidFill>
                  <a:srgbClr val="3333CC"/>
                </a:solidFill>
              </a:rPr>
            </a:br>
            <a:r>
              <a:rPr lang="ru-RU" sz="2000" b="1" dirty="0" smtClean="0">
                <a:solidFill>
                  <a:srgbClr val="3333CC"/>
                </a:solidFill>
              </a:rPr>
              <a:t>                     </a:t>
            </a:r>
            <a:r>
              <a:rPr lang="ru-RU" sz="2000" u="sng" dirty="0" smtClean="0"/>
              <a:t>ВУЛКАН</a:t>
            </a:r>
            <a:r>
              <a:rPr lang="ru-RU" sz="2000" dirty="0" smtClean="0"/>
              <a:t>                                                    </a:t>
            </a:r>
            <a:r>
              <a:rPr lang="ru-RU" sz="2000" u="sng" dirty="0" smtClean="0"/>
              <a:t>ТЕРРИТОРИЯ</a:t>
            </a:r>
            <a:r>
              <a:rPr lang="ru-RU" sz="2000" dirty="0" smtClean="0"/>
              <a:t/>
            </a:r>
            <a:br>
              <a:rPr lang="ru-RU" sz="2000" dirty="0" smtClean="0"/>
            </a:br>
            <a:r>
              <a:rPr lang="ru-RU" sz="2000" dirty="0" smtClean="0"/>
              <a:t>                     1) Этна                                      а) </a:t>
            </a:r>
            <a:r>
              <a:rPr lang="ru-RU" sz="2000" dirty="0" err="1" smtClean="0"/>
              <a:t>Аппенинский</a:t>
            </a:r>
            <a:r>
              <a:rPr lang="ru-RU" sz="2000" dirty="0" smtClean="0"/>
              <a:t> полуостров</a:t>
            </a:r>
            <a:br>
              <a:rPr lang="ru-RU" sz="2000" dirty="0" smtClean="0"/>
            </a:br>
            <a:r>
              <a:rPr lang="ru-RU" sz="2000" dirty="0" smtClean="0"/>
              <a:t>                     2) Гекла                                    б) Японские острова</a:t>
            </a:r>
            <a:br>
              <a:rPr lang="ru-RU" sz="2000" dirty="0" smtClean="0"/>
            </a:br>
            <a:r>
              <a:rPr lang="ru-RU" sz="2000" dirty="0" smtClean="0"/>
              <a:t>                     3) Кракатау                              в) остров Сицилия</a:t>
            </a:r>
            <a:br>
              <a:rPr lang="ru-RU" sz="2000" dirty="0" smtClean="0"/>
            </a:br>
            <a:r>
              <a:rPr lang="ru-RU" sz="2000" dirty="0" smtClean="0"/>
              <a:t>                     4) Фудзияма                            г) полуостров Камчатка</a:t>
            </a:r>
            <a:br>
              <a:rPr lang="ru-RU" sz="2000" dirty="0" smtClean="0"/>
            </a:br>
            <a:r>
              <a:rPr lang="ru-RU" sz="2000" dirty="0" smtClean="0"/>
              <a:t>                     5) Везувий                               д) остров Исландия</a:t>
            </a:r>
            <a:br>
              <a:rPr lang="ru-RU" sz="2000" dirty="0" smtClean="0"/>
            </a:br>
            <a:r>
              <a:rPr lang="ru-RU" sz="2000" dirty="0" smtClean="0"/>
              <a:t>                     6) Ключевская Сопка            е) Большие </a:t>
            </a:r>
            <a:r>
              <a:rPr lang="ru-RU" sz="2000" dirty="0" err="1" smtClean="0"/>
              <a:t>Зондские</a:t>
            </a:r>
            <a:r>
              <a:rPr lang="ru-RU" sz="2000" dirty="0" smtClean="0"/>
              <a:t> острова</a:t>
            </a:r>
            <a:br>
              <a:rPr lang="ru-RU" sz="2000" dirty="0" smtClean="0"/>
            </a:br>
            <a:r>
              <a:rPr lang="ru-RU" sz="2000" b="1" dirty="0" smtClean="0"/>
              <a:t>Ответ:</a:t>
            </a:r>
            <a:r>
              <a:rPr lang="ru-RU" sz="2000" dirty="0" smtClean="0"/>
              <a:t> 1- ____, 2 - _____, 3 - _____, 4 - _____, 5 - _____, 6 - ______ .</a:t>
            </a:r>
            <a:br>
              <a:rPr lang="ru-RU" sz="2000" dirty="0" smtClean="0"/>
            </a:br>
            <a:r>
              <a:rPr lang="ru-RU" sz="2000" dirty="0" smtClean="0"/>
              <a:t>                                    </a:t>
            </a:r>
            <a:r>
              <a:rPr lang="ru-RU" sz="2000" b="1" dirty="0" smtClean="0">
                <a:solidFill>
                  <a:srgbClr val="3333CC"/>
                </a:solidFill>
              </a:rPr>
              <a:t>5. Дополните предложения.</a:t>
            </a:r>
            <a:br>
              <a:rPr lang="ru-RU" sz="2000" b="1" dirty="0" smtClean="0">
                <a:solidFill>
                  <a:srgbClr val="3333CC"/>
                </a:solidFill>
              </a:rPr>
            </a:br>
            <a:r>
              <a:rPr lang="ru-RU" sz="2000" dirty="0" smtClean="0"/>
              <a:t>1) Самая длинная и многоводная река </a:t>
            </a:r>
            <a:r>
              <a:rPr lang="ru-RU" sz="2000" dirty="0"/>
              <a:t>Е</a:t>
            </a:r>
            <a:r>
              <a:rPr lang="ru-RU" sz="2000" dirty="0" smtClean="0"/>
              <a:t>вразии - _____________________ .</a:t>
            </a:r>
            <a:br>
              <a:rPr lang="ru-RU" sz="2000" dirty="0" smtClean="0"/>
            </a:br>
            <a:r>
              <a:rPr lang="ru-RU" sz="2000" dirty="0" smtClean="0"/>
              <a:t>2) Священная река индусов - ______________________________________ . </a:t>
            </a:r>
            <a:br>
              <a:rPr lang="ru-RU" sz="2000" dirty="0" smtClean="0"/>
            </a:br>
            <a:r>
              <a:rPr lang="ru-RU" sz="2000" dirty="0" smtClean="0"/>
              <a:t>3) Самая многоводная река России - ________________________________ . </a:t>
            </a:r>
            <a:br>
              <a:rPr lang="ru-RU" sz="2000" dirty="0" smtClean="0"/>
            </a:br>
            <a:r>
              <a:rPr lang="ru-RU" sz="2000" dirty="0" smtClean="0"/>
              <a:t>4) Самое крупное озеро Европы - ______________________________-____ . </a:t>
            </a:r>
            <a:br>
              <a:rPr lang="ru-RU" sz="2000" dirty="0" smtClean="0"/>
            </a:br>
            <a:r>
              <a:rPr lang="ru-RU" sz="2000" dirty="0" smtClean="0"/>
              <a:t>5) Самое крупное озеро на Земле - _________________________________ . </a:t>
            </a:r>
            <a:br>
              <a:rPr lang="ru-RU" sz="2000" dirty="0" smtClean="0"/>
            </a:br>
            <a:r>
              <a:rPr lang="ru-RU" sz="2000" dirty="0" smtClean="0"/>
              <a:t>6) Самое глубокое озеро мира - ____________________________________ . </a:t>
            </a:r>
            <a:br>
              <a:rPr lang="ru-RU" sz="2000" dirty="0" smtClean="0"/>
            </a:br>
            <a:r>
              <a:rPr lang="ru-RU" sz="2000" dirty="0" smtClean="0"/>
              <a:t>7) Самая длинная река </a:t>
            </a:r>
            <a:r>
              <a:rPr lang="ru-RU" sz="2000" dirty="0"/>
              <a:t>Е</a:t>
            </a:r>
            <a:r>
              <a:rPr lang="ru-RU" sz="2000" dirty="0" smtClean="0"/>
              <a:t>вропы - ____________________________________ . </a:t>
            </a:r>
            <a:br>
              <a:rPr lang="ru-RU" sz="2000" dirty="0" smtClean="0"/>
            </a:br>
            <a:r>
              <a:rPr lang="ru-RU" sz="2000" dirty="0" smtClean="0"/>
              <a:t>8) Самая крупная река Центральной Азии - ___________________________ . </a:t>
            </a:r>
            <a:br>
              <a:rPr lang="ru-RU" sz="2000" dirty="0" smtClean="0"/>
            </a:br>
            <a:r>
              <a:rPr lang="ru-RU" sz="2000" dirty="0" smtClean="0"/>
              <a:t>9) Самая крупная река бассейна внутреннего стока Евразии - ____________________ . </a:t>
            </a:r>
            <a:r>
              <a:rPr lang="ru-RU" sz="2000" dirty="0"/>
              <a:t/>
            </a:r>
            <a:br>
              <a:rPr lang="ru-RU" sz="2000" dirty="0"/>
            </a:br>
            <a:r>
              <a:rPr lang="ru-RU" sz="2000" dirty="0" smtClean="0"/>
              <a:t/>
            </a:r>
            <a:br>
              <a:rPr lang="ru-RU" sz="2000" dirty="0" smtClean="0"/>
            </a:br>
            <a:endParaRPr lang="ru-RU" sz="2000" dirty="0"/>
          </a:p>
        </p:txBody>
      </p:sp>
    </p:spTree>
    <p:extLst>
      <p:ext uri="{BB962C8B-B14F-4D97-AF65-F5344CB8AC3E}">
        <p14:creationId xmlns:p14="http://schemas.microsoft.com/office/powerpoint/2010/main" val="393082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568952" cy="5674642"/>
          </a:xfrm>
        </p:spPr>
        <p:txBody>
          <a:bodyPr>
            <a:normAutofit/>
          </a:bodyPr>
          <a:lstStyle/>
          <a:p>
            <a:pPr algn="l">
              <a:lnSpc>
                <a:spcPct val="150000"/>
              </a:lnSpc>
            </a:pPr>
            <a:r>
              <a:rPr lang="ru-RU" sz="2000" b="1" dirty="0" smtClean="0">
                <a:solidFill>
                  <a:srgbClr val="3333CC"/>
                </a:solidFill>
              </a:rPr>
              <a:t>                                       6. Назовите страны </a:t>
            </a:r>
            <a:r>
              <a:rPr lang="ru-RU" sz="2000" b="1" dirty="0">
                <a:solidFill>
                  <a:srgbClr val="3333CC"/>
                </a:solidFill>
              </a:rPr>
              <a:t>Е</a:t>
            </a:r>
            <a:r>
              <a:rPr lang="ru-RU" sz="2000" b="1" dirty="0" smtClean="0">
                <a:solidFill>
                  <a:srgbClr val="3333CC"/>
                </a:solidFill>
              </a:rPr>
              <a:t>вропы.</a:t>
            </a:r>
            <a:br>
              <a:rPr lang="ru-RU" sz="2000" b="1" dirty="0" smtClean="0">
                <a:solidFill>
                  <a:srgbClr val="3333CC"/>
                </a:solidFill>
              </a:rPr>
            </a:br>
            <a:r>
              <a:rPr lang="ru-RU" sz="2000" dirty="0" smtClean="0"/>
              <a:t>1) Самая большая по площади страна Западной Европы _________________.</a:t>
            </a:r>
            <a:br>
              <a:rPr lang="ru-RU" sz="2000" dirty="0" smtClean="0"/>
            </a:br>
            <a:r>
              <a:rPr lang="ru-RU" sz="2000" dirty="0" smtClean="0"/>
              <a:t>2) Родина футбола - _______________________________________________ . </a:t>
            </a:r>
            <a:br>
              <a:rPr lang="ru-RU" sz="2000" dirty="0" smtClean="0"/>
            </a:br>
            <a:r>
              <a:rPr lang="ru-RU" sz="2000" dirty="0" smtClean="0"/>
              <a:t>3) Столица этого государства расположена на реке Сена. ________________ . </a:t>
            </a:r>
            <a:br>
              <a:rPr lang="ru-RU" sz="2000" dirty="0" smtClean="0"/>
            </a:br>
            <a:r>
              <a:rPr lang="ru-RU" sz="2000" dirty="0" smtClean="0"/>
              <a:t>4) Столица этого государства расположена на реке </a:t>
            </a:r>
            <a:r>
              <a:rPr lang="ru-RU" sz="2000" dirty="0"/>
              <a:t>Т</a:t>
            </a:r>
            <a:r>
              <a:rPr lang="ru-RU" sz="2000" dirty="0" smtClean="0"/>
              <a:t>емза. _______________ .</a:t>
            </a:r>
            <a:br>
              <a:rPr lang="ru-RU" sz="2000" dirty="0" smtClean="0"/>
            </a:br>
            <a:r>
              <a:rPr lang="ru-RU" sz="2000" dirty="0" smtClean="0"/>
              <a:t>5) Столица этой страны - Прага. _____________________________________  .</a:t>
            </a:r>
            <a:br>
              <a:rPr lang="ru-RU" sz="2000" dirty="0" smtClean="0"/>
            </a:br>
            <a:r>
              <a:rPr lang="ru-RU" sz="2000" dirty="0" smtClean="0"/>
              <a:t>6) Столица этой страны – город </a:t>
            </a:r>
            <a:r>
              <a:rPr lang="ru-RU" sz="2000" dirty="0" err="1" smtClean="0"/>
              <a:t>Таллин</a:t>
            </a:r>
            <a:r>
              <a:rPr lang="ru-RU" sz="2000" dirty="0" smtClean="0"/>
              <a:t>. _______________________________ . </a:t>
            </a:r>
            <a:br>
              <a:rPr lang="ru-RU" sz="2000" dirty="0" smtClean="0"/>
            </a:br>
            <a:r>
              <a:rPr lang="ru-RU" sz="2000" dirty="0" smtClean="0"/>
              <a:t>7) На территории этой страны находится вулкан Гекла. __________________ . </a:t>
            </a:r>
            <a:br>
              <a:rPr lang="ru-RU" sz="2000" dirty="0" smtClean="0"/>
            </a:br>
            <a:r>
              <a:rPr lang="ru-RU" sz="2000" dirty="0" smtClean="0"/>
              <a:t>7) Столица этого государства – Берн. _________________________________ . </a:t>
            </a:r>
            <a:br>
              <a:rPr lang="ru-RU" sz="2000" dirty="0" smtClean="0"/>
            </a:br>
            <a:r>
              <a:rPr lang="ru-RU" sz="2000" dirty="0" smtClean="0"/>
              <a:t>8) Это самое маленькое государство Европы. __________________________ .</a:t>
            </a:r>
            <a:br>
              <a:rPr lang="ru-RU" sz="2000" dirty="0" smtClean="0"/>
            </a:br>
            <a:r>
              <a:rPr lang="ru-RU" sz="2000" dirty="0" smtClean="0"/>
              <a:t>9) Эту страну называют страной тюльпанов. ___________________________ . </a:t>
            </a:r>
            <a:br>
              <a:rPr lang="ru-RU" sz="2000" dirty="0" smtClean="0"/>
            </a:br>
            <a:r>
              <a:rPr lang="ru-RU" sz="2000" dirty="0" smtClean="0"/>
              <a:t>10) В </a:t>
            </a:r>
            <a:r>
              <a:rPr lang="ru-RU" sz="2000" dirty="0"/>
              <a:t>э</a:t>
            </a:r>
            <a:r>
              <a:rPr lang="ru-RU" sz="2000" dirty="0" smtClean="0"/>
              <a:t>той стране живут эльзасцы, бретонцы, корсиканцы. _______________. </a:t>
            </a:r>
            <a:endParaRPr lang="ru-RU" sz="2000" dirty="0"/>
          </a:p>
        </p:txBody>
      </p:sp>
    </p:spTree>
    <p:extLst>
      <p:ext uri="{BB962C8B-B14F-4D97-AF65-F5344CB8AC3E}">
        <p14:creationId xmlns:p14="http://schemas.microsoft.com/office/powerpoint/2010/main" val="159422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08912" cy="288032"/>
          </a:xfrm>
        </p:spPr>
        <p:txBody>
          <a:bodyPr>
            <a:normAutofit fontScale="90000"/>
          </a:bodyPr>
          <a:lstStyle/>
          <a:p>
            <a:r>
              <a:rPr lang="ru-RU" sz="2200" b="1" dirty="0" smtClean="0">
                <a:solidFill>
                  <a:srgbClr val="3333CC"/>
                </a:solidFill>
              </a:rPr>
              <a:t/>
            </a:r>
            <a:br>
              <a:rPr lang="ru-RU" sz="2200" b="1" dirty="0" smtClean="0">
                <a:solidFill>
                  <a:srgbClr val="3333CC"/>
                </a:solidFill>
              </a:rPr>
            </a:br>
            <a:r>
              <a:rPr lang="ru-RU" sz="2200" b="1" dirty="0">
                <a:solidFill>
                  <a:srgbClr val="3333CC"/>
                </a:solidFill>
              </a:rPr>
              <a:t/>
            </a:r>
            <a:br>
              <a:rPr lang="ru-RU" sz="2200" b="1" dirty="0">
                <a:solidFill>
                  <a:srgbClr val="3333CC"/>
                </a:solidFill>
              </a:rPr>
            </a:br>
            <a:r>
              <a:rPr lang="ru-RU" sz="2200" b="1" dirty="0">
                <a:solidFill>
                  <a:srgbClr val="3333CC"/>
                </a:solidFill>
              </a:rPr>
              <a:t>3</a:t>
            </a:r>
            <a:r>
              <a:rPr lang="ru-RU" sz="2200" b="1" dirty="0" smtClean="0">
                <a:solidFill>
                  <a:srgbClr val="3333CC"/>
                </a:solidFill>
              </a:rPr>
              <a:t>. </a:t>
            </a:r>
            <a:r>
              <a:rPr lang="ru-RU" sz="2200" b="1" dirty="0">
                <a:solidFill>
                  <a:srgbClr val="3333CC"/>
                </a:solidFill>
              </a:rPr>
              <a:t>Определите географические объекты на картосхеме</a:t>
            </a:r>
            <a:r>
              <a:rPr lang="ru-RU" sz="2000" b="1" dirty="0">
                <a:solidFill>
                  <a:srgbClr val="3333CC"/>
                </a:solidFill>
              </a:rPr>
              <a:t>.</a:t>
            </a:r>
            <a:r>
              <a:rPr lang="ru-RU" b="1" dirty="0">
                <a:solidFill>
                  <a:srgbClr val="3333CC"/>
                </a:solidFill>
              </a:rPr>
              <a:t/>
            </a:r>
            <a:br>
              <a:rPr lang="ru-RU" b="1" dirty="0">
                <a:solidFill>
                  <a:srgbClr val="3333CC"/>
                </a:solidFill>
              </a:rPr>
            </a:br>
            <a:endParaRPr lang="ru-RU" dirty="0"/>
          </a:p>
        </p:txBody>
      </p:sp>
      <p:pic>
        <p:nvPicPr>
          <p:cNvPr id="3" name="Рисунок 2" descr="http://im6-tub-ru.yandex.net/i?id=21603946-46-72&amp;n=21">
            <a:hlinkClick r:id="rId2" tgtFrame="&quot;_blank&quot;"/>
          </p:cNvPr>
          <p:cNvPicPr/>
          <p:nvPr/>
        </p:nvPicPr>
        <p:blipFill>
          <a:blip r:embed="rId3" cstate="print"/>
          <a:srcRect l="35370" t="30534" r="42903" b="25445"/>
          <a:stretch>
            <a:fillRect/>
          </a:stretch>
        </p:blipFill>
        <p:spPr bwMode="auto">
          <a:xfrm>
            <a:off x="653669" y="980728"/>
            <a:ext cx="3219869" cy="3965950"/>
          </a:xfrm>
          <a:prstGeom prst="rect">
            <a:avLst/>
          </a:prstGeom>
          <a:noFill/>
          <a:ln w="9525">
            <a:noFill/>
            <a:miter lim="800000"/>
            <a:headEnd/>
            <a:tailEnd/>
          </a:ln>
        </p:spPr>
      </p:pic>
      <p:sp>
        <p:nvSpPr>
          <p:cNvPr id="4" name="TextBox 3"/>
          <p:cNvSpPr txBox="1"/>
          <p:nvPr/>
        </p:nvSpPr>
        <p:spPr>
          <a:xfrm>
            <a:off x="1139408" y="1069794"/>
            <a:ext cx="1038011" cy="253916"/>
          </a:xfrm>
          <a:prstGeom prst="rect">
            <a:avLst/>
          </a:prstGeom>
          <a:noFill/>
        </p:spPr>
        <p:txBody>
          <a:bodyPr wrap="square" rtlCol="0">
            <a:spAutoFit/>
          </a:bodyPr>
          <a:lstStyle/>
          <a:p>
            <a:r>
              <a:rPr lang="ru-RU" sz="1050" dirty="0" smtClean="0"/>
              <a:t>пролив</a:t>
            </a:r>
            <a:endParaRPr lang="ru-RU" sz="1050" dirty="0"/>
          </a:p>
        </p:txBody>
      </p:sp>
      <p:sp>
        <p:nvSpPr>
          <p:cNvPr id="5" name="TextBox 4"/>
          <p:cNvSpPr txBox="1"/>
          <p:nvPr/>
        </p:nvSpPr>
        <p:spPr>
          <a:xfrm rot="19093268">
            <a:off x="1334724" y="1185211"/>
            <a:ext cx="1038011" cy="276999"/>
          </a:xfrm>
          <a:prstGeom prst="rect">
            <a:avLst/>
          </a:prstGeom>
          <a:noFill/>
        </p:spPr>
        <p:txBody>
          <a:bodyPr wrap="square" rtlCol="0">
            <a:spAutoFit/>
          </a:bodyPr>
          <a:lstStyle/>
          <a:p>
            <a:r>
              <a:rPr lang="ru-RU" sz="1200" dirty="0" smtClean="0"/>
              <a:t>горы</a:t>
            </a:r>
            <a:endParaRPr lang="ru-RU" sz="1200" dirty="0"/>
          </a:p>
        </p:txBody>
      </p:sp>
      <p:sp>
        <p:nvSpPr>
          <p:cNvPr id="6" name="TextBox 5"/>
          <p:cNvSpPr txBox="1"/>
          <p:nvPr/>
        </p:nvSpPr>
        <p:spPr>
          <a:xfrm rot="4388549">
            <a:off x="2555776" y="1977299"/>
            <a:ext cx="1038011" cy="276999"/>
          </a:xfrm>
          <a:prstGeom prst="rect">
            <a:avLst/>
          </a:prstGeom>
          <a:noFill/>
        </p:spPr>
        <p:txBody>
          <a:bodyPr wrap="square" rtlCol="0">
            <a:spAutoFit/>
          </a:bodyPr>
          <a:lstStyle/>
          <a:p>
            <a:r>
              <a:rPr lang="ru-RU" sz="1200" dirty="0" smtClean="0"/>
              <a:t>река</a:t>
            </a:r>
            <a:endParaRPr lang="ru-RU" sz="1200" dirty="0"/>
          </a:p>
        </p:txBody>
      </p:sp>
      <p:sp>
        <p:nvSpPr>
          <p:cNvPr id="7" name="TextBox 6"/>
          <p:cNvSpPr txBox="1"/>
          <p:nvPr/>
        </p:nvSpPr>
        <p:spPr>
          <a:xfrm rot="3647024">
            <a:off x="2919913" y="1988839"/>
            <a:ext cx="1038011" cy="253916"/>
          </a:xfrm>
          <a:prstGeom prst="rect">
            <a:avLst/>
          </a:prstGeom>
          <a:noFill/>
        </p:spPr>
        <p:txBody>
          <a:bodyPr wrap="square" rtlCol="0">
            <a:spAutoFit/>
          </a:bodyPr>
          <a:lstStyle/>
          <a:p>
            <a:r>
              <a:rPr lang="ru-RU" sz="1050" dirty="0" smtClean="0"/>
              <a:t>море</a:t>
            </a:r>
            <a:endParaRPr lang="ru-RU" sz="1050" dirty="0"/>
          </a:p>
        </p:txBody>
      </p:sp>
      <p:sp>
        <p:nvSpPr>
          <p:cNvPr id="8" name="TextBox 7"/>
          <p:cNvSpPr txBox="1"/>
          <p:nvPr/>
        </p:nvSpPr>
        <p:spPr>
          <a:xfrm>
            <a:off x="2098612" y="1988840"/>
            <a:ext cx="1038011" cy="253916"/>
          </a:xfrm>
          <a:prstGeom prst="rect">
            <a:avLst/>
          </a:prstGeom>
          <a:noFill/>
        </p:spPr>
        <p:txBody>
          <a:bodyPr wrap="square" rtlCol="0">
            <a:spAutoFit/>
          </a:bodyPr>
          <a:lstStyle/>
          <a:p>
            <a:r>
              <a:rPr lang="ru-RU" sz="1050" dirty="0" smtClean="0"/>
              <a:t>озеро</a:t>
            </a:r>
            <a:endParaRPr lang="ru-RU" sz="1050" dirty="0"/>
          </a:p>
        </p:txBody>
      </p:sp>
      <p:sp>
        <p:nvSpPr>
          <p:cNvPr id="9" name="TextBox 8"/>
          <p:cNvSpPr txBox="1"/>
          <p:nvPr/>
        </p:nvSpPr>
        <p:spPr>
          <a:xfrm>
            <a:off x="3284050" y="3717032"/>
            <a:ext cx="1038011" cy="253916"/>
          </a:xfrm>
          <a:prstGeom prst="rect">
            <a:avLst/>
          </a:prstGeom>
          <a:noFill/>
        </p:spPr>
        <p:txBody>
          <a:bodyPr wrap="square" rtlCol="0">
            <a:spAutoFit/>
          </a:bodyPr>
          <a:lstStyle/>
          <a:p>
            <a:r>
              <a:rPr lang="ru-RU" sz="1050" dirty="0" smtClean="0"/>
              <a:t>остров</a:t>
            </a:r>
            <a:endParaRPr lang="ru-RU" sz="1050" dirty="0"/>
          </a:p>
        </p:txBody>
      </p:sp>
      <p:sp>
        <p:nvSpPr>
          <p:cNvPr id="10" name="TextBox 9"/>
          <p:cNvSpPr txBox="1"/>
          <p:nvPr/>
        </p:nvSpPr>
        <p:spPr>
          <a:xfrm>
            <a:off x="2276562" y="3843990"/>
            <a:ext cx="1038011" cy="253916"/>
          </a:xfrm>
          <a:prstGeom prst="rect">
            <a:avLst/>
          </a:prstGeom>
          <a:noFill/>
        </p:spPr>
        <p:txBody>
          <a:bodyPr wrap="square" rtlCol="0">
            <a:spAutoFit/>
          </a:bodyPr>
          <a:lstStyle/>
          <a:p>
            <a:r>
              <a:rPr lang="ru-RU" sz="1050" dirty="0" smtClean="0"/>
              <a:t>пустыня</a:t>
            </a:r>
            <a:endParaRPr lang="ru-RU" sz="1050" dirty="0"/>
          </a:p>
        </p:txBody>
      </p:sp>
      <p:sp>
        <p:nvSpPr>
          <p:cNvPr id="11" name="TextBox 10"/>
          <p:cNvSpPr txBox="1"/>
          <p:nvPr/>
        </p:nvSpPr>
        <p:spPr>
          <a:xfrm>
            <a:off x="2919912" y="2836745"/>
            <a:ext cx="1038011" cy="253916"/>
          </a:xfrm>
          <a:prstGeom prst="rect">
            <a:avLst/>
          </a:prstGeom>
          <a:noFill/>
        </p:spPr>
        <p:txBody>
          <a:bodyPr wrap="square" rtlCol="0">
            <a:spAutoFit/>
          </a:bodyPr>
          <a:lstStyle/>
          <a:p>
            <a:r>
              <a:rPr lang="ru-RU" sz="1050" dirty="0" err="1" smtClean="0"/>
              <a:t>Влк</a:t>
            </a:r>
            <a:r>
              <a:rPr lang="ru-RU" sz="1050" dirty="0" smtClean="0"/>
              <a:t>.</a:t>
            </a:r>
            <a:endParaRPr lang="ru-RU" sz="1050" dirty="0"/>
          </a:p>
        </p:txBody>
      </p:sp>
      <p:sp>
        <p:nvSpPr>
          <p:cNvPr id="13" name="TextBox 12"/>
          <p:cNvSpPr txBox="1"/>
          <p:nvPr/>
        </p:nvSpPr>
        <p:spPr>
          <a:xfrm>
            <a:off x="682974" y="1988839"/>
            <a:ext cx="1038011" cy="253916"/>
          </a:xfrm>
          <a:prstGeom prst="rect">
            <a:avLst/>
          </a:prstGeom>
          <a:noFill/>
        </p:spPr>
        <p:txBody>
          <a:bodyPr wrap="square" rtlCol="0">
            <a:spAutoFit/>
          </a:bodyPr>
          <a:lstStyle/>
          <a:p>
            <a:r>
              <a:rPr lang="ru-RU" sz="1050" dirty="0" smtClean="0"/>
              <a:t>мыс</a:t>
            </a:r>
            <a:endParaRPr lang="ru-RU" sz="1050" dirty="0"/>
          </a:p>
        </p:txBody>
      </p:sp>
      <p:sp>
        <p:nvSpPr>
          <p:cNvPr id="14" name="TextBox 13"/>
          <p:cNvSpPr txBox="1"/>
          <p:nvPr/>
        </p:nvSpPr>
        <p:spPr>
          <a:xfrm>
            <a:off x="1380188" y="2963703"/>
            <a:ext cx="1038011" cy="253916"/>
          </a:xfrm>
          <a:prstGeom prst="rect">
            <a:avLst/>
          </a:prstGeom>
          <a:noFill/>
        </p:spPr>
        <p:txBody>
          <a:bodyPr wrap="square" rtlCol="0">
            <a:spAutoFit/>
          </a:bodyPr>
          <a:lstStyle/>
          <a:p>
            <a:r>
              <a:rPr lang="ru-RU" sz="1050" dirty="0" smtClean="0"/>
              <a:t>залив</a:t>
            </a:r>
            <a:endParaRPr lang="ru-RU" sz="1050" dirty="0"/>
          </a:p>
        </p:txBody>
      </p:sp>
      <p:sp>
        <p:nvSpPr>
          <p:cNvPr id="15" name="TextBox 14"/>
          <p:cNvSpPr txBox="1"/>
          <p:nvPr/>
        </p:nvSpPr>
        <p:spPr>
          <a:xfrm>
            <a:off x="2919911" y="2582829"/>
            <a:ext cx="1038011" cy="253916"/>
          </a:xfrm>
          <a:prstGeom prst="rect">
            <a:avLst/>
          </a:prstGeom>
          <a:noFill/>
        </p:spPr>
        <p:txBody>
          <a:bodyPr wrap="square" rtlCol="0">
            <a:spAutoFit/>
          </a:bodyPr>
          <a:lstStyle/>
          <a:p>
            <a:r>
              <a:rPr lang="ru-RU" sz="1050" dirty="0" smtClean="0"/>
              <a:t>нагорье</a:t>
            </a:r>
            <a:endParaRPr lang="ru-RU" sz="1050" dirty="0"/>
          </a:p>
        </p:txBody>
      </p:sp>
      <p:sp>
        <p:nvSpPr>
          <p:cNvPr id="16" name="TextBox 15"/>
          <p:cNvSpPr txBox="1"/>
          <p:nvPr/>
        </p:nvSpPr>
        <p:spPr>
          <a:xfrm>
            <a:off x="4589197" y="1012667"/>
            <a:ext cx="4032448" cy="5078313"/>
          </a:xfrm>
          <a:prstGeom prst="rect">
            <a:avLst/>
          </a:prstGeom>
          <a:noFill/>
        </p:spPr>
        <p:txBody>
          <a:bodyPr wrap="square" rtlCol="0">
            <a:spAutoFit/>
          </a:bodyPr>
          <a:lstStyle/>
          <a:p>
            <a:pPr>
              <a:lnSpc>
                <a:spcPct val="150000"/>
              </a:lnSpc>
            </a:pPr>
            <a:r>
              <a:rPr lang="ru-RU" dirty="0" smtClean="0"/>
              <a:t>Пролив __________________________</a:t>
            </a:r>
          </a:p>
          <a:p>
            <a:pPr>
              <a:lnSpc>
                <a:spcPct val="150000"/>
              </a:lnSpc>
            </a:pPr>
            <a:r>
              <a:rPr lang="ru-RU" dirty="0" smtClean="0"/>
              <a:t>Горы ____________________________</a:t>
            </a:r>
          </a:p>
          <a:p>
            <a:pPr>
              <a:lnSpc>
                <a:spcPct val="150000"/>
              </a:lnSpc>
            </a:pPr>
            <a:r>
              <a:rPr lang="ru-RU" dirty="0" smtClean="0"/>
              <a:t>Озеро ___________________________</a:t>
            </a:r>
          </a:p>
          <a:p>
            <a:pPr>
              <a:lnSpc>
                <a:spcPct val="150000"/>
              </a:lnSpc>
            </a:pPr>
            <a:r>
              <a:rPr lang="ru-RU" dirty="0" smtClean="0"/>
              <a:t>Река _____________________________</a:t>
            </a:r>
          </a:p>
          <a:p>
            <a:pPr>
              <a:lnSpc>
                <a:spcPct val="150000"/>
              </a:lnSpc>
            </a:pPr>
            <a:r>
              <a:rPr lang="ru-RU" dirty="0" smtClean="0"/>
              <a:t>Море ____________________________</a:t>
            </a:r>
          </a:p>
          <a:p>
            <a:pPr>
              <a:lnSpc>
                <a:spcPct val="150000"/>
              </a:lnSpc>
            </a:pPr>
            <a:r>
              <a:rPr lang="ru-RU" dirty="0" smtClean="0"/>
              <a:t>Нагорье __________________________</a:t>
            </a:r>
          </a:p>
          <a:p>
            <a:pPr>
              <a:lnSpc>
                <a:spcPct val="150000"/>
              </a:lnSpc>
            </a:pPr>
            <a:r>
              <a:rPr lang="ru-RU" dirty="0" smtClean="0"/>
              <a:t>Вулкан ___________________________</a:t>
            </a:r>
          </a:p>
          <a:p>
            <a:pPr>
              <a:lnSpc>
                <a:spcPct val="150000"/>
              </a:lnSpc>
            </a:pPr>
            <a:r>
              <a:rPr lang="ru-RU" dirty="0" smtClean="0"/>
              <a:t>Залив ____________________________</a:t>
            </a:r>
          </a:p>
          <a:p>
            <a:pPr>
              <a:lnSpc>
                <a:spcPct val="150000"/>
              </a:lnSpc>
            </a:pPr>
            <a:r>
              <a:rPr lang="ru-RU" dirty="0" smtClean="0"/>
              <a:t>Остров ___________________________</a:t>
            </a:r>
          </a:p>
          <a:p>
            <a:pPr>
              <a:lnSpc>
                <a:spcPct val="150000"/>
              </a:lnSpc>
            </a:pPr>
            <a:r>
              <a:rPr lang="ru-RU" dirty="0" smtClean="0"/>
              <a:t>Пустыня __________________________</a:t>
            </a:r>
          </a:p>
          <a:p>
            <a:pPr>
              <a:lnSpc>
                <a:spcPct val="150000"/>
              </a:lnSpc>
            </a:pPr>
            <a:r>
              <a:rPr lang="ru-RU" dirty="0" smtClean="0"/>
              <a:t>Мыс _____________________________</a:t>
            </a:r>
          </a:p>
          <a:p>
            <a:pPr>
              <a:lnSpc>
                <a:spcPct val="150000"/>
              </a:lnSpc>
            </a:pPr>
            <a:endParaRPr lang="ru-RU" dirty="0"/>
          </a:p>
        </p:txBody>
      </p:sp>
    </p:spTree>
    <p:extLst>
      <p:ext uri="{BB962C8B-B14F-4D97-AF65-F5344CB8AC3E}">
        <p14:creationId xmlns:p14="http://schemas.microsoft.com/office/powerpoint/2010/main" val="55060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1"/>
            <a:ext cx="7772400" cy="792088"/>
          </a:xfrm>
        </p:spPr>
        <p:txBody>
          <a:bodyPr>
            <a:normAutofit/>
          </a:bodyPr>
          <a:lstStyle/>
          <a:p>
            <a:r>
              <a:rPr lang="ru-RU" sz="2000" b="1" dirty="0" smtClean="0">
                <a:solidFill>
                  <a:srgbClr val="3333CC"/>
                </a:solidFill>
              </a:rPr>
              <a:t>4. Определите, какому климатическому поясу соответствуют данные характеристики:</a:t>
            </a:r>
            <a:endParaRPr lang="ru-RU" sz="2000" b="1" dirty="0">
              <a:solidFill>
                <a:srgbClr val="3333CC"/>
              </a:solidFill>
            </a:endParaRPr>
          </a:p>
        </p:txBody>
      </p:sp>
      <p:sp>
        <p:nvSpPr>
          <p:cNvPr id="3" name="Подзаголовок 2"/>
          <p:cNvSpPr>
            <a:spLocks noGrp="1"/>
          </p:cNvSpPr>
          <p:nvPr>
            <p:ph type="subTitle" idx="1"/>
          </p:nvPr>
        </p:nvSpPr>
        <p:spPr>
          <a:xfrm>
            <a:off x="395536" y="1052736"/>
            <a:ext cx="8424936" cy="5400600"/>
          </a:xfrm>
        </p:spPr>
        <p:txBody>
          <a:bodyPr>
            <a:normAutofit fontScale="55000" lnSpcReduction="20000"/>
          </a:bodyPr>
          <a:lstStyle/>
          <a:p>
            <a:pPr marL="514350" indent="-514350" algn="l">
              <a:buAutoNum type="arabicParenR"/>
            </a:pPr>
            <a:r>
              <a:rPr lang="ru-RU" dirty="0" smtClean="0">
                <a:solidFill>
                  <a:schemeClr val="tx1"/>
                </a:solidFill>
              </a:rPr>
              <a:t>Высокая температура и большая влажность воздуха весь год.</a:t>
            </a:r>
          </a:p>
          <a:p>
            <a:pPr marL="514350" indent="-514350" algn="l">
              <a:buAutoNum type="arabicParenR"/>
            </a:pPr>
            <a:r>
              <a:rPr lang="ru-RU" dirty="0" smtClean="0">
                <a:solidFill>
                  <a:schemeClr val="tx1"/>
                </a:solidFill>
              </a:rPr>
              <a:t>Часто дует ветер самум.</a:t>
            </a:r>
          </a:p>
          <a:p>
            <a:pPr marL="514350" indent="-514350" algn="l">
              <a:buAutoNum type="arabicParenR"/>
            </a:pPr>
            <a:r>
              <a:rPr lang="ru-RU" dirty="0" smtClean="0">
                <a:solidFill>
                  <a:schemeClr val="tx1"/>
                </a:solidFill>
              </a:rPr>
              <a:t>Зима сухая, лето дождливое.</a:t>
            </a:r>
          </a:p>
          <a:p>
            <a:pPr marL="514350" indent="-514350" algn="l">
              <a:buAutoNum type="arabicParenR"/>
            </a:pPr>
            <a:r>
              <a:rPr lang="ru-RU" dirty="0" smtClean="0">
                <a:solidFill>
                  <a:schemeClr val="tx1"/>
                </a:solidFill>
              </a:rPr>
              <a:t>Здесь расположена самая жаркая область Земли  - Сахара.</a:t>
            </a:r>
          </a:p>
          <a:p>
            <a:pPr marL="514350" indent="-514350" algn="l">
              <a:buAutoNum type="arabicParenR"/>
            </a:pPr>
            <a:r>
              <a:rPr lang="ru-RU" dirty="0" smtClean="0">
                <a:solidFill>
                  <a:schemeClr val="tx1"/>
                </a:solidFill>
              </a:rPr>
              <a:t>Жаркое сухое лето с господством тропического воздуха, осадки зимой приносит воздух умеренных широт.</a:t>
            </a:r>
          </a:p>
          <a:p>
            <a:pPr marL="514350" indent="-514350" algn="l">
              <a:buAutoNum type="arabicParenR"/>
            </a:pPr>
            <a:r>
              <a:rPr lang="ru-RU" dirty="0" smtClean="0">
                <a:solidFill>
                  <a:schemeClr val="tx1"/>
                </a:solidFill>
              </a:rPr>
              <a:t>Климат этого климатического пояса самый благоприятный для жизни человека и его деятельности.</a:t>
            </a:r>
          </a:p>
          <a:p>
            <a:pPr marL="514350" indent="-514350" algn="l">
              <a:buAutoNum type="arabicParenR"/>
            </a:pPr>
            <a:r>
              <a:rPr lang="ru-RU" dirty="0" smtClean="0">
                <a:solidFill>
                  <a:schemeClr val="tx1"/>
                </a:solidFill>
              </a:rPr>
              <a:t>В этом поясе практически одно время года – лето.</a:t>
            </a:r>
          </a:p>
          <a:p>
            <a:pPr marL="514350" indent="-514350" algn="l">
              <a:buAutoNum type="arabicParenR"/>
            </a:pPr>
            <a:r>
              <a:rPr lang="ru-RU" dirty="0" smtClean="0">
                <a:solidFill>
                  <a:schemeClr val="tx1"/>
                </a:solidFill>
              </a:rPr>
              <a:t>С приходом экваториального воздуха начинается дождливое лето.</a:t>
            </a:r>
          </a:p>
          <a:p>
            <a:pPr marL="514350" indent="-514350" algn="l">
              <a:buAutoNum type="arabicParenR"/>
            </a:pPr>
            <a:r>
              <a:rPr lang="ru-RU" dirty="0" smtClean="0">
                <a:solidFill>
                  <a:schemeClr val="tx1"/>
                </a:solidFill>
              </a:rPr>
              <a:t>Сравнительно  теплая зима с преобладанием воздуха умеренных широт.</a:t>
            </a:r>
          </a:p>
          <a:p>
            <a:pPr marL="514350" indent="-514350" algn="l">
              <a:buAutoNum type="arabicParenR"/>
            </a:pPr>
            <a:r>
              <a:rPr lang="ru-RU" dirty="0" smtClean="0">
                <a:solidFill>
                  <a:schemeClr val="tx1"/>
                </a:solidFill>
              </a:rPr>
              <a:t>Суточные колебания температур очень большие.</a:t>
            </a:r>
          </a:p>
          <a:p>
            <a:pPr algn="l"/>
            <a:endParaRPr lang="ru-RU" dirty="0">
              <a:solidFill>
                <a:schemeClr val="tx1"/>
              </a:solidFill>
            </a:endParaRPr>
          </a:p>
          <a:p>
            <a:pPr algn="l"/>
            <a:r>
              <a:rPr lang="ru-RU" dirty="0" smtClean="0">
                <a:solidFill>
                  <a:schemeClr val="tx1"/>
                </a:solidFill>
              </a:rPr>
              <a:t>                                                   </a:t>
            </a:r>
          </a:p>
          <a:p>
            <a:pPr algn="l"/>
            <a:r>
              <a:rPr lang="ru-RU" b="1" dirty="0">
                <a:solidFill>
                  <a:schemeClr val="tx1"/>
                </a:solidFill>
              </a:rPr>
              <a:t> </a:t>
            </a:r>
            <a:r>
              <a:rPr lang="ru-RU" b="1" dirty="0" smtClean="0">
                <a:solidFill>
                  <a:schemeClr val="tx1"/>
                </a:solidFill>
              </a:rPr>
              <a:t>                                                              Ответ: </a:t>
            </a:r>
          </a:p>
          <a:p>
            <a:pPr algn="l"/>
            <a:r>
              <a:rPr lang="ru-RU" b="1" dirty="0" smtClean="0">
                <a:solidFill>
                  <a:schemeClr val="tx1"/>
                </a:solidFill>
              </a:rPr>
              <a:t>Субтропический: _________________________________________</a:t>
            </a:r>
          </a:p>
          <a:p>
            <a:pPr algn="l"/>
            <a:r>
              <a:rPr lang="ru-RU" b="1" dirty="0" smtClean="0">
                <a:solidFill>
                  <a:schemeClr val="tx1"/>
                </a:solidFill>
              </a:rPr>
              <a:t>Экваториальный: _________________________________________</a:t>
            </a:r>
          </a:p>
          <a:p>
            <a:pPr algn="l"/>
            <a:r>
              <a:rPr lang="ru-RU" b="1" dirty="0" smtClean="0">
                <a:solidFill>
                  <a:schemeClr val="tx1"/>
                </a:solidFill>
              </a:rPr>
              <a:t>Субэкваториальный: ______________________________________</a:t>
            </a:r>
          </a:p>
          <a:p>
            <a:pPr algn="l"/>
            <a:r>
              <a:rPr lang="ru-RU" b="1" dirty="0" smtClean="0">
                <a:solidFill>
                  <a:schemeClr val="tx1"/>
                </a:solidFill>
              </a:rPr>
              <a:t>Тропический: ____________________________________________</a:t>
            </a:r>
            <a:endParaRPr lang="ru-RU" b="1" dirty="0">
              <a:solidFill>
                <a:schemeClr val="tx1"/>
              </a:solidFill>
            </a:endParaRPr>
          </a:p>
        </p:txBody>
      </p:sp>
    </p:spTree>
    <p:extLst>
      <p:ext uri="{BB962C8B-B14F-4D97-AF65-F5344CB8AC3E}">
        <p14:creationId xmlns:p14="http://schemas.microsoft.com/office/powerpoint/2010/main" val="106935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9"/>
            <a:ext cx="7632848" cy="504056"/>
          </a:xfrm>
        </p:spPr>
        <p:txBody>
          <a:bodyPr>
            <a:normAutofit/>
          </a:bodyPr>
          <a:lstStyle/>
          <a:p>
            <a:r>
              <a:rPr lang="ru-RU" sz="2400" b="1" dirty="0" smtClean="0">
                <a:solidFill>
                  <a:srgbClr val="3333CC"/>
                </a:solidFill>
              </a:rPr>
              <a:t>5. Что обозначают следующие слова:</a:t>
            </a:r>
            <a:endParaRPr lang="ru-RU" sz="2400" b="1" dirty="0">
              <a:solidFill>
                <a:srgbClr val="3333CC"/>
              </a:solidFill>
            </a:endParaRPr>
          </a:p>
        </p:txBody>
      </p:sp>
      <p:sp>
        <p:nvSpPr>
          <p:cNvPr id="3" name="Подзаголовок 2"/>
          <p:cNvSpPr>
            <a:spLocks noGrp="1"/>
          </p:cNvSpPr>
          <p:nvPr>
            <p:ph type="subTitle" idx="1"/>
          </p:nvPr>
        </p:nvSpPr>
        <p:spPr>
          <a:xfrm>
            <a:off x="323528" y="836712"/>
            <a:ext cx="8496944" cy="5544616"/>
          </a:xfrm>
        </p:spPr>
        <p:txBody>
          <a:bodyPr>
            <a:normAutofit lnSpcReduction="10000"/>
          </a:bodyPr>
          <a:lstStyle/>
          <a:p>
            <a:pPr marL="514350" indent="-514350">
              <a:buAutoNum type="arabicParenR"/>
            </a:pPr>
            <a:r>
              <a:rPr lang="ru-RU" dirty="0" smtClean="0">
                <a:solidFill>
                  <a:schemeClr val="tx1"/>
                </a:solidFill>
              </a:rPr>
              <a:t>Окапи  - ______________________________ .</a:t>
            </a:r>
          </a:p>
          <a:p>
            <a:pPr marL="514350" indent="-514350">
              <a:buAutoNum type="arabicParenR"/>
            </a:pPr>
            <a:r>
              <a:rPr lang="ru-RU" dirty="0" err="1" smtClean="0">
                <a:solidFill>
                  <a:schemeClr val="tx1"/>
                </a:solidFill>
              </a:rPr>
              <a:t>Альмади</a:t>
            </a:r>
            <a:r>
              <a:rPr lang="ru-RU" dirty="0" smtClean="0">
                <a:solidFill>
                  <a:schemeClr val="tx1"/>
                </a:solidFill>
              </a:rPr>
              <a:t> - ____________________________ .</a:t>
            </a:r>
          </a:p>
          <a:p>
            <a:pPr marL="514350" indent="-514350">
              <a:buAutoNum type="arabicParenR"/>
            </a:pPr>
            <a:r>
              <a:rPr lang="ru-RU" dirty="0" smtClean="0">
                <a:solidFill>
                  <a:schemeClr val="tx1"/>
                </a:solidFill>
              </a:rPr>
              <a:t>Маниока  - ___________________________ .</a:t>
            </a:r>
          </a:p>
          <a:p>
            <a:pPr marL="514350" indent="-514350">
              <a:buAutoNum type="arabicParenR"/>
            </a:pPr>
            <a:r>
              <a:rPr lang="ru-RU" dirty="0" smtClean="0">
                <a:solidFill>
                  <a:schemeClr val="tx1"/>
                </a:solidFill>
              </a:rPr>
              <a:t>Термиты - ____________________________ .</a:t>
            </a:r>
          </a:p>
          <a:p>
            <a:pPr marL="514350" indent="-514350">
              <a:buAutoNum type="arabicParenR"/>
            </a:pPr>
            <a:r>
              <a:rPr lang="ru-RU" dirty="0">
                <a:solidFill>
                  <a:schemeClr val="tx1"/>
                </a:solidFill>
              </a:rPr>
              <a:t>Б</a:t>
            </a:r>
            <a:r>
              <a:rPr lang="ru-RU" dirty="0" smtClean="0">
                <a:solidFill>
                  <a:schemeClr val="tx1"/>
                </a:solidFill>
              </a:rPr>
              <a:t>аобаб - _____________________________ .</a:t>
            </a:r>
          </a:p>
          <a:p>
            <a:pPr marL="514350" indent="-514350">
              <a:buAutoNum type="arabicParenR"/>
            </a:pPr>
            <a:r>
              <a:rPr lang="ru-RU" dirty="0" smtClean="0">
                <a:solidFill>
                  <a:schemeClr val="tx1"/>
                </a:solidFill>
              </a:rPr>
              <a:t>Марабу - _____________________________ .</a:t>
            </a:r>
          </a:p>
          <a:p>
            <a:pPr marL="514350" indent="-514350">
              <a:buAutoNum type="arabicParenR"/>
            </a:pPr>
            <a:r>
              <a:rPr lang="ru-RU" dirty="0" smtClean="0">
                <a:solidFill>
                  <a:schemeClr val="tx1"/>
                </a:solidFill>
              </a:rPr>
              <a:t>Вельвичия - __________________________ .</a:t>
            </a:r>
          </a:p>
          <a:p>
            <a:pPr marL="514350" indent="-514350">
              <a:buAutoNum type="arabicParenR"/>
            </a:pPr>
            <a:r>
              <a:rPr lang="ru-RU" dirty="0" smtClean="0">
                <a:solidFill>
                  <a:schemeClr val="tx1"/>
                </a:solidFill>
              </a:rPr>
              <a:t>Серенгети - __________________________ . </a:t>
            </a:r>
          </a:p>
          <a:p>
            <a:pPr marL="514350" indent="-514350">
              <a:buAutoNum type="arabicParenR"/>
            </a:pPr>
            <a:r>
              <a:rPr lang="ru-RU" dirty="0" err="1" smtClean="0">
                <a:solidFill>
                  <a:schemeClr val="tx1"/>
                </a:solidFill>
              </a:rPr>
              <a:t>Намиб</a:t>
            </a:r>
            <a:r>
              <a:rPr lang="ru-RU" dirty="0" smtClean="0">
                <a:solidFill>
                  <a:schemeClr val="tx1"/>
                </a:solidFill>
              </a:rPr>
              <a:t> - _____________________________ .</a:t>
            </a:r>
          </a:p>
          <a:p>
            <a:pPr marL="514350" indent="-514350">
              <a:buAutoNum type="arabicParenR"/>
            </a:pPr>
            <a:r>
              <a:rPr lang="ru-RU" dirty="0">
                <a:solidFill>
                  <a:schemeClr val="tx1"/>
                </a:solidFill>
              </a:rPr>
              <a:t> </a:t>
            </a:r>
            <a:r>
              <a:rPr lang="ru-RU" dirty="0" smtClean="0">
                <a:solidFill>
                  <a:schemeClr val="tx1"/>
                </a:solidFill>
              </a:rPr>
              <a:t>Пигмеи  - ____________________________ . </a:t>
            </a:r>
          </a:p>
          <a:p>
            <a:pPr marL="514350" indent="-514350">
              <a:buAutoNum type="arabicParenR"/>
            </a:pPr>
            <a:endParaRPr lang="ru-RU" dirty="0">
              <a:solidFill>
                <a:schemeClr val="tx1"/>
              </a:solidFill>
            </a:endParaRPr>
          </a:p>
        </p:txBody>
      </p:sp>
    </p:spTree>
    <p:extLst>
      <p:ext uri="{BB962C8B-B14F-4D97-AF65-F5344CB8AC3E}">
        <p14:creationId xmlns:p14="http://schemas.microsoft.com/office/powerpoint/2010/main" val="188985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88640"/>
            <a:ext cx="7344816" cy="432048"/>
          </a:xfrm>
        </p:spPr>
        <p:txBody>
          <a:bodyPr>
            <a:noAutofit/>
          </a:bodyPr>
          <a:lstStyle/>
          <a:p>
            <a:r>
              <a:rPr lang="ru-RU" sz="2400" b="1" dirty="0" smtClean="0">
                <a:solidFill>
                  <a:srgbClr val="3333CC"/>
                </a:solidFill>
              </a:rPr>
              <a:t>6. Выберите правильные варианты:</a:t>
            </a:r>
            <a:endParaRPr lang="ru-RU" sz="2400" b="1" dirty="0">
              <a:solidFill>
                <a:srgbClr val="3333CC"/>
              </a:solidFill>
            </a:endParaRPr>
          </a:p>
        </p:txBody>
      </p:sp>
      <p:sp>
        <p:nvSpPr>
          <p:cNvPr id="3" name="Подзаголовок 2"/>
          <p:cNvSpPr>
            <a:spLocks noGrp="1"/>
          </p:cNvSpPr>
          <p:nvPr>
            <p:ph type="subTitle" idx="1"/>
          </p:nvPr>
        </p:nvSpPr>
        <p:spPr>
          <a:xfrm>
            <a:off x="611560" y="2924944"/>
            <a:ext cx="8136904" cy="3384376"/>
          </a:xfrm>
        </p:spPr>
        <p:txBody>
          <a:bodyPr>
            <a:noAutofit/>
          </a:bodyPr>
          <a:lstStyle/>
          <a:p>
            <a:pPr algn="l"/>
            <a:r>
              <a:rPr lang="ru-RU" sz="2400" b="1" dirty="0" smtClean="0">
                <a:solidFill>
                  <a:schemeClr val="tx1"/>
                </a:solidFill>
              </a:rPr>
              <a:t>Ответ: </a:t>
            </a:r>
            <a:r>
              <a:rPr lang="ru-RU" sz="2400" dirty="0" smtClean="0">
                <a:solidFill>
                  <a:schemeClr val="tx1"/>
                </a:solidFill>
              </a:rPr>
              <a:t>1 - ____                   2 - _____                     3 - ______</a:t>
            </a:r>
          </a:p>
          <a:p>
            <a:endParaRPr lang="ru-RU" sz="2400" b="1" dirty="0" smtClean="0">
              <a:solidFill>
                <a:srgbClr val="3333CC"/>
              </a:solidFill>
            </a:endParaRPr>
          </a:p>
          <a:p>
            <a:r>
              <a:rPr lang="ru-RU" sz="2400" b="1" dirty="0" smtClean="0">
                <a:solidFill>
                  <a:srgbClr val="3333CC"/>
                </a:solidFill>
              </a:rPr>
              <a:t>7. Назовите государство.</a:t>
            </a:r>
          </a:p>
          <a:p>
            <a:pPr algn="just"/>
            <a:r>
              <a:rPr lang="ru-RU" sz="2400" dirty="0" smtClean="0">
                <a:solidFill>
                  <a:schemeClr val="tx1"/>
                </a:solidFill>
              </a:rPr>
              <a:t>        Омывается водами трех океанов. Страна богата полезными ископаемыми. Занимает первое место в мире по добыче золота. Климат субтропический с высокими температурами летом и зимой.</a:t>
            </a:r>
          </a:p>
          <a:p>
            <a:pPr algn="l"/>
            <a:r>
              <a:rPr lang="ru-RU" sz="2400" b="1" dirty="0" smtClean="0">
                <a:solidFill>
                  <a:schemeClr val="tx1"/>
                </a:solidFill>
              </a:rPr>
              <a:t>Ответ:</a:t>
            </a:r>
            <a:r>
              <a:rPr lang="ru-RU" sz="2400" dirty="0" smtClean="0">
                <a:solidFill>
                  <a:schemeClr val="tx1"/>
                </a:solidFill>
              </a:rPr>
              <a:t> ___________________________ .</a:t>
            </a:r>
            <a:endParaRPr lang="ru-RU" sz="2400" dirty="0">
              <a:solidFill>
                <a:schemeClr val="tx1"/>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927632498"/>
              </p:ext>
            </p:extLst>
          </p:nvPr>
        </p:nvGraphicFramePr>
        <p:xfrm>
          <a:off x="755576" y="692696"/>
          <a:ext cx="7776864" cy="2021944"/>
        </p:xfrm>
        <a:graphic>
          <a:graphicData uri="http://schemas.openxmlformats.org/drawingml/2006/table">
            <a:tbl>
              <a:tblPr firstRow="1" bandRow="1">
                <a:tableStyleId>{5940675A-B579-460E-94D1-54222C63F5DA}</a:tableStyleId>
              </a:tblPr>
              <a:tblGrid>
                <a:gridCol w="4248472"/>
                <a:gridCol w="3528392"/>
              </a:tblGrid>
              <a:tr h="360040">
                <a:tc>
                  <a:txBody>
                    <a:bodyPr/>
                    <a:lstStyle/>
                    <a:p>
                      <a:pPr algn="ctr"/>
                      <a:r>
                        <a:rPr lang="ru-RU" b="1" i="1" dirty="0" smtClean="0"/>
                        <a:t>Природная зона</a:t>
                      </a:r>
                      <a:endParaRPr lang="ru-RU" b="1" i="1" dirty="0"/>
                    </a:p>
                  </a:txBody>
                  <a:tcPr/>
                </a:tc>
                <a:tc>
                  <a:txBody>
                    <a:bodyPr/>
                    <a:lstStyle/>
                    <a:p>
                      <a:pPr algn="ctr"/>
                      <a:r>
                        <a:rPr lang="ru-RU" b="1" i="1" dirty="0" smtClean="0"/>
                        <a:t>Почва</a:t>
                      </a:r>
                      <a:endParaRPr lang="ru-RU" b="1" i="1" dirty="0"/>
                    </a:p>
                  </a:txBody>
                  <a:tcPr/>
                </a:tc>
              </a:tr>
              <a:tr h="426328">
                <a:tc>
                  <a:txBody>
                    <a:bodyPr/>
                    <a:lstStyle/>
                    <a:p>
                      <a:r>
                        <a:rPr lang="ru-RU" dirty="0" smtClean="0"/>
                        <a:t>1. Влажные</a:t>
                      </a:r>
                      <a:r>
                        <a:rPr lang="ru-RU" baseline="0" dirty="0" smtClean="0"/>
                        <a:t> экваториальные леса</a:t>
                      </a:r>
                      <a:endParaRPr lang="ru-RU" dirty="0"/>
                    </a:p>
                  </a:txBody>
                  <a:tcPr/>
                </a:tc>
                <a:tc>
                  <a:txBody>
                    <a:bodyPr/>
                    <a:lstStyle/>
                    <a:p>
                      <a:r>
                        <a:rPr lang="ru-RU" dirty="0" smtClean="0"/>
                        <a:t>А) серые и бурые лесные</a:t>
                      </a:r>
                      <a:endParaRPr lang="ru-RU" dirty="0"/>
                    </a:p>
                  </a:txBody>
                  <a:tcPr/>
                </a:tc>
              </a:tr>
              <a:tr h="432048">
                <a:tc>
                  <a:txBody>
                    <a:bodyPr/>
                    <a:lstStyle/>
                    <a:p>
                      <a:r>
                        <a:rPr lang="ru-RU" dirty="0" smtClean="0"/>
                        <a:t>2. Саванна</a:t>
                      </a:r>
                      <a:endParaRPr lang="ru-RU" dirty="0"/>
                    </a:p>
                  </a:txBody>
                  <a:tcPr/>
                </a:tc>
                <a:tc>
                  <a:txBody>
                    <a:bodyPr/>
                    <a:lstStyle/>
                    <a:p>
                      <a:r>
                        <a:rPr lang="ru-RU" dirty="0" smtClean="0"/>
                        <a:t>Б) красно-желтые </a:t>
                      </a:r>
                      <a:r>
                        <a:rPr lang="ru-RU" dirty="0" err="1" smtClean="0"/>
                        <a:t>ферралитные</a:t>
                      </a:r>
                      <a:endParaRPr lang="ru-RU" dirty="0"/>
                    </a:p>
                  </a:txBody>
                  <a:tcPr/>
                </a:tc>
              </a:tr>
              <a:tr h="360040">
                <a:tc>
                  <a:txBody>
                    <a:bodyPr/>
                    <a:lstStyle/>
                    <a:p>
                      <a:r>
                        <a:rPr lang="ru-RU" dirty="0" smtClean="0"/>
                        <a:t>3. Жестколистные вечнозеленые леса</a:t>
                      </a:r>
                      <a:endParaRPr lang="ru-RU" dirty="0"/>
                    </a:p>
                  </a:txBody>
                  <a:tcPr/>
                </a:tc>
                <a:tc>
                  <a:txBody>
                    <a:bodyPr/>
                    <a:lstStyle/>
                    <a:p>
                      <a:r>
                        <a:rPr lang="ru-RU" dirty="0" smtClean="0"/>
                        <a:t>В) красно-бурые</a:t>
                      </a:r>
                      <a:endParaRPr lang="ru-RU" dirty="0"/>
                    </a:p>
                  </a:txBody>
                  <a:tcPr/>
                </a:tc>
              </a:tr>
              <a:tr h="432048">
                <a:tc>
                  <a:txBody>
                    <a:bodyPr/>
                    <a:lstStyle/>
                    <a:p>
                      <a:endParaRPr lang="ru-RU" dirty="0"/>
                    </a:p>
                  </a:txBody>
                  <a:tcPr/>
                </a:tc>
                <a:tc>
                  <a:txBody>
                    <a:bodyPr/>
                    <a:lstStyle/>
                    <a:p>
                      <a:r>
                        <a:rPr lang="ru-RU" dirty="0" smtClean="0"/>
                        <a:t>г)</a:t>
                      </a:r>
                      <a:r>
                        <a:rPr lang="ru-RU" baseline="0" dirty="0" smtClean="0"/>
                        <a:t> коричневые (каштановые)</a:t>
                      </a:r>
                      <a:endParaRPr lang="ru-RU" dirty="0"/>
                    </a:p>
                  </a:txBody>
                  <a:tcPr/>
                </a:tc>
              </a:tr>
            </a:tbl>
          </a:graphicData>
        </a:graphic>
      </p:graphicFrame>
    </p:spTree>
    <p:extLst>
      <p:ext uri="{BB962C8B-B14F-4D97-AF65-F5344CB8AC3E}">
        <p14:creationId xmlns:p14="http://schemas.microsoft.com/office/powerpoint/2010/main" val="241182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32656"/>
            <a:ext cx="7486600" cy="434479"/>
          </a:xfrm>
        </p:spPr>
        <p:txBody>
          <a:bodyPr>
            <a:normAutofit fontScale="90000"/>
          </a:bodyPr>
          <a:lstStyle/>
          <a:p>
            <a:r>
              <a:rPr lang="ru-RU" sz="2400" b="1" dirty="0" smtClean="0">
                <a:solidFill>
                  <a:srgbClr val="3333CC"/>
                </a:solidFill>
              </a:rPr>
              <a:t>8. Выберите правильные пары:</a:t>
            </a:r>
            <a:endParaRPr lang="ru-RU" sz="2400" b="1" dirty="0">
              <a:solidFill>
                <a:srgbClr val="3333CC"/>
              </a:solidFill>
            </a:endParaRPr>
          </a:p>
        </p:txBody>
      </p:sp>
      <p:sp>
        <p:nvSpPr>
          <p:cNvPr id="3" name="Подзаголовок 2"/>
          <p:cNvSpPr>
            <a:spLocks noGrp="1"/>
          </p:cNvSpPr>
          <p:nvPr>
            <p:ph type="subTitle" idx="1"/>
          </p:nvPr>
        </p:nvSpPr>
        <p:spPr>
          <a:xfrm>
            <a:off x="395536" y="836712"/>
            <a:ext cx="8352928" cy="5616624"/>
          </a:xfrm>
        </p:spPr>
        <p:txBody>
          <a:bodyPr/>
          <a:lstStyle/>
          <a:p>
            <a:r>
              <a:rPr lang="ru-RU" sz="2400" u="sng" dirty="0" smtClean="0">
                <a:solidFill>
                  <a:srgbClr val="003300"/>
                </a:solidFill>
              </a:rPr>
              <a:t>СТРАНА </a:t>
            </a:r>
            <a:r>
              <a:rPr lang="ru-RU" sz="2400" dirty="0" smtClean="0">
                <a:solidFill>
                  <a:srgbClr val="003300"/>
                </a:solidFill>
              </a:rPr>
              <a:t>                                                </a:t>
            </a:r>
            <a:r>
              <a:rPr lang="ru-RU" sz="2400" u="sng" dirty="0" smtClean="0">
                <a:solidFill>
                  <a:srgbClr val="003300"/>
                </a:solidFill>
              </a:rPr>
              <a:t>СТОЛИЦА</a:t>
            </a:r>
          </a:p>
          <a:p>
            <a:pPr algn="l"/>
            <a:r>
              <a:rPr lang="ru-RU" sz="2400" dirty="0">
                <a:solidFill>
                  <a:srgbClr val="003300"/>
                </a:solidFill>
              </a:rPr>
              <a:t> </a:t>
            </a:r>
            <a:r>
              <a:rPr lang="ru-RU" sz="2400" dirty="0" smtClean="0">
                <a:solidFill>
                  <a:srgbClr val="003300"/>
                </a:solidFill>
              </a:rPr>
              <a:t>            1. Египет                                               а) Найроби</a:t>
            </a:r>
          </a:p>
          <a:p>
            <a:pPr algn="l"/>
            <a:r>
              <a:rPr lang="ru-RU" sz="2400" dirty="0">
                <a:solidFill>
                  <a:srgbClr val="003300"/>
                </a:solidFill>
              </a:rPr>
              <a:t> </a:t>
            </a:r>
            <a:r>
              <a:rPr lang="ru-RU" sz="2400" dirty="0" smtClean="0">
                <a:solidFill>
                  <a:srgbClr val="003300"/>
                </a:solidFill>
              </a:rPr>
              <a:t>            2. Судан                                                б) Конакри</a:t>
            </a:r>
          </a:p>
          <a:p>
            <a:pPr algn="l"/>
            <a:r>
              <a:rPr lang="ru-RU" sz="2400" dirty="0">
                <a:solidFill>
                  <a:srgbClr val="003300"/>
                </a:solidFill>
              </a:rPr>
              <a:t> </a:t>
            </a:r>
            <a:r>
              <a:rPr lang="ru-RU" sz="2400" dirty="0" smtClean="0">
                <a:solidFill>
                  <a:srgbClr val="003300"/>
                </a:solidFill>
              </a:rPr>
              <a:t>            3. Гвинея                                              в) Претория</a:t>
            </a:r>
          </a:p>
          <a:p>
            <a:pPr algn="l"/>
            <a:r>
              <a:rPr lang="ru-RU" sz="2400" dirty="0">
                <a:solidFill>
                  <a:srgbClr val="003300"/>
                </a:solidFill>
              </a:rPr>
              <a:t> </a:t>
            </a:r>
            <a:r>
              <a:rPr lang="ru-RU" sz="2400" dirty="0" smtClean="0">
                <a:solidFill>
                  <a:srgbClr val="003300"/>
                </a:solidFill>
              </a:rPr>
              <a:t>            4. Кения                                                г) Хартум</a:t>
            </a:r>
          </a:p>
          <a:p>
            <a:pPr algn="l"/>
            <a:r>
              <a:rPr lang="ru-RU" sz="2400" dirty="0">
                <a:solidFill>
                  <a:srgbClr val="003300"/>
                </a:solidFill>
              </a:rPr>
              <a:t> </a:t>
            </a:r>
            <a:r>
              <a:rPr lang="ru-RU" sz="2400" dirty="0" smtClean="0">
                <a:solidFill>
                  <a:srgbClr val="003300"/>
                </a:solidFill>
              </a:rPr>
              <a:t>            5. ЮАР                                                  д) Каир</a:t>
            </a:r>
          </a:p>
          <a:p>
            <a:pPr marL="514350" indent="-514350">
              <a:buAutoNum type="arabicPeriod"/>
            </a:pPr>
            <a:endParaRPr lang="ru-RU" sz="2400" dirty="0">
              <a:solidFill>
                <a:srgbClr val="003300"/>
              </a:solidFill>
            </a:endParaRPr>
          </a:p>
          <a:p>
            <a:r>
              <a:rPr lang="ru-RU" sz="2400" b="1" dirty="0" smtClean="0">
                <a:solidFill>
                  <a:srgbClr val="003300"/>
                </a:solidFill>
              </a:rPr>
              <a:t>Ответ: </a:t>
            </a:r>
            <a:r>
              <a:rPr lang="ru-RU" sz="2400" dirty="0" smtClean="0">
                <a:solidFill>
                  <a:srgbClr val="003300"/>
                </a:solidFill>
              </a:rPr>
              <a:t>1 - ___,  2 - ____,  3 - ____, 4 - ____, 5 - ____.</a:t>
            </a:r>
            <a:endParaRPr lang="ru-RU" sz="2400" dirty="0">
              <a:solidFill>
                <a:srgbClr val="003300"/>
              </a:solidFill>
            </a:endParaRPr>
          </a:p>
        </p:txBody>
      </p:sp>
    </p:spTree>
    <p:extLst>
      <p:ext uri="{BB962C8B-B14F-4D97-AF65-F5344CB8AC3E}">
        <p14:creationId xmlns:p14="http://schemas.microsoft.com/office/powerpoint/2010/main" val="138422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88641"/>
            <a:ext cx="7560840" cy="648072"/>
          </a:xfrm>
        </p:spPr>
        <p:txBody>
          <a:bodyPr>
            <a:normAutofit fontScale="90000"/>
          </a:bodyPr>
          <a:lstStyle/>
          <a:p>
            <a:r>
              <a:rPr lang="ru-RU" b="1" dirty="0" smtClean="0">
                <a:solidFill>
                  <a:srgbClr val="009900"/>
                </a:solidFill>
              </a:rPr>
              <a:t>Тема: «Австралия. Океания»</a:t>
            </a:r>
            <a:endParaRPr lang="ru-RU" b="1" dirty="0">
              <a:solidFill>
                <a:srgbClr val="009900"/>
              </a:solidFill>
            </a:endParaRPr>
          </a:p>
        </p:txBody>
      </p:sp>
      <p:sp>
        <p:nvSpPr>
          <p:cNvPr id="3" name="Подзаголовок 2"/>
          <p:cNvSpPr>
            <a:spLocks noGrp="1"/>
          </p:cNvSpPr>
          <p:nvPr>
            <p:ph type="subTitle" idx="1"/>
          </p:nvPr>
        </p:nvSpPr>
        <p:spPr>
          <a:xfrm>
            <a:off x="467544" y="836712"/>
            <a:ext cx="8280920" cy="5832648"/>
          </a:xfrm>
        </p:spPr>
        <p:txBody>
          <a:bodyPr>
            <a:normAutofit fontScale="85000" lnSpcReduction="20000"/>
          </a:bodyPr>
          <a:lstStyle/>
          <a:p>
            <a:pPr marL="514350" indent="-514350" algn="l">
              <a:buAutoNum type="arabicPeriod"/>
            </a:pPr>
            <a:r>
              <a:rPr lang="ru-RU" sz="2400" b="1" dirty="0" smtClean="0">
                <a:solidFill>
                  <a:srgbClr val="3333CC"/>
                </a:solidFill>
              </a:rPr>
              <a:t>Определите координаты крайних точек по картам атласа.</a:t>
            </a:r>
          </a:p>
          <a:p>
            <a:pPr marL="514350" indent="-514350" algn="l">
              <a:buAutoNum type="arabicPeriod"/>
            </a:pPr>
            <a:endParaRPr lang="ru-RU" sz="24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buAutoNum type="arabicPeriod"/>
            </a:pPr>
            <a:endParaRPr lang="ru-RU" sz="2000" b="1" dirty="0">
              <a:solidFill>
                <a:srgbClr val="3333CC"/>
              </a:solidFill>
            </a:endParaRPr>
          </a:p>
          <a:p>
            <a:pPr marL="514350" indent="-514350">
              <a:buAutoNum type="arabicPeriod"/>
            </a:pPr>
            <a:endParaRPr lang="ru-RU" sz="2000" b="1" dirty="0" smtClean="0">
              <a:solidFill>
                <a:srgbClr val="3333CC"/>
              </a:solidFill>
            </a:endParaRPr>
          </a:p>
          <a:p>
            <a:pPr marL="514350" indent="-514350" algn="l">
              <a:buAutoNum type="arabicPeriod"/>
            </a:pPr>
            <a:r>
              <a:rPr lang="ru-RU" sz="2100" b="1" dirty="0" smtClean="0">
                <a:solidFill>
                  <a:srgbClr val="3333CC"/>
                </a:solidFill>
              </a:rPr>
              <a:t>Что обозначают следующие слова?</a:t>
            </a:r>
          </a:p>
          <a:p>
            <a:pPr marL="457200" indent="-457200">
              <a:buAutoNum type="arabicParenR"/>
            </a:pPr>
            <a:r>
              <a:rPr lang="ru-RU" sz="2000" b="1" dirty="0" smtClean="0">
                <a:solidFill>
                  <a:schemeClr val="tx1"/>
                </a:solidFill>
              </a:rPr>
              <a:t>Эвкалипт - __________________________________________________________ </a:t>
            </a:r>
            <a:r>
              <a:rPr lang="ru-RU" sz="2000" b="1" dirty="0" smtClean="0">
                <a:solidFill>
                  <a:srgbClr val="3333CC"/>
                </a:solidFill>
              </a:rPr>
              <a:t>. </a:t>
            </a:r>
          </a:p>
          <a:p>
            <a:pPr marL="457200" indent="-457200">
              <a:buAutoNum type="arabicParenR"/>
            </a:pPr>
            <a:r>
              <a:rPr lang="ru-RU" sz="2000" b="1" dirty="0" smtClean="0">
                <a:solidFill>
                  <a:schemeClr val="tx1"/>
                </a:solidFill>
              </a:rPr>
              <a:t>Скрэб  - ____________________________________________________________ .</a:t>
            </a:r>
          </a:p>
          <a:p>
            <a:pPr marL="457200" indent="-457200">
              <a:buAutoNum type="arabicParenR"/>
            </a:pPr>
            <a:r>
              <a:rPr lang="ru-RU" sz="2000" b="1" dirty="0" smtClean="0">
                <a:solidFill>
                  <a:schemeClr val="tx1"/>
                </a:solidFill>
              </a:rPr>
              <a:t>Коала  - ____________________________________________________________ .</a:t>
            </a:r>
          </a:p>
          <a:p>
            <a:pPr marL="457200" indent="-457200">
              <a:buAutoNum type="arabicParenR"/>
            </a:pPr>
            <a:r>
              <a:rPr lang="ru-RU" sz="2000" b="1" dirty="0" smtClean="0">
                <a:solidFill>
                  <a:schemeClr val="tx1"/>
                </a:solidFill>
              </a:rPr>
              <a:t>Утконос - ___________________________________________________________ .</a:t>
            </a:r>
          </a:p>
          <a:p>
            <a:pPr marL="457200" indent="-457200">
              <a:buAutoNum type="arabicParenR"/>
            </a:pPr>
            <a:r>
              <a:rPr lang="ru-RU" sz="2000" b="1" dirty="0" smtClean="0">
                <a:solidFill>
                  <a:schemeClr val="tx1"/>
                </a:solidFill>
              </a:rPr>
              <a:t>Вомбат  - ___________________________________________________________ .</a:t>
            </a:r>
          </a:p>
          <a:p>
            <a:pPr marL="457200" indent="-457200">
              <a:buAutoNum type="arabicParenR"/>
            </a:pPr>
            <a:r>
              <a:rPr lang="ru-RU" sz="2000" b="1" dirty="0" err="1" smtClean="0">
                <a:solidFill>
                  <a:schemeClr val="tx1"/>
                </a:solidFill>
              </a:rPr>
              <a:t>Казаурина</a:t>
            </a:r>
            <a:r>
              <a:rPr lang="ru-RU" sz="2000" b="1" dirty="0" smtClean="0">
                <a:solidFill>
                  <a:schemeClr val="tx1"/>
                </a:solidFill>
              </a:rPr>
              <a:t>  - ________________________________________________________ .</a:t>
            </a:r>
          </a:p>
          <a:p>
            <a:pPr marL="457200" indent="-457200">
              <a:buAutoNum type="arabicParenR"/>
            </a:pPr>
            <a:r>
              <a:rPr lang="ru-RU" sz="2000" b="1" dirty="0" smtClean="0">
                <a:solidFill>
                  <a:schemeClr val="tx1"/>
                </a:solidFill>
              </a:rPr>
              <a:t>Ехидна - ___________________________________________________________ .</a:t>
            </a:r>
          </a:p>
          <a:p>
            <a:pPr marL="457200" indent="-457200">
              <a:buAutoNum type="arabicParenR"/>
            </a:pPr>
            <a:r>
              <a:rPr lang="ru-RU" sz="2000" b="1" dirty="0" smtClean="0">
                <a:solidFill>
                  <a:schemeClr val="tx1"/>
                </a:solidFill>
              </a:rPr>
              <a:t>Эму - _______________________________________________________________.</a:t>
            </a:r>
          </a:p>
          <a:p>
            <a:pPr marL="457200" indent="-457200">
              <a:buAutoNum type="arabicParenR"/>
            </a:pPr>
            <a:r>
              <a:rPr lang="ru-RU" sz="2000" b="1" dirty="0" smtClean="0">
                <a:solidFill>
                  <a:schemeClr val="tx1"/>
                </a:solidFill>
              </a:rPr>
              <a:t>Какаду  - ____________________________________________________________.</a:t>
            </a:r>
          </a:p>
          <a:p>
            <a:pPr marL="457200" indent="-457200">
              <a:buAutoNum type="arabicParenR"/>
            </a:pPr>
            <a:r>
              <a:rPr lang="ru-RU" sz="2000" b="1" dirty="0" smtClean="0">
                <a:solidFill>
                  <a:schemeClr val="tx1"/>
                </a:solidFill>
              </a:rPr>
              <a:t>Лирохвост - ___________________________________________________________.</a:t>
            </a:r>
          </a:p>
          <a:p>
            <a:pPr marL="457200" indent="-457200">
              <a:buAutoNum type="arabicParenR"/>
            </a:pPr>
            <a:endParaRPr lang="ru-RU" sz="2000" b="1" dirty="0" smtClean="0">
              <a:solidFill>
                <a:srgbClr val="3333CC"/>
              </a:solidFill>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039822533"/>
              </p:ext>
            </p:extLst>
          </p:nvPr>
        </p:nvGraphicFramePr>
        <p:xfrm>
          <a:off x="971600" y="1196752"/>
          <a:ext cx="7632846" cy="2123440"/>
        </p:xfrm>
        <a:graphic>
          <a:graphicData uri="http://schemas.openxmlformats.org/drawingml/2006/table">
            <a:tbl>
              <a:tblPr firstRow="1" bandRow="1">
                <a:tableStyleId>{5940675A-B579-460E-94D1-54222C63F5DA}</a:tableStyleId>
              </a:tblPr>
              <a:tblGrid>
                <a:gridCol w="2544282"/>
                <a:gridCol w="2544282"/>
                <a:gridCol w="2544282"/>
              </a:tblGrid>
              <a:tr h="370840">
                <a:tc gridSpan="2">
                  <a:txBody>
                    <a:bodyPr/>
                    <a:lstStyle/>
                    <a:p>
                      <a:pPr algn="ctr"/>
                      <a:r>
                        <a:rPr lang="ru-RU" b="1" i="1" dirty="0" smtClean="0"/>
                        <a:t>Крайние</a:t>
                      </a:r>
                      <a:r>
                        <a:rPr lang="ru-RU" b="1" i="1" baseline="0" dirty="0" smtClean="0"/>
                        <a:t> точки Австралии</a:t>
                      </a:r>
                      <a:endParaRPr lang="ru-RU" b="1" i="1" dirty="0"/>
                    </a:p>
                  </a:txBody>
                  <a:tcPr/>
                </a:tc>
                <a:tc hMerge="1">
                  <a:txBody>
                    <a:bodyPr/>
                    <a:lstStyle/>
                    <a:p>
                      <a:endParaRPr lang="ru-RU" dirty="0"/>
                    </a:p>
                  </a:txBody>
                  <a:tcPr/>
                </a:tc>
                <a:tc>
                  <a:txBody>
                    <a:bodyPr/>
                    <a:lstStyle/>
                    <a:p>
                      <a:pPr algn="ctr"/>
                      <a:r>
                        <a:rPr lang="ru-RU" b="1" i="1" dirty="0" smtClean="0"/>
                        <a:t>Координаты</a:t>
                      </a:r>
                      <a:endParaRPr lang="ru-RU" b="1" i="1" dirty="0"/>
                    </a:p>
                  </a:txBody>
                  <a:tcPr/>
                </a:tc>
              </a:tr>
              <a:tr h="370840">
                <a:tc>
                  <a:txBody>
                    <a:bodyPr/>
                    <a:lstStyle/>
                    <a:p>
                      <a:r>
                        <a:rPr lang="ru-RU" dirty="0" smtClean="0"/>
                        <a:t>Северная</a:t>
                      </a:r>
                      <a:endParaRPr lang="ru-RU" dirty="0"/>
                    </a:p>
                  </a:txBody>
                  <a:tcPr/>
                </a:tc>
                <a:tc>
                  <a:txBody>
                    <a:bodyPr/>
                    <a:lstStyle/>
                    <a:p>
                      <a:r>
                        <a:rPr lang="ru-RU" dirty="0" smtClean="0"/>
                        <a:t>Мыс Йорк </a:t>
                      </a:r>
                      <a:endParaRPr lang="ru-RU" dirty="0"/>
                    </a:p>
                  </a:txBody>
                  <a:tcPr/>
                </a:tc>
                <a:tc>
                  <a:txBody>
                    <a:bodyPr/>
                    <a:lstStyle/>
                    <a:p>
                      <a:endParaRPr lang="ru-RU" dirty="0"/>
                    </a:p>
                  </a:txBody>
                  <a:tcPr/>
                </a:tc>
              </a:tr>
              <a:tr h="370840">
                <a:tc>
                  <a:txBody>
                    <a:bodyPr/>
                    <a:lstStyle/>
                    <a:p>
                      <a:r>
                        <a:rPr lang="ru-RU" dirty="0" smtClean="0"/>
                        <a:t>Южная</a:t>
                      </a:r>
                      <a:endParaRPr lang="ru-RU" dirty="0"/>
                    </a:p>
                  </a:txBody>
                  <a:tcPr/>
                </a:tc>
                <a:tc>
                  <a:txBody>
                    <a:bodyPr/>
                    <a:lstStyle/>
                    <a:p>
                      <a:r>
                        <a:rPr lang="ru-RU" dirty="0" smtClean="0"/>
                        <a:t>Мыс </a:t>
                      </a:r>
                      <a:r>
                        <a:rPr lang="ru-RU" dirty="0" err="1" smtClean="0"/>
                        <a:t>Саут-Ист-Пойнт</a:t>
                      </a:r>
                      <a:endParaRPr lang="ru-RU" dirty="0"/>
                    </a:p>
                  </a:txBody>
                  <a:tcPr/>
                </a:tc>
                <a:tc>
                  <a:txBody>
                    <a:bodyPr/>
                    <a:lstStyle/>
                    <a:p>
                      <a:endParaRPr lang="ru-RU"/>
                    </a:p>
                  </a:txBody>
                  <a:tcPr/>
                </a:tc>
              </a:tr>
              <a:tr h="370840">
                <a:tc>
                  <a:txBody>
                    <a:bodyPr/>
                    <a:lstStyle/>
                    <a:p>
                      <a:r>
                        <a:rPr lang="ru-RU" dirty="0" smtClean="0"/>
                        <a:t>Западная</a:t>
                      </a:r>
                      <a:endParaRPr lang="ru-RU" dirty="0"/>
                    </a:p>
                  </a:txBody>
                  <a:tcPr/>
                </a:tc>
                <a:tc>
                  <a:txBody>
                    <a:bodyPr/>
                    <a:lstStyle/>
                    <a:p>
                      <a:r>
                        <a:rPr lang="ru-RU" dirty="0" smtClean="0"/>
                        <a:t>Мыс </a:t>
                      </a:r>
                      <a:r>
                        <a:rPr lang="ru-RU" dirty="0" err="1" smtClean="0"/>
                        <a:t>Стип-Пойнт</a:t>
                      </a:r>
                      <a:endParaRPr lang="ru-RU" dirty="0"/>
                    </a:p>
                  </a:txBody>
                  <a:tcPr/>
                </a:tc>
                <a:tc>
                  <a:txBody>
                    <a:bodyPr/>
                    <a:lstStyle/>
                    <a:p>
                      <a:endParaRPr lang="ru-RU" dirty="0"/>
                    </a:p>
                  </a:txBody>
                  <a:tcPr/>
                </a:tc>
              </a:tr>
              <a:tr h="370840">
                <a:tc>
                  <a:txBody>
                    <a:bodyPr/>
                    <a:lstStyle/>
                    <a:p>
                      <a:r>
                        <a:rPr lang="ru-RU" dirty="0" err="1" smtClean="0"/>
                        <a:t>Восточ</a:t>
                      </a:r>
                      <a:endParaRPr lang="ru-RU" dirty="0" smtClean="0"/>
                    </a:p>
                    <a:p>
                      <a:r>
                        <a:rPr lang="ru-RU" dirty="0" err="1" smtClean="0"/>
                        <a:t>ная</a:t>
                      </a:r>
                      <a:endParaRPr lang="ru-RU" dirty="0"/>
                    </a:p>
                  </a:txBody>
                  <a:tcPr/>
                </a:tc>
                <a:tc>
                  <a:txBody>
                    <a:bodyPr/>
                    <a:lstStyle/>
                    <a:p>
                      <a:r>
                        <a:rPr lang="ru-RU" dirty="0" smtClean="0"/>
                        <a:t>Мыс Байрон</a:t>
                      </a:r>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3348793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88641"/>
            <a:ext cx="7632848" cy="576064"/>
          </a:xfrm>
        </p:spPr>
        <p:txBody>
          <a:bodyPr>
            <a:normAutofit fontScale="90000"/>
          </a:bodyPr>
          <a:lstStyle/>
          <a:p>
            <a:r>
              <a:rPr lang="ru-RU" sz="3200" b="1" dirty="0" smtClean="0">
                <a:solidFill>
                  <a:srgbClr val="009900"/>
                </a:solidFill>
              </a:rPr>
              <a:t>Итоговый контроль по теме «Австралия»</a:t>
            </a:r>
            <a:endParaRPr lang="ru-RU" sz="3200" b="1" dirty="0">
              <a:solidFill>
                <a:srgbClr val="009900"/>
              </a:solidFill>
            </a:endParaRPr>
          </a:p>
        </p:txBody>
      </p:sp>
      <p:sp>
        <p:nvSpPr>
          <p:cNvPr id="3" name="Подзаголовок 2"/>
          <p:cNvSpPr>
            <a:spLocks noGrp="1"/>
          </p:cNvSpPr>
          <p:nvPr>
            <p:ph type="subTitle" idx="1"/>
          </p:nvPr>
        </p:nvSpPr>
        <p:spPr>
          <a:xfrm>
            <a:off x="251520" y="764704"/>
            <a:ext cx="8568952" cy="5760640"/>
          </a:xfrm>
        </p:spPr>
        <p:txBody>
          <a:bodyPr>
            <a:normAutofit fontScale="62500" lnSpcReduction="20000"/>
          </a:bodyPr>
          <a:lstStyle/>
          <a:p>
            <a:r>
              <a:rPr lang="ru-RU" sz="4500" b="1" dirty="0" smtClean="0">
                <a:solidFill>
                  <a:schemeClr val="tx1"/>
                </a:solidFill>
              </a:rPr>
              <a:t>Часть А</a:t>
            </a:r>
          </a:p>
          <a:p>
            <a:r>
              <a:rPr lang="ru-RU" b="1" i="1" dirty="0" smtClean="0">
                <a:solidFill>
                  <a:schemeClr val="tx1"/>
                </a:solidFill>
              </a:rPr>
              <a:t>Выберите верный ответ из предложенных вариантов</a:t>
            </a:r>
            <a:r>
              <a:rPr lang="ru-RU" dirty="0" smtClean="0">
                <a:solidFill>
                  <a:schemeClr val="tx1"/>
                </a:solidFill>
              </a:rPr>
              <a:t>:</a:t>
            </a:r>
          </a:p>
          <a:p>
            <a:pPr algn="l"/>
            <a:r>
              <a:rPr lang="ru-RU" dirty="0" smtClean="0">
                <a:solidFill>
                  <a:schemeClr val="tx1"/>
                </a:solidFill>
              </a:rPr>
              <a:t>А1. Кто открыл Австралию?</a:t>
            </a:r>
          </a:p>
          <a:p>
            <a:pPr algn="l"/>
            <a:r>
              <a:rPr lang="ru-RU" dirty="0">
                <a:solidFill>
                  <a:schemeClr val="tx1"/>
                </a:solidFill>
              </a:rPr>
              <a:t> </a:t>
            </a:r>
            <a:r>
              <a:rPr lang="ru-RU" dirty="0" smtClean="0">
                <a:solidFill>
                  <a:schemeClr val="tx1"/>
                </a:solidFill>
              </a:rPr>
              <a:t>      1) португальцы                      3) англичане</a:t>
            </a:r>
          </a:p>
          <a:p>
            <a:pPr algn="l"/>
            <a:r>
              <a:rPr lang="ru-RU" dirty="0">
                <a:solidFill>
                  <a:schemeClr val="tx1"/>
                </a:solidFill>
              </a:rPr>
              <a:t> </a:t>
            </a:r>
            <a:r>
              <a:rPr lang="ru-RU" dirty="0" smtClean="0">
                <a:solidFill>
                  <a:schemeClr val="tx1"/>
                </a:solidFill>
              </a:rPr>
              <a:t>      2) голландцы                         4) испанцы</a:t>
            </a:r>
          </a:p>
          <a:p>
            <a:pPr algn="l"/>
            <a:r>
              <a:rPr lang="ru-RU" dirty="0" smtClean="0">
                <a:solidFill>
                  <a:schemeClr val="tx1"/>
                </a:solidFill>
              </a:rPr>
              <a:t>А2. Мореплаватель, который открыл и исследовал восточное побережье </a:t>
            </a:r>
          </a:p>
          <a:p>
            <a:pPr algn="l"/>
            <a:r>
              <a:rPr lang="ru-RU" dirty="0">
                <a:solidFill>
                  <a:schemeClr val="tx1"/>
                </a:solidFill>
              </a:rPr>
              <a:t> </a:t>
            </a:r>
            <a:r>
              <a:rPr lang="ru-RU" dirty="0" smtClean="0">
                <a:solidFill>
                  <a:schemeClr val="tx1"/>
                </a:solidFill>
              </a:rPr>
              <a:t>      Австралии:</a:t>
            </a:r>
          </a:p>
          <a:p>
            <a:pPr algn="l"/>
            <a:r>
              <a:rPr lang="ru-RU" dirty="0">
                <a:solidFill>
                  <a:schemeClr val="tx1"/>
                </a:solidFill>
              </a:rPr>
              <a:t> </a:t>
            </a:r>
            <a:r>
              <a:rPr lang="ru-RU" dirty="0" smtClean="0">
                <a:solidFill>
                  <a:schemeClr val="tx1"/>
                </a:solidFill>
              </a:rPr>
              <a:t>        1) А. Тасман                          3) Дж. Кук</a:t>
            </a:r>
          </a:p>
          <a:p>
            <a:pPr algn="l"/>
            <a:r>
              <a:rPr lang="ru-RU" dirty="0">
                <a:solidFill>
                  <a:schemeClr val="tx1"/>
                </a:solidFill>
              </a:rPr>
              <a:t> </a:t>
            </a:r>
            <a:r>
              <a:rPr lang="ru-RU" dirty="0" smtClean="0">
                <a:solidFill>
                  <a:schemeClr val="tx1"/>
                </a:solidFill>
              </a:rPr>
              <a:t>        2) Ф. Магеллан                    4) В. </a:t>
            </a:r>
            <a:r>
              <a:rPr lang="ru-RU" dirty="0" err="1" smtClean="0">
                <a:solidFill>
                  <a:schemeClr val="tx1"/>
                </a:solidFill>
              </a:rPr>
              <a:t>Янзон</a:t>
            </a:r>
            <a:endParaRPr lang="ru-RU" dirty="0" smtClean="0">
              <a:solidFill>
                <a:schemeClr val="tx1"/>
              </a:solidFill>
            </a:endParaRPr>
          </a:p>
          <a:p>
            <a:pPr algn="l"/>
            <a:r>
              <a:rPr lang="ru-RU" dirty="0" smtClean="0">
                <a:solidFill>
                  <a:schemeClr val="tx1"/>
                </a:solidFill>
              </a:rPr>
              <a:t>А3. Крайняя восточная точка Австралии:</a:t>
            </a:r>
          </a:p>
          <a:p>
            <a:pPr algn="l"/>
            <a:r>
              <a:rPr lang="ru-RU" dirty="0">
                <a:solidFill>
                  <a:schemeClr val="tx1"/>
                </a:solidFill>
              </a:rPr>
              <a:t> </a:t>
            </a:r>
            <a:r>
              <a:rPr lang="ru-RU" dirty="0" smtClean="0">
                <a:solidFill>
                  <a:schemeClr val="tx1"/>
                </a:solidFill>
              </a:rPr>
              <a:t>        1) мыс </a:t>
            </a:r>
            <a:r>
              <a:rPr lang="ru-RU" dirty="0" err="1" smtClean="0">
                <a:solidFill>
                  <a:schemeClr val="tx1"/>
                </a:solidFill>
              </a:rPr>
              <a:t>Стип-Пойнт</a:t>
            </a:r>
            <a:r>
              <a:rPr lang="ru-RU" dirty="0" smtClean="0">
                <a:solidFill>
                  <a:schemeClr val="tx1"/>
                </a:solidFill>
              </a:rPr>
              <a:t>                    3) мыс </a:t>
            </a:r>
            <a:r>
              <a:rPr lang="ru-RU" dirty="0" err="1" smtClean="0">
                <a:solidFill>
                  <a:schemeClr val="tx1"/>
                </a:solidFill>
              </a:rPr>
              <a:t>Саут-Ист-Пойнт</a:t>
            </a:r>
            <a:endParaRPr lang="ru-RU" dirty="0">
              <a:solidFill>
                <a:schemeClr val="tx1"/>
              </a:solidFill>
            </a:endParaRPr>
          </a:p>
          <a:p>
            <a:pPr algn="l"/>
            <a:r>
              <a:rPr lang="ru-RU" dirty="0" smtClean="0">
                <a:solidFill>
                  <a:schemeClr val="tx1"/>
                </a:solidFill>
              </a:rPr>
              <a:t>          2) мыс Йорк                               4) мыс Байрон</a:t>
            </a:r>
          </a:p>
          <a:p>
            <a:pPr algn="l"/>
            <a:r>
              <a:rPr lang="ru-RU" dirty="0" smtClean="0">
                <a:solidFill>
                  <a:schemeClr val="tx1"/>
                </a:solidFill>
              </a:rPr>
              <a:t>А4. Что такое крики?</a:t>
            </a:r>
          </a:p>
          <a:p>
            <a:pPr algn="l"/>
            <a:r>
              <a:rPr lang="ru-RU" dirty="0">
                <a:solidFill>
                  <a:schemeClr val="tx1"/>
                </a:solidFill>
              </a:rPr>
              <a:t> </a:t>
            </a:r>
            <a:r>
              <a:rPr lang="ru-RU" dirty="0" smtClean="0">
                <a:solidFill>
                  <a:schemeClr val="tx1"/>
                </a:solidFill>
              </a:rPr>
              <a:t>         1) непроходимые заросли кустарников и низкорослых деревьев</a:t>
            </a:r>
          </a:p>
          <a:p>
            <a:pPr algn="l"/>
            <a:r>
              <a:rPr lang="ru-RU" dirty="0">
                <a:solidFill>
                  <a:schemeClr val="tx1"/>
                </a:solidFill>
              </a:rPr>
              <a:t> </a:t>
            </a:r>
            <a:r>
              <a:rPr lang="ru-RU" dirty="0" smtClean="0">
                <a:solidFill>
                  <a:schemeClr val="tx1"/>
                </a:solidFill>
              </a:rPr>
              <a:t>         2) временные пересыхающие реки</a:t>
            </a:r>
          </a:p>
          <a:p>
            <a:pPr algn="l"/>
            <a:r>
              <a:rPr lang="ru-RU" dirty="0">
                <a:solidFill>
                  <a:schemeClr val="tx1"/>
                </a:solidFill>
              </a:rPr>
              <a:t> </a:t>
            </a:r>
            <a:r>
              <a:rPr lang="ru-RU" dirty="0" smtClean="0">
                <a:solidFill>
                  <a:schemeClr val="tx1"/>
                </a:solidFill>
              </a:rPr>
              <a:t>         3) озера Центральной низменности</a:t>
            </a:r>
          </a:p>
          <a:p>
            <a:pPr algn="l"/>
            <a:r>
              <a:rPr lang="ru-RU" dirty="0">
                <a:solidFill>
                  <a:schemeClr val="tx1"/>
                </a:solidFill>
              </a:rPr>
              <a:t> </a:t>
            </a:r>
            <a:r>
              <a:rPr lang="ru-RU" dirty="0" smtClean="0">
                <a:solidFill>
                  <a:schemeClr val="tx1"/>
                </a:solidFill>
              </a:rPr>
              <a:t>         4) коралловые рифы вдоль северо-восточного побережья Австралии</a:t>
            </a:r>
          </a:p>
          <a:p>
            <a:endParaRPr lang="ru-RU" dirty="0"/>
          </a:p>
        </p:txBody>
      </p:sp>
    </p:spTree>
    <p:extLst>
      <p:ext uri="{BB962C8B-B14F-4D97-AF65-F5344CB8AC3E}">
        <p14:creationId xmlns:p14="http://schemas.microsoft.com/office/powerpoint/2010/main" val="25665289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1095</Words>
  <Application>Microsoft Office PowerPoint</Application>
  <PresentationFormat>Экран (4:3)</PresentationFormat>
  <Paragraphs>308</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МБОУ Усть-Элегестинская средняя общеобразовательная школа </vt:lpstr>
      <vt:lpstr>Тема «Африка»</vt:lpstr>
      <vt:lpstr>  3. Определите географические объекты на картосхеме. </vt:lpstr>
      <vt:lpstr>4. Определите, какому климатическому поясу соответствуют данные характеристики:</vt:lpstr>
      <vt:lpstr>5. Что обозначают следующие слова:</vt:lpstr>
      <vt:lpstr>6. Выберите правильные варианты:</vt:lpstr>
      <vt:lpstr>8. Выберите правильные пары:</vt:lpstr>
      <vt:lpstr>Тема: «Австралия. Океания»</vt:lpstr>
      <vt:lpstr>Итоговый контроль по теме «Австралия»</vt:lpstr>
      <vt:lpstr>А5. Какого климатического пояса нет в Австралии?        1) субэкваториального                              3) субтропического        2) тропического                                           4) экваториального А6. Самая крупная река в Австралии – это:        1) Муррей                                           3) Дарлинг        2) Эйр-Норт                                        4) Виктория А7. Назовите столицу Австралии:         1) Сидней                                           3) Канберра         2) Мельбурн                                      4) Аделаида А8. Птица киви и трехглазая ящерица обитают:        1) на о. Таити                                      3) в Новой Гвинее        2) в Новой Зеландии                        4) на Гавайских островах А9. Н.Н. Миклухо-Маклай изучал природу и население:        1)Новой Зеландии                           3) острова Пасхи        2) Фиджи                                            4) Новой Гвинеи       </vt:lpstr>
      <vt:lpstr>                                                  Часть Б Б1. Выберите верные утверждения.        А) Большая часть рек Австралии относится к бассейну Тихого океана.        Б) Самая высокая точка Австралии – гора Косцюшко.        В) На территории Австралии нет действующих вулканов.        Г) Австралия – самый сухой материк.       Д) юг Австралии находится в умеренном климатическом поясе. Б2. Составьте верные пары.        1) папуасы                              а) коренные жители Австралии        2) аборигены                         б) коренные жители Кирибати        3) маори                                 в) коренные жители Новой Гвинеи                                                          г) коренные жители Новой Зеландии        Ответ: 1 - _____ , 2 - _____, 3 - _______ .                                                               Часть С  С1. Океания делится на три части. Одна из них – Меланезия. Назовите две            другие.         Ответ: ___________________________________________ . С2. Назовите два вида примитивных млекопитающих, которые водятся только в           Австралии.       Ответ: __________________________________________ . </vt:lpstr>
      <vt:lpstr>Тема «Антарктида»</vt:lpstr>
      <vt:lpstr>   А4. Средняя толщина ледникового покрова Антарктиды:         1) около 1000 м                              3) около 3500 м         2) около 2000 м                              4) около 4500 м А5. Какое море не омывает берега Антарктиды?        1) Беллинсгаузена                          3) Тасманово        2) Уэдделла                                      4) Росса                                                                                                                             Часть Б Б1. Выберите верные утверждения:       а) Участки, свободные ото льда, в Антарктиде называют оазисами.       б) На станции Молодежная зарегистрирована самая низкая температура воздуха             на Земле.         в) На территории Антарктиды нет действующих вулканов.        г) Антарктида – самый высокий материк на Земле. Б2. Дополните предложения:       а) ледниковый покров Антарктиды содержит около _____ % всех пресных вод                Земли.       б) Материк Антарктида находится в природной зоне - _____________________ .       в) На Южном полюсе находится научная станция США _______________________ .      </vt:lpstr>
      <vt:lpstr>Тема «Южная Америка»</vt:lpstr>
      <vt:lpstr>3. Определите географические объекты.</vt:lpstr>
      <vt:lpstr>                                4. Назовите страны Южной Америки. 1) «Заморский департамент» Франции в Южной Америке. _______________ . 2) На территории этой страны находится известный исторический памятник –       Мачу-Пикчу. ____________________ . 3) В этой стране Южной Америки говорят на португальском языке.__________  4) Эта страна те имеет выхода к морю, расположена на Ла-Платской       низменности. __________________ . 5) Побережье этой страны называют Коста, а горную часть  - Сьерра.     _______________________ .                                      5. Выберите правильные пары.                         СТРАНА                                                        СТОЛИЦА                 1) Аргентина                                                      а) Лима                 2) Перу                                                                б) Каракас                 3) Венесуэла                                                      в) Буэнос-Айрес                 4) Эквадор                                                          г) Богота                 5) Колумбия                                                       д) Кито                Ответ: 1 - ____, 2 - _____, 3 - ______, 4 - _____. 5 - ______ . </vt:lpstr>
      <vt:lpstr>Тема «Северная Америка»</vt:lpstr>
      <vt:lpstr>3. Определите географические объекты на картосхеме.</vt:lpstr>
      <vt:lpstr>                                 4. Выберите из списка Великие американские озера. 1) Виннипег;    2) Верхнее;    3) Гурон;   4) Большое Соленое;   5) Мичиган ;                       6) Большое Медвежье;      7) Эри;     8) Большое Невольничье;   9) Онтарио. Ответ: _________________________________________________________ .                  5. Выберите правильные пары: страна – ее столица.                        СТРАНА                                                       СТОЛИЦА                   1) Мексика                                                 а) Нью-Йорк                   2) США                                                        б) Монреаль                   3) Канада                                                    в) Гавана                   4) Куба                                                         г) Оттава                                                                                         д) Вашингтон                                                                                         е) Мехико Ответ: 1 - ____, 2 - _____, 3  - ______, 4  - _____ .                      6. Назовите страны Северной Америки. 1) Это вторая по площади страна мира.______________________________ . 2) Столица этого островного государства  - Гавана._____________________ . 3) «Страна кленового листа». ______________________________________ . 4) На территории этой страны находится Большой каньон Колорадо.     ________________________ .    </vt:lpstr>
      <vt:lpstr>Тема «Евразия»</vt:lpstr>
      <vt:lpstr>3.Что обозначают следующие слова:  1) Бук - _____________________________________________________ . 2) Кулан - __________________________________________________ . 3) Панда - __________________________________________________ . 4) Фьорды - ________________________________________________ .  5) Монблан ________________________________________________ .  6) Вильнюс - _______________________________________________ . 7) Женьшень _______________________________________________.  8) Оймякон - ______________________________________________ .  9) Тибет -_________________________________________________ .  10)  Таймы_________________________________________________ . 11) Олива - ________________________________________________ .  12) Луара _________________________________________________  . 13) Полесье  -______________________________________________ . 14) Сайгак _________________________________________________ .  </vt:lpstr>
      <vt:lpstr>                                        4. Установите соответствие.                      ВУЛКАН                                                    ТЕРРИТОРИЯ                      1) Этна                                      а) Аппенинский полуостров                      2) Гекла                                    б) Японские острова                      3) Кракатау                              в) остров Сицилия                      4) Фудзияма                            г) полуостров Камчатка                      5) Везувий                               д) остров Исландия                      6) Ключевская Сопка            е) Большие Зондские острова Ответ: 1- ____, 2 - _____, 3 - _____, 4 - _____, 5 - _____, 6 - ______ .                                     5. Дополните предложения. 1) Самая длинная и многоводная река Евразии - _____________________ . 2) Священная река индусов - ______________________________________ .  3) Самая многоводная река России - ________________________________ .  4) Самое крупное озеро Европы - ______________________________-____ .  5) Самое крупное озеро на Земле - _________________________________ .  6) Самое глубокое озеро мира - ____________________________________ .  7) Самая длинная река Европы - ____________________________________ .  8) Самая крупная река Центральной Азии - ___________________________ .  9) Самая крупная река бассейна внутреннего стока Евразии - ____________________ .   </vt:lpstr>
      <vt:lpstr>                                       6. Назовите страны Европы. 1) Самая большая по площади страна Западной Европы _________________. 2) Родина футбола - _______________________________________________ .  3) Столица этого государства расположена на реке Сена. ________________ .  4) Столица этого государства расположена на реке Темза. _______________ . 5) Столица этой страны - Прага. _____________________________________  . 6) Столица этой страны – город Таллин. _______________________________ .  7) На территории этой страны находится вулкан Гекла. __________________ .  7) Столица этого государства – Берн. _________________________________ .  8) Это самое маленькое государство Европы. __________________________ . 9) Эту страну называют страной тюльпанов. ___________________________ .  10) В этой стране живут эльзасцы, бретонцы, корсиканцы. _______________.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Усть-Элегестинская средняя общеобразовательная школа </dc:title>
  <dc:creator>школа</dc:creator>
  <cp:lastModifiedBy>школа</cp:lastModifiedBy>
  <cp:revision>39</cp:revision>
  <dcterms:created xsi:type="dcterms:W3CDTF">2013-04-15T06:19:14Z</dcterms:created>
  <dcterms:modified xsi:type="dcterms:W3CDTF">2013-04-15T16:34:03Z</dcterms:modified>
</cp:coreProperties>
</file>