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70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E963B-F0A2-47A6-8761-E9F0D21E4973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6F246-5CB3-4B2F-BE71-15CDA328D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41438" y="914400"/>
            <a:ext cx="4175125" cy="3132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5550" y="4352734"/>
            <a:ext cx="4768341" cy="347567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41438" y="914400"/>
            <a:ext cx="4175125" cy="3132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5550" y="4352734"/>
            <a:ext cx="4768341" cy="347567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3C62E-02FC-4C07-8800-B4A807B1AC33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5977E-AA46-4964-90EB-8BF0A93691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3C62E-02FC-4C07-8800-B4A807B1AC33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5977E-AA46-4964-90EB-8BF0A936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3C62E-02FC-4C07-8800-B4A807B1AC33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5977E-AA46-4964-90EB-8BF0A936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13CC2-C2FC-48A2-B325-4435E3C01F97}" type="datetime1">
              <a:rPr lang="ru-RU"/>
              <a:pPr>
                <a:defRPr/>
              </a:pPr>
              <a:t>08.12.2012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Автор: Доронина Екатерина Валерьевна, МКОУ СОШ № 1, Г. Коркино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CD903-8CE7-4B2C-96AE-8B62521949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3C62E-02FC-4C07-8800-B4A807B1AC33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5977E-AA46-4964-90EB-8BF0A936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3C62E-02FC-4C07-8800-B4A807B1AC33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5977E-AA46-4964-90EB-8BF0A93691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3C62E-02FC-4C07-8800-B4A807B1AC33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5977E-AA46-4964-90EB-8BF0A936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3C62E-02FC-4C07-8800-B4A807B1AC33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5977E-AA46-4964-90EB-8BF0A936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3C62E-02FC-4C07-8800-B4A807B1AC33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5977E-AA46-4964-90EB-8BF0A936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3C62E-02FC-4C07-8800-B4A807B1AC33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5977E-AA46-4964-90EB-8BF0A93691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3C62E-02FC-4C07-8800-B4A807B1AC33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5977E-AA46-4964-90EB-8BF0A936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3C62E-02FC-4C07-8800-B4A807B1AC33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5977E-AA46-4964-90EB-8BF0A93691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2D3C62E-02FC-4C07-8800-B4A807B1AC33}" type="datetimeFigureOut">
              <a:rPr lang="ru-RU" smtClean="0"/>
              <a:pPr/>
              <a:t>08.12.2012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75977E-AA46-4964-90EB-8BF0A93691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3116"/>
            <a:ext cx="7406640" cy="1472184"/>
          </a:xfrm>
        </p:spPr>
        <p:txBody>
          <a:bodyPr/>
          <a:lstStyle/>
          <a:p>
            <a:r>
              <a:rPr lang="ru-RU" dirty="0" smtClean="0"/>
              <a:t>Кодирование  текстовой информации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86446" y="6305550"/>
            <a:ext cx="3214710" cy="476250"/>
          </a:xfrm>
        </p:spPr>
        <p:txBody>
          <a:bodyPr/>
          <a:lstStyle/>
          <a:p>
            <a:r>
              <a:rPr lang="ru-RU" dirty="0" smtClean="0"/>
              <a:t>Автор: Сергеева Светлана Александровна, </a:t>
            </a:r>
            <a:r>
              <a:rPr lang="ru-RU" dirty="0" smtClean="0"/>
              <a:t>учитель информатики МБОУ </a:t>
            </a:r>
            <a:r>
              <a:rPr lang="ru-RU" dirty="0" smtClean="0"/>
              <a:t>СОШ № 27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г. Дзержинска, Нижегородской обл.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071538" y="1071546"/>
            <a:ext cx="7696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600" dirty="0">
                <a:latin typeface="Times New Roman" pitchFamily="18" charset="0"/>
              </a:rPr>
              <a:t>Хронологически одним из первых стандартов кодирования русских букв на компьютерах был код КОИ – 8 («Код обмена информационный – 8 битный»). Эта кодировка применяется в компьютерах с операционной системой </a:t>
            </a:r>
            <a:r>
              <a:rPr lang="en-US" sz="3600" dirty="0">
                <a:latin typeface="Times New Roman" pitchFamily="18" charset="0"/>
              </a:rPr>
              <a:t>UNIX.</a:t>
            </a:r>
            <a:endParaRPr lang="ru-RU" sz="3600" dirty="0">
              <a:latin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715016"/>
            <a:ext cx="925920" cy="92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4578" name="Picture 2" descr="I:\Светуля\Информатика\Диск для уроков\IIKT9\GIF-анимация\Вращение Земли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5857892"/>
            <a:ext cx="857250" cy="666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071538" y="2143116"/>
            <a:ext cx="792961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Наиболее распространенная  кодировка – это стандартная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кириллистическая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кодировка </a:t>
            </a:r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Microsoft Windows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обозначаемая сокращением </a:t>
            </a:r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CP1251</a:t>
            </a:r>
            <a:r>
              <a:rPr lang="en-US" sz="3200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«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CP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» означает «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Code Page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»). Все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Windows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– приложения, работающие с русским языком, поддерживают эту кодировку.</a:t>
            </a:r>
          </a:p>
        </p:txBody>
      </p:sp>
      <p:pic>
        <p:nvPicPr>
          <p:cNvPr id="66563" name="Picture 3" descr="j033649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28604"/>
            <a:ext cx="1600200" cy="1387475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715016"/>
            <a:ext cx="925920" cy="92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643042" y="2571744"/>
            <a:ext cx="78390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Для работы в среде операционной системы </a:t>
            </a:r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MS-DOS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используется «альтернативная» кодировка, в терминологии фирмы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Microsoft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– кодировка </a:t>
            </a:r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CP 866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7587" name="Picture 3" descr="j028364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762000"/>
            <a:ext cx="1905000" cy="140335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715016"/>
            <a:ext cx="925920" cy="92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357290" y="1428736"/>
            <a:ext cx="748188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Фирма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Apple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разработала для компьютеров </a:t>
            </a:r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Macintosh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свою собственную кодировку русских букв </a:t>
            </a:r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(Mac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8611" name="Picture 3" descr="j022374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7075" y="3962400"/>
            <a:ext cx="1797050" cy="2117725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715016"/>
            <a:ext cx="925920" cy="92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142976" y="2286000"/>
            <a:ext cx="746762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Международная организация по стандартизации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(International Standards Organization, ISO)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утвердила в качестве стандарта для русского языка еще одну кодировку под названием </a:t>
            </a:r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ISO</a:t>
            </a:r>
            <a:r>
              <a:rPr lang="ru-RU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8859 – 5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9635" name="Picture 3" descr="j022374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609600"/>
            <a:ext cx="1714500" cy="120015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715016"/>
            <a:ext cx="925920" cy="92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066800" y="25908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285852" y="1714488"/>
            <a:ext cx="70866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КОИ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8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- UNIX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CP1251 (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«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CP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» означает «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Code Page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»)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- Microsoft Windows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CP 866 - MS-DOS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Mac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Macintosh 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ISO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8859 –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3200" b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219200" y="91440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Стандарты кодировок: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715016"/>
            <a:ext cx="925920" cy="92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071538" y="642918"/>
            <a:ext cx="7696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В последнее время появился новый международный стандарт </a:t>
            </a:r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Unicode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который отводит на каждый символ не один байт, а два, и поэтому с его помощью можно закодировать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65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536 различных символов. Эту кодировку поддерживает платформа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Microsoft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Windows.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2707" name="Picture 3" descr="j022374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357826"/>
            <a:ext cx="1714500" cy="120015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715016"/>
            <a:ext cx="925920" cy="92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символов в алфавите (мощность алфавита)</a:t>
            </a: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информационный «вес» одного символа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символов в тексте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929058" y="3571876"/>
          <a:ext cx="1518058" cy="571504"/>
        </p:xfrm>
        <a:graphic>
          <a:graphicData uri="http://schemas.openxmlformats.org/presentationml/2006/ole">
            <p:oleObj spid="_x0000_s25602" name="Формула" r:id="rId3" imgW="431640" imgH="203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857619" y="4857760"/>
          <a:ext cx="1643075" cy="657230"/>
        </p:xfrm>
        <a:graphic>
          <a:graphicData uri="http://schemas.openxmlformats.org/presentationml/2006/ole">
            <p:oleObj spid="_x0000_s25603" name="Формула" r:id="rId4" imgW="571320" imgH="228600" progId="Equation.3">
              <p:embed/>
            </p:oleObj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5715016"/>
            <a:ext cx="925920" cy="92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000240"/>
            <a:ext cx="7850188" cy="35226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Сколько килобайт составляет сообщение, содержащее 12288 бит?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Каков информационный объем слова ПРОГРАММИРОВАНИЕ:</a:t>
            </a:r>
            <a:br>
              <a:rPr lang="ru-RU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А) в 16-битной кодировке;</a:t>
            </a:r>
            <a:br>
              <a:rPr lang="ru-RU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Б) в 8-битной кодировке.</a:t>
            </a:r>
            <a:r>
              <a:rPr lang="en-US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Книга, набранная с помощью компьютера, содержит 150 страниц, на каждой странице – 40 строк, в каждой строке – 60 символов. Каков объем информации в книге?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715016"/>
            <a:ext cx="925920" cy="92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953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п. 2.1, № 2.1, 2.2 (стр. 52) письменно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715016"/>
            <a:ext cx="925920" cy="92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1214413" y="1604329"/>
            <a:ext cx="7470227" cy="4444307"/>
          </a:xfrm>
          <a:ln/>
        </p:spPr>
        <p:txBody>
          <a:bodyPr lIns="82945" tIns="32002" rIns="82945" bIns="41473" anchor="t"/>
          <a:lstStyle/>
          <a:p>
            <a:pPr marL="311045" indent="-308165" algn="just">
              <a:lnSpc>
                <a:spcPct val="93000"/>
              </a:lnSpc>
              <a:spcAft>
                <a:spcPts val="1293"/>
              </a:spcAft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3600" b="1" dirty="0">
                <a:solidFill>
                  <a:srgbClr val="FF0000"/>
                </a:solidFill>
                <a:latin typeface="Arial" charset="0"/>
              </a:rPr>
              <a:t>Текстовая информация</a:t>
            </a:r>
            <a:r>
              <a:rPr lang="ru-RU" sz="3600" dirty="0">
                <a:latin typeface="Arial" charset="0"/>
              </a:rPr>
              <a:t> – это информация, выраженная с помощью естественных или формальных языков в письменной форме.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715016"/>
            <a:ext cx="925920" cy="9288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3" y="142852"/>
            <a:ext cx="7483499" cy="12287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Двоичное </a:t>
            </a:r>
            <a:r>
              <a:rPr lang="ru-RU" sz="4000" dirty="0" smtClean="0"/>
              <a:t>кодирование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/>
              <a:t>текстовой информации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42976" y="1428736"/>
            <a:ext cx="7786742" cy="867930"/>
          </a:xfrm>
          <a:prstGeom prst="rect">
            <a:avLst/>
          </a:prstGeom>
          <a:solidFill>
            <a:srgbClr val="FFFF99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Для кодирования </a:t>
            </a:r>
            <a:r>
              <a:rPr lang="ru-RU" sz="28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1 символа</a:t>
            </a:r>
            <a:r>
              <a:rPr lang="ru-RU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используется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ru-RU" sz="28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1 байт</a:t>
            </a:r>
            <a:r>
              <a:rPr lang="ru-RU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информации.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1092190" y="2816225"/>
            <a:ext cx="1979612" cy="973138"/>
          </a:xfrm>
          <a:prstGeom prst="ellipse">
            <a:avLst/>
          </a:prstGeom>
          <a:solidFill>
            <a:srgbClr val="FFFF99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байт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3203575" y="2960688"/>
            <a:ext cx="2089150" cy="611187"/>
          </a:xfrm>
          <a:prstGeom prst="rightArrow">
            <a:avLst>
              <a:gd name="adj1" fmla="val 50000"/>
              <a:gd name="adj2" fmla="val 854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5472113" y="2816225"/>
            <a:ext cx="3384550" cy="973138"/>
          </a:xfrm>
          <a:prstGeom prst="ellipse">
            <a:avLst/>
          </a:prstGeom>
          <a:solidFill>
            <a:srgbClr val="FFFF99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256 символов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 rot="2744171">
            <a:off x="4980968" y="3656727"/>
            <a:ext cx="576263" cy="1533362"/>
          </a:xfrm>
          <a:prstGeom prst="downArrow">
            <a:avLst>
              <a:gd name="adj1" fmla="val 50000"/>
              <a:gd name="adj2" fmla="val 5461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428992" y="5241946"/>
            <a:ext cx="1873250" cy="1116012"/>
          </a:xfrm>
          <a:prstGeom prst="rect">
            <a:avLst/>
          </a:prstGeom>
          <a:solidFill>
            <a:srgbClr val="CCFFFF"/>
          </a:solidFill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66 букв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русского 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алфавита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6624638" y="3897313"/>
            <a:ext cx="576262" cy="1258887"/>
          </a:xfrm>
          <a:prstGeom prst="downArrow">
            <a:avLst>
              <a:gd name="adj1" fmla="val 50000"/>
              <a:gd name="adj2" fmla="val 5461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500694" y="5264151"/>
            <a:ext cx="2071701" cy="1093807"/>
          </a:xfrm>
          <a:prstGeom prst="rect">
            <a:avLst/>
          </a:prstGeom>
          <a:solidFill>
            <a:srgbClr val="CCFFFF"/>
          </a:solidFill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52 буквы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английского </a:t>
            </a:r>
            <a:endParaRPr lang="ru-RU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алфавита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7993063" y="3860800"/>
            <a:ext cx="576262" cy="1258888"/>
          </a:xfrm>
          <a:prstGeom prst="downArrow">
            <a:avLst>
              <a:gd name="adj1" fmla="val 50000"/>
              <a:gd name="adj2" fmla="val 5461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7775575" y="5241945"/>
            <a:ext cx="1368425" cy="1116013"/>
          </a:xfrm>
          <a:prstGeom prst="rect">
            <a:avLst/>
          </a:prstGeom>
          <a:solidFill>
            <a:srgbClr val="CCFFFF"/>
          </a:solidFill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0-9 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цифры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 rot="3922298">
            <a:off x="3650980" y="2730512"/>
            <a:ext cx="576263" cy="3238378"/>
          </a:xfrm>
          <a:prstGeom prst="downArrow">
            <a:avLst>
              <a:gd name="adj1" fmla="val 50000"/>
              <a:gd name="adj2" fmla="val 5461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57290" y="5214950"/>
            <a:ext cx="1873250" cy="1116012"/>
          </a:xfrm>
          <a:prstGeom prst="rect">
            <a:avLst/>
          </a:prstGeom>
          <a:solidFill>
            <a:srgbClr val="CCFFFF"/>
          </a:solidFill>
          <a:ln w="762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Знаки </a:t>
            </a:r>
            <a:b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препинания</a:t>
            </a:r>
            <a:endParaRPr lang="ru-RU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786454"/>
            <a:ext cx="925920" cy="9288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2" grpId="0" animBg="1"/>
      <p:bldP spid="14344" grpId="0" animBg="1"/>
      <p:bldP spid="14345" grpId="0" animBg="1"/>
      <p:bldP spid="14346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500166" y="762073"/>
            <a:ext cx="6553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двоичном кодировании текстовой информации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каждому символу ставится в соответствие своя уникальная последовательность из восьми нулей и единиц, свой уникальный код 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>от 00000000 до 11111111 (десятичный код от 0 до 255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786454"/>
            <a:ext cx="925920" cy="9288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214414" y="652517"/>
            <a:ext cx="777877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Присвоение символу конкретного двоичного кода – это вопрос соглашения, которое фиксируется в кодовой таблице.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786454"/>
            <a:ext cx="925920" cy="9288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285852" y="3000372"/>
            <a:ext cx="7072362" cy="1924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46038">
              <a:lnSpc>
                <a:spcPct val="93000"/>
              </a:lnSpc>
              <a:spcAft>
                <a:spcPts val="1293"/>
              </a:spcAft>
              <a:tabLst>
                <a:tab pos="87313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 sz="3200" b="1" dirty="0" smtClean="0">
                <a:solidFill>
                  <a:srgbClr val="FF0000"/>
                </a:solidFill>
                <a:latin typeface="Arial" charset="0"/>
                <a:cs typeface="Tahoma" pitchFamily="32" charset="0"/>
              </a:rPr>
              <a:t>Кодовая таблица</a:t>
            </a:r>
            <a:r>
              <a:rPr lang="ru-RU" sz="3200" dirty="0" smtClean="0">
                <a:latin typeface="Arial" charset="0"/>
                <a:cs typeface="Tahoma" pitchFamily="32" charset="0"/>
              </a:rPr>
              <a:t> – </a:t>
            </a:r>
            <a:r>
              <a:rPr lang="ru-RU" sz="3200" dirty="0" err="1" smtClean="0">
                <a:latin typeface="Arial" charset="0"/>
                <a:cs typeface="Tahoma" pitchFamily="32" charset="0"/>
              </a:rPr>
              <a:t>таблица</a:t>
            </a:r>
            <a:r>
              <a:rPr lang="ru-RU" sz="3200" dirty="0" smtClean="0">
                <a:latin typeface="Arial" charset="0"/>
                <a:cs typeface="Tahoma" pitchFamily="32" charset="0"/>
              </a:rPr>
              <a:t>, в которой устанавливается соответствие между числовыми кодами и символами.</a:t>
            </a:r>
            <a:endParaRPr lang="ru-RU" sz="3200" dirty="0">
              <a:latin typeface="Arial" charset="0"/>
              <a:cs typeface="Tahoma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1285852" y="785794"/>
            <a:ext cx="7040228" cy="4929222"/>
          </a:xfrm>
          <a:ln/>
        </p:spPr>
        <p:txBody>
          <a:bodyPr lIns="82945" tIns="32002" rIns="82945" bIns="41473" anchor="t">
            <a:norm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0 – 32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функциональные клавиши и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операции: перевод строки, ввод пробела и т.д.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33 – 127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интернациональные: соответствуют символам латинского алфавита, цифрам, знакам арифметических операций и знакам препинания.</a:t>
            </a:r>
          </a:p>
          <a:p>
            <a:pPr>
              <a:spcBef>
                <a:spcPct val="50000"/>
              </a:spcBef>
            </a:pPr>
            <a:endParaRPr lang="ru-RU" sz="35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11045" indent="-308165">
              <a:lnSpc>
                <a:spcPct val="93000"/>
              </a:lnSpc>
              <a:spcAft>
                <a:spcPts val="1293"/>
              </a:spcAft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3600" dirty="0">
              <a:latin typeface="Arial" charset="0"/>
              <a:cs typeface="Tahoma" pitchFamily="32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715016"/>
            <a:ext cx="925920" cy="92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nf.1september.ru/2009/08/10-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85860"/>
            <a:ext cx="7929240" cy="3786214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618" y="5786251"/>
            <a:ext cx="925920" cy="92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71678"/>
            <a:ext cx="7719274" cy="2195514"/>
          </a:xfrm>
        </p:spPr>
        <p:txBody>
          <a:bodyPr>
            <a:normAutofit/>
          </a:bodyPr>
          <a:lstStyle/>
          <a:p>
            <a:pPr marL="87313" indent="96838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128 – 255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национальные (кириллица), т.е. в национальных кодировках одному и тому же коду соответствуют различные символы.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715016"/>
            <a:ext cx="925920" cy="92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xfrm>
            <a:off x="1619250" y="52366"/>
            <a:ext cx="7378700" cy="304800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Кодировки знаков</a:t>
            </a:r>
            <a:endParaRPr lang="ru-RU" sz="28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683" name="Group 3"/>
          <p:cNvGraphicFramePr>
            <a:graphicFrameLocks noGrp="1"/>
          </p:cNvGraphicFramePr>
          <p:nvPr>
            <p:ph type="tbl" idx="1"/>
          </p:nvPr>
        </p:nvGraphicFramePr>
        <p:xfrm>
          <a:off x="1142976" y="500042"/>
          <a:ext cx="7958138" cy="6235383"/>
        </p:xfrm>
        <a:graphic>
          <a:graphicData uri="http://schemas.openxmlformats.org/drawingml/2006/table">
            <a:tbl>
              <a:tblPr/>
              <a:tblGrid>
                <a:gridCol w="1136650"/>
                <a:gridCol w="1136650"/>
                <a:gridCol w="1136650"/>
                <a:gridCol w="1138238"/>
                <a:gridCol w="1136650"/>
                <a:gridCol w="1136650"/>
                <a:gridCol w="1136650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Двоичный код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Десятичный код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КОИ8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CP1251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CP866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Mac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ISO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0000 0000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………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0000 1000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Удаление последнего символа (клавиша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Backspace)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………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0000 1101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Перевод строки (клавиша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Enter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………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0010 0000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Пробел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0010 0001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………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0101 1010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………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0111 1111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………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………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1100 0010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………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1100 1100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………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1101 1101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………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1111 1111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Нераз. пробел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Нераз. пробел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530</Words>
  <Application>Microsoft Office PowerPoint</Application>
  <PresentationFormat>Экран (4:3)</PresentationFormat>
  <Paragraphs>115</Paragraphs>
  <Slides>19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Солнцестояние</vt:lpstr>
      <vt:lpstr>Формула</vt:lpstr>
      <vt:lpstr>Кодирование  текстовой информации</vt:lpstr>
      <vt:lpstr>Слайд 2</vt:lpstr>
      <vt:lpstr>Двоичное кодирование  текстовой информации</vt:lpstr>
      <vt:lpstr>Слайд 4</vt:lpstr>
      <vt:lpstr>Слайд 5</vt:lpstr>
      <vt:lpstr>Слайд 6</vt:lpstr>
      <vt:lpstr>Слайд 7</vt:lpstr>
      <vt:lpstr>Слайд 8</vt:lpstr>
      <vt:lpstr>Кодировки знаков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Решение задач</vt:lpstr>
      <vt:lpstr>1. Сколько килобайт составляет сообщение, содержащее 12288 бит? 2. Каков информационный объем слова ПРОГРАММИРОВАНИЕ: А) в 16-битной кодировке; Б) в 8-битной кодировке.  3. Книга, набранная с помощью компьютера, содержит 150 страниц, на каждой странице – 40 строк, в каждой строке – 60 символов. Каков объем информации в книге? </vt:lpstr>
      <vt:lpstr>Домашнее задание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 текстовой информации</dc:title>
  <dc:creator>Sergey</dc:creator>
  <cp:lastModifiedBy>Sergey</cp:lastModifiedBy>
  <cp:revision>11</cp:revision>
  <dcterms:created xsi:type="dcterms:W3CDTF">2012-11-15T16:08:58Z</dcterms:created>
  <dcterms:modified xsi:type="dcterms:W3CDTF">2012-12-08T17:48:03Z</dcterms:modified>
</cp:coreProperties>
</file>