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71" r:id="rId14"/>
    <p:sldId id="268" r:id="rId15"/>
    <p:sldId id="266" r:id="rId16"/>
    <p:sldId id="267" r:id="rId17"/>
    <p:sldId id="272" r:id="rId18"/>
    <p:sldId id="273" r:id="rId19"/>
    <p:sldId id="274" r:id="rId20"/>
    <p:sldId id="275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8B8D-763B-4AB1-84DF-0A33EAE7FC11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DA92-AF6C-49A6-8D2E-93E132BFB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2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8B8D-763B-4AB1-84DF-0A33EAE7FC11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DA92-AF6C-49A6-8D2E-93E132BFB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99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8B8D-763B-4AB1-84DF-0A33EAE7FC11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DA92-AF6C-49A6-8D2E-93E132BFB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99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8B8D-763B-4AB1-84DF-0A33EAE7FC11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DA92-AF6C-49A6-8D2E-93E132BFB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89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8B8D-763B-4AB1-84DF-0A33EAE7FC11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DA92-AF6C-49A6-8D2E-93E132BFB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9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8B8D-763B-4AB1-84DF-0A33EAE7FC11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DA92-AF6C-49A6-8D2E-93E132BFB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42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8B8D-763B-4AB1-84DF-0A33EAE7FC11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DA92-AF6C-49A6-8D2E-93E132BFB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790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8B8D-763B-4AB1-84DF-0A33EAE7FC11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DA92-AF6C-49A6-8D2E-93E132BFB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572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8B8D-763B-4AB1-84DF-0A33EAE7FC11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DA92-AF6C-49A6-8D2E-93E132BFB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4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8B8D-763B-4AB1-84DF-0A33EAE7FC11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DA92-AF6C-49A6-8D2E-93E132BFB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85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8B8D-763B-4AB1-84DF-0A33EAE7FC11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DA92-AF6C-49A6-8D2E-93E132BFB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60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35000"/>
              </a:srgb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C8B8D-763B-4AB1-84DF-0A33EAE7FC11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DDA92-AF6C-49A6-8D2E-93E132BFB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0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ru.wikipedia.org/wiki/%D0%9A%D0%BE%D0%BC%D0%BC%D1%83%D1%82%D0%B0%D1%82%D0%BE%D1%80" TargetMode="External"/><Relationship Id="rId7" Type="http://schemas.openxmlformats.org/officeDocument/2006/relationships/hyperlink" Target="http://ru.wikipedia.org/wiki/%D0%9A%D0%BE%D0%BD%D0%BD%D0%B5%D0%BA%D1%82%D0%BE%D1%80" TargetMode="External"/><Relationship Id="rId2" Type="http://schemas.openxmlformats.org/officeDocument/2006/relationships/hyperlink" Target="http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4%D1%80%D0%B0%D0%B9%D0%B2%D0%B5%D1%80" TargetMode="External"/><Relationship Id="rId5" Type="http://schemas.openxmlformats.org/officeDocument/2006/relationships/hyperlink" Target="http://ru.wikipedia.org/wiki/%D0%9F%D0%BE%D0%B4%D1%81%D0%B8%D1%81%D1%82%D0%B5%D0%BC%D0%B0" TargetMode="External"/><Relationship Id="rId4" Type="http://schemas.openxmlformats.org/officeDocument/2006/relationships/hyperlink" Target="http://ru.wikipedia.org/wiki/%D0%90%D1%80%D1%85%D0%B8%D1%82%D0%B5%D0%BA%D1%82%D1%83%D1%80%D0%B0_%D0%BA%D0%BE%D0%BC%D0%BF%D1%8C%D1%8E%D1%82%D0%B5%D1%80%D0%B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informaks.narod.ru/system_baz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Front_Side_Bus" TargetMode="External"/><Relationship Id="rId13" Type="http://schemas.openxmlformats.org/officeDocument/2006/relationships/hyperlink" Target="http://ru.wikipedia.org/wiki/Nehalem" TargetMode="External"/><Relationship Id="rId18" Type="http://schemas.openxmlformats.org/officeDocument/2006/relationships/hyperlink" Target="http://ru.wikipedia.org/wiki/PCI" TargetMode="External"/><Relationship Id="rId3" Type="http://schemas.openxmlformats.org/officeDocument/2006/relationships/hyperlink" Target="http://ru.wikipedia.org/wiki/IBM_PC-%D1%81%D0%BE%D0%B2%D0%BC%D0%B5%D1%81%D1%82%D0%B8%D0%BC%D1%8B%D0%B9_%D0%BA%D0%BE%D0%BC%D0%BF%D1%8C%D1%8E%D1%82%D0%B5%D1%80" TargetMode="External"/><Relationship Id="rId21" Type="http://schemas.openxmlformats.org/officeDocument/2006/relationships/hyperlink" Target="http://ru.wikipedia.org/wiki/SATA" TargetMode="External"/><Relationship Id="rId7" Type="http://schemas.openxmlformats.org/officeDocument/2006/relationships/hyperlink" Target="http://ru.wikipedia.org/wiki/%D0%A1%D0%B5%D0%B2%D0%B5%D1%80%D0%BD%D1%8B%D0%B9_%D0%BC%D0%BE%D1%81%D1%82_(%D0%BA%D0%BE%D0%BC%D0%BF%D1%8C%D1%8E%D1%82%D0%B5%D1%80)" TargetMode="External"/><Relationship Id="rId12" Type="http://schemas.openxmlformats.org/officeDocument/2006/relationships/hyperlink" Target="http://ru.wikipedia.org/wiki/Itanium" TargetMode="External"/><Relationship Id="rId17" Type="http://schemas.openxmlformats.org/officeDocument/2006/relationships/hyperlink" Target="http://ru.wikipedia.org/wiki/%D0%96%D1%91%D1%81%D1%82%D0%BA%D0%B8%D0%B9_%D0%B4%D0%B8%D1%81%D0%BA" TargetMode="External"/><Relationship Id="rId2" Type="http://schemas.openxmlformats.org/officeDocument/2006/relationships/slide" Target="slide13.xml"/><Relationship Id="rId16" Type="http://schemas.openxmlformats.org/officeDocument/2006/relationships/hyperlink" Target="http://ru.wikipedia.org/wiki/%D0%AE%D0%B6%D0%BD%D1%8B%D0%B9_%D0%BC%D0%BE%D1%81%D1%82_(%D0%BA%D0%BE%D0%BC%D0%BF%D1%8C%D1%8E%D1%82%D0%B5%D1%80)" TargetMode="External"/><Relationship Id="rId20" Type="http://schemas.openxmlformats.org/officeDocument/2006/relationships/hyperlink" Target="http://ru.wikipedia.org/wiki/AT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7%D0%B8%D0%BF%D1%81%D0%B5%D1%82" TargetMode="External"/><Relationship Id="rId11" Type="http://schemas.openxmlformats.org/officeDocument/2006/relationships/hyperlink" Target="http://ru.wikipedia.org/wiki/Opteron" TargetMode="External"/><Relationship Id="rId5" Type="http://schemas.openxmlformats.org/officeDocument/2006/relationships/hyperlink" Target="http://ru.wikipedia.org/wiki/SCH" TargetMode="External"/><Relationship Id="rId15" Type="http://schemas.openxmlformats.org/officeDocument/2006/relationships/hyperlink" Target="http://ru.wikipedia.org/wiki/%D0%93%D1%80%D0%B0%D1%84%D0%B8%D1%87%D0%B5%D1%81%D0%BA%D0%B8%D0%B9_%D0%BF%D1%80%D0%BE%D1%86%D0%B5%D1%81%D1%81%D0%BE%D1%80" TargetMode="External"/><Relationship Id="rId10" Type="http://schemas.openxmlformats.org/officeDocument/2006/relationships/hyperlink" Target="http://ru.wikipedia.org/wiki/QuickPath_Interconnect" TargetMode="External"/><Relationship Id="rId19" Type="http://schemas.openxmlformats.org/officeDocument/2006/relationships/hyperlink" Target="http://ru.wikipedia.org/wiki/PCI_Express" TargetMode="External"/><Relationship Id="rId4" Type="http://schemas.openxmlformats.org/officeDocument/2006/relationships/hyperlink" Target="http://ru.wikipedia.org/wiki/%D0%90%D0%BD%D0%B3%D0%BB%D0%B8%D0%B9%D1%81%D0%BA%D0%B8%D0%B9_%D1%8F%D0%B7%D1%8B%D0%BA" TargetMode="External"/><Relationship Id="rId9" Type="http://schemas.openxmlformats.org/officeDocument/2006/relationships/hyperlink" Target="http://ru.wikipedia.org/wiki/HyperTransport" TargetMode="External"/><Relationship Id="rId14" Type="http://schemas.openxmlformats.org/officeDocument/2006/relationships/hyperlink" Target="http://ru.wikipedia.org/wiki/UltraSPARC_T1" TargetMode="External"/><Relationship Id="rId22" Type="http://schemas.openxmlformats.org/officeDocument/2006/relationships/hyperlink" Target="http://ru.wikipedia.org/wiki/USB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informaks.narod.ru/system_baz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hyperlink" Target="http://informaks.narod.ru/system_baz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informaks.narod.ru/system_baz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12" Type="http://schemas.openxmlformats.org/officeDocument/2006/relationships/image" Target="../media/image24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23.gif"/><Relationship Id="rId5" Type="http://schemas.openxmlformats.org/officeDocument/2006/relationships/image" Target="../media/image17.gif"/><Relationship Id="rId10" Type="http://schemas.openxmlformats.org/officeDocument/2006/relationships/image" Target="../media/image22.gif"/><Relationship Id="rId4" Type="http://schemas.openxmlformats.org/officeDocument/2006/relationships/image" Target="../media/image16.gif"/><Relationship Id="rId9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229600" cy="4569371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  <a:cs typeface="Times New Roman"/>
              </a:rPr>
              <a:t>Магистрально модульный принцип построения компьютера.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</a:rPr>
              <a:t>Файлы и файловая система.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6386" name="Picture 2" descr="http://kursymaster.ru/images/s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86238"/>
            <a:ext cx="415290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51723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Работу выполнила учитель информатики МБОУ «СОШ </a:t>
            </a:r>
            <a:r>
              <a:rPr lang="ru-RU" dirty="0" err="1" smtClean="0">
                <a:solidFill>
                  <a:srgbClr val="0070C0"/>
                </a:solidFill>
              </a:rPr>
              <a:t>с.Шумейка</a:t>
            </a:r>
            <a:r>
              <a:rPr lang="ru-RU" dirty="0" smtClean="0">
                <a:solidFill>
                  <a:srgbClr val="0070C0"/>
                </a:solidFill>
              </a:rPr>
              <a:t>» Лукашова Валентина Николаевна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2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Системная шина.</a:t>
            </a:r>
            <a:b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Для обмена данными внутри компьютерной системы используют системную магистраль (шину)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. Она представляет собой набор металлических проводников (данные передаются электрическими импульсами) и комплект микросхем.</a:t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ru-RU" sz="1600" b="1" i="0" dirty="0" smtClean="0">
                <a:solidFill>
                  <a:srgbClr val="000000"/>
                </a:solidFill>
                <a:effectLst/>
                <a:latin typeface="Arial"/>
              </a:rPr>
              <a:t>Компьютерная </a:t>
            </a:r>
            <a:r>
              <a:rPr lang="ru-RU" sz="1600" b="1" i="0" dirty="0" err="1" smtClean="0">
                <a:solidFill>
                  <a:srgbClr val="000000"/>
                </a:solidFill>
                <a:effectLst/>
                <a:latin typeface="Arial"/>
              </a:rPr>
              <a:t>ши́на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Arial"/>
              </a:rPr>
              <a:t> (от </a:t>
            </a:r>
            <a:r>
              <a:rPr lang="ru-RU" sz="16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2" tooltip="Английский язык"/>
              </a:rPr>
              <a:t>англ.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sz="1600" b="0" i="1" dirty="0" err="1" smtClean="0">
                <a:solidFill>
                  <a:srgbClr val="000000"/>
                </a:solidFill>
                <a:effectLst/>
                <a:latin typeface="Arial"/>
              </a:rPr>
              <a:t>computer</a:t>
            </a:r>
            <a:r>
              <a:rPr lang="ru-RU" sz="1600" b="0" i="1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600" b="0" i="1" dirty="0" err="1" smtClean="0">
                <a:solidFill>
                  <a:srgbClr val="000000"/>
                </a:solidFill>
                <a:effectLst/>
                <a:latin typeface="Arial"/>
              </a:rPr>
              <a:t>bus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Arial"/>
              </a:rPr>
              <a:t>, </a:t>
            </a:r>
            <a:r>
              <a:rPr lang="ru-RU" sz="1600" b="0" i="1" dirty="0" err="1" smtClean="0">
                <a:solidFill>
                  <a:srgbClr val="000000"/>
                </a:solidFill>
                <a:effectLst/>
                <a:latin typeface="Arial"/>
              </a:rPr>
              <a:t>bidirectional</a:t>
            </a:r>
            <a:r>
              <a:rPr lang="ru-RU" sz="1600" b="0" i="1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600" b="0" i="1" dirty="0" err="1" smtClean="0">
                <a:solidFill>
                  <a:srgbClr val="000000"/>
                </a:solidFill>
                <a:effectLst/>
                <a:latin typeface="Arial"/>
              </a:rPr>
              <a:t>universal</a:t>
            </a:r>
            <a:r>
              <a:rPr lang="ru-RU" sz="1600" b="0" i="1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600" b="0" i="1" dirty="0" err="1" smtClean="0">
                <a:solidFill>
                  <a:srgbClr val="000000"/>
                </a:solidFill>
                <a:effectLst/>
                <a:latin typeface="Arial"/>
              </a:rPr>
              <a:t>switch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Arial"/>
              </a:rPr>
              <a:t> — двунаправленный универсальный </a:t>
            </a:r>
            <a:r>
              <a:rPr lang="ru-RU" sz="16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3" tooltip="Коммутатор"/>
              </a:rPr>
              <a:t>коммутатор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Arial"/>
              </a:rPr>
              <a:t>) — в </a:t>
            </a:r>
            <a:r>
              <a:rPr lang="ru-RU" sz="16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4" tooltip="Архитектура компьютера"/>
              </a:rPr>
              <a:t>архитектуре компьютера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sz="16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5" tooltip="Подсистема"/>
              </a:rPr>
              <a:t>подсистема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Arial"/>
              </a:rPr>
              <a:t>, которая передаёт данные между функциональными блоками компьютера. Обычно шина управляется </a:t>
            </a:r>
            <a:r>
              <a:rPr lang="ru-RU" sz="16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6" tooltip="Драйвер"/>
              </a:rPr>
              <a:t>драйвером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Arial"/>
              </a:rPr>
              <a:t>. В отличие от связи точка-точка, к шине можно подключить несколько устройств по одному набору проводников. Каждая шина определяет свой набор </a:t>
            </a:r>
            <a:r>
              <a:rPr lang="ru-RU" sz="16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7" tooltip="Коннектор"/>
              </a:rPr>
              <a:t>коннекторов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Arial"/>
              </a:rPr>
              <a:t> (соединений) для физического подключения устройств, карт и кабелей.</a:t>
            </a:r>
          </a:p>
          <a:p>
            <a:endParaRPr lang="ru-RU" sz="1200" dirty="0">
              <a:solidFill>
                <a:srgbClr val="000000"/>
              </a:solidFill>
              <a:latin typeface="Arial"/>
            </a:endParaRPr>
          </a:p>
          <a:p>
            <a:endParaRPr lang="ru-RU" sz="1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72904"/>
            <a:ext cx="412987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69423" y="5112925"/>
            <a:ext cx="41199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Разъёмы шины PCI </a:t>
            </a:r>
            <a:r>
              <a:rPr lang="ru-RU" dirty="0" err="1" smtClean="0"/>
              <a:t>Express</a:t>
            </a:r>
            <a:r>
              <a:rPr lang="ru-RU" dirty="0" smtClean="0"/>
              <a:t> (сверху вниз: x4, x16, x1 и x16). Ниже - обычный 32-битный разъем шины PCI.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84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Контроллеры (адаптеры) внешних устройств.</a:t>
            </a:r>
            <a:b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Для согласования работы различных устройств системы используются контроллеры.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 Все устройства ПК, кроме процессора и внутренней памяти, подключаются к системной магистрали с их помощью (поэтому их называют внешними или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периферийнымиустройствами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). Для подключения периферийных устройств могут использоваться как специальные 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  <a:hlinkClick r:id="rId2"/>
              </a:rPr>
              <a:t>модули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 так и встроенные в материнскую плату 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  <a:hlinkClick r:id="rId2"/>
              </a:rPr>
              <a:t>порты ввода - вывода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. На рисунке изображена видеокарта - модуль через который обычно осуществляется подключение монитора.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Times New Roman"/>
              </a:rPr>
              <a:t/>
            </a:r>
            <a:br>
              <a:rPr lang="ru-RU" sz="1200" b="0" i="0" dirty="0" smtClean="0">
                <a:solidFill>
                  <a:srgbClr val="000000"/>
                </a:solidFill>
                <a:effectLst/>
                <a:latin typeface="Times New Roman"/>
              </a:rPr>
            </a:br>
            <a:endParaRPr lang="ru-RU" sz="1200" dirty="0"/>
          </a:p>
        </p:txBody>
      </p:sp>
      <p:pic>
        <p:nvPicPr>
          <p:cNvPr id="9220" name="Picture 4" descr="http://informaks.narod.ru/Images_baz/videocar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61048"/>
            <a:ext cx="37433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t2.gstatic.com/images?q=tbn:ANd9GcQssTx5h5rfe5CxwjtpLu6QQR2ZPH-3DFugqdrjkXB7Cw0FRu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31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2722314"/>
          </a:xfrm>
        </p:spPr>
        <p:txBody>
          <a:bodyPr>
            <a:noAutofit/>
          </a:bodyPr>
          <a:lstStyle/>
          <a:p>
            <a:pPr algn="l"/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  <a:hlinkClick r:id="rId2" action="ppaction://hlinksldjump"/>
              </a:rPr>
              <a:t>Чипсеты современных компьютеров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Чаще всего чипсет материнских плат </a:t>
            </a:r>
            <a:r>
              <a:rPr lang="ru-RU" sz="18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3" tooltip="IBM PC-совместимый компьютер"/>
              </a:rPr>
              <a:t>современных компьютеров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 состоит из двух основных микросхем (иногда объединяемых в один чип, т. н. </a:t>
            </a:r>
            <a:r>
              <a:rPr lang="ru-RU" sz="1800" b="0" i="1" dirty="0" smtClean="0">
                <a:solidFill>
                  <a:srgbClr val="000000"/>
                </a:solidFill>
                <a:effectLst/>
                <a:latin typeface="Arial"/>
              </a:rPr>
              <a:t>системный контроллер-концентратор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 (</a:t>
            </a:r>
            <a:r>
              <a:rPr lang="ru-RU" sz="18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4" tooltip="Английский язык"/>
              </a:rPr>
              <a:t>англ.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Arial"/>
              </a:rPr>
              <a:t>System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Arial"/>
              </a:rPr>
              <a:t>Controller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Arial"/>
              </a:rPr>
              <a:t>Hub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, </a:t>
            </a:r>
            <a:r>
              <a:rPr lang="ru-RU" sz="18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5" tooltip="SCH"/>
              </a:rPr>
              <a:t>SCH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):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1.</a:t>
            </a:r>
            <a:r>
              <a:rPr lang="ru-RU" sz="1800" b="0" i="1" dirty="0" smtClean="0">
                <a:solidFill>
                  <a:srgbClr val="000000"/>
                </a:solidFill>
                <a:effectLst/>
                <a:latin typeface="Arial"/>
              </a:rPr>
              <a:t>контроллер-концентратор памяти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 (</a:t>
            </a:r>
            <a:r>
              <a:rPr lang="ru-RU" sz="18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4" tooltip="Английский язык"/>
              </a:rPr>
              <a:t>англ.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Arial"/>
              </a:rPr>
              <a:t>Memory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Arial"/>
              </a:rPr>
              <a:t>Controller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Arial"/>
              </a:rPr>
              <a:t>Hub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, MCH</a:t>
            </a:r>
            <a:r>
              <a:rPr lang="ru-RU" sz="1800" b="0" i="0" u="none" strike="noStrike" baseline="30000" dirty="0" smtClean="0">
                <a:solidFill>
                  <a:srgbClr val="0B0080"/>
                </a:solidFill>
                <a:effectLst/>
                <a:latin typeface="Arial"/>
                <a:hlinkClick r:id="rId6"/>
              </a:rPr>
              <a:t>[1][2]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) или </a:t>
            </a:r>
            <a:r>
              <a:rPr lang="ru-RU" sz="1800" b="0" i="1" u="none" strike="noStrike" dirty="0" smtClean="0">
                <a:solidFill>
                  <a:srgbClr val="0B0080"/>
                </a:solidFill>
                <a:effectLst/>
                <a:latin typeface="Arial"/>
                <a:hlinkClick r:id="rId7" tooltip="Северный мост (компьютер)"/>
              </a:rPr>
              <a:t>северный мост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 (</a:t>
            </a:r>
            <a:r>
              <a:rPr lang="ru-RU" sz="18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4" tooltip="Английский язык"/>
              </a:rPr>
              <a:t>англ.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sz="1800" b="0" i="1" dirty="0" err="1" smtClean="0">
                <a:solidFill>
                  <a:srgbClr val="000000"/>
                </a:solidFill>
                <a:effectLst/>
                <a:latin typeface="Arial"/>
              </a:rPr>
              <a:t>northbridge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) — обеспечивает взаимодействие ЦП с памятью. Соединяется с ЦП высокоскоростной шиной (</a:t>
            </a:r>
            <a:r>
              <a:rPr lang="ru-RU" sz="18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8" tooltip="Front Side Bus"/>
              </a:rPr>
              <a:t>FSB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, </a:t>
            </a:r>
            <a:r>
              <a:rPr lang="ru-RU" sz="1800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9" tooltip="HyperTransport"/>
              </a:rPr>
              <a:t>HyperTransport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Arial"/>
              </a:rPr>
              <a:t>или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sz="18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10" tooltip="QuickPath Interconnect"/>
              </a:rPr>
              <a:t>QPI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). В современных ЦП (например </a:t>
            </a:r>
            <a:r>
              <a:rPr lang="ru-RU" sz="1800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11" tooltip="Opteron"/>
              </a:rPr>
              <a:t>Opteron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, </a:t>
            </a:r>
            <a:r>
              <a:rPr lang="ru-RU" sz="1800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12" tooltip="Itanium"/>
              </a:rPr>
              <a:t>Itanium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, </a:t>
            </a:r>
            <a:r>
              <a:rPr lang="ru-RU" sz="1800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13" tooltip="Nehalem"/>
              </a:rPr>
              <a:t>Nehalem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, </a:t>
            </a:r>
            <a:r>
              <a:rPr lang="ru-RU" sz="1800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14" tooltip="UltraSPARC T1"/>
              </a:rPr>
              <a:t>UltraSPARC</a:t>
            </a:r>
            <a:r>
              <a:rPr lang="ru-RU" sz="18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14" tooltip="UltraSPARC T1"/>
              </a:rPr>
              <a:t> T1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) контроллер памяти может быть интегрирован непосредственно в ЦП. В MCH некоторых чипсетов может интегрироваться </a:t>
            </a:r>
            <a:r>
              <a:rPr lang="ru-RU" sz="18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15" tooltip="Графический процессор"/>
              </a:rPr>
              <a:t>графический процессор</a:t>
            </a:r>
            <a:r>
              <a:rPr lang="ru-RU" sz="1800" b="0" i="0" u="none" strike="noStrike" baseline="30000" dirty="0" smtClean="0">
                <a:solidFill>
                  <a:srgbClr val="0B0080"/>
                </a:solidFill>
                <a:effectLst/>
                <a:latin typeface="Arial"/>
                <a:hlinkClick r:id="rId6"/>
              </a:rPr>
              <a:t>[3]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;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2.</a:t>
            </a:r>
            <a:r>
              <a:rPr lang="ru-RU" sz="1800" b="0" i="1" dirty="0" smtClean="0">
                <a:solidFill>
                  <a:srgbClr val="000000"/>
                </a:solidFill>
                <a:effectLst/>
                <a:latin typeface="Arial"/>
              </a:rPr>
              <a:t>контроллер-концентратор ввода-вывода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 (</a:t>
            </a:r>
            <a:r>
              <a:rPr lang="ru-RU" sz="18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4" tooltip="Английский язык"/>
              </a:rPr>
              <a:t>англ.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 I/O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Arial"/>
              </a:rPr>
              <a:t>Controller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Arial"/>
              </a:rPr>
              <a:t>Hub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, ICH</a:t>
            </a:r>
            <a:r>
              <a:rPr lang="ru-RU" sz="1800" b="0" i="0" u="none" strike="noStrike" baseline="30000" dirty="0" smtClean="0">
                <a:solidFill>
                  <a:srgbClr val="0B0080"/>
                </a:solidFill>
                <a:effectLst/>
                <a:latin typeface="Arial"/>
                <a:hlinkClick r:id="rId6"/>
              </a:rPr>
              <a:t>[4]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) или </a:t>
            </a:r>
            <a:r>
              <a:rPr lang="ru-RU" sz="1800" b="0" i="1" u="none" strike="noStrike" dirty="0" smtClean="0">
                <a:solidFill>
                  <a:srgbClr val="0B0080"/>
                </a:solidFill>
                <a:effectLst/>
                <a:latin typeface="Arial"/>
                <a:hlinkClick r:id="rId16" tooltip="Южный мост (компьютер)"/>
              </a:rPr>
              <a:t>южный мост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 (</a:t>
            </a:r>
            <a:r>
              <a:rPr lang="ru-RU" sz="18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4" tooltip="Английский язык"/>
              </a:rPr>
              <a:t>англ.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sz="1800" b="0" i="1" dirty="0" err="1" smtClean="0">
                <a:solidFill>
                  <a:srgbClr val="000000"/>
                </a:solidFill>
                <a:effectLst/>
                <a:latin typeface="Arial"/>
              </a:rPr>
              <a:t>southbridge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) — обеспечивает взаимодействие между ЦП и </a:t>
            </a:r>
            <a:r>
              <a:rPr lang="ru-RU" sz="18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17" tooltip="Жёсткий диск"/>
              </a:rPr>
              <a:t>жестким диском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, картами </a:t>
            </a:r>
            <a:r>
              <a:rPr lang="ru-RU" sz="18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18" tooltip="PCI"/>
              </a:rPr>
              <a:t>PCI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, низкоскоростными интерфейсами </a:t>
            </a:r>
            <a:r>
              <a:rPr lang="ru-RU" sz="18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19" tooltip="PCI Express"/>
              </a:rPr>
              <a:t>PCI </a:t>
            </a:r>
            <a:r>
              <a:rPr lang="ru-RU" sz="1800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19" tooltip="PCI Express"/>
              </a:rPr>
              <a:t>Express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, интерфейсами </a:t>
            </a:r>
            <a:r>
              <a:rPr lang="ru-RU" sz="18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20" tooltip="ATA"/>
              </a:rPr>
              <a:t>IDE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, </a:t>
            </a:r>
            <a:r>
              <a:rPr lang="ru-RU" sz="18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21" tooltip="SATA"/>
              </a:rPr>
              <a:t>SATA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, </a:t>
            </a:r>
            <a:r>
              <a:rPr lang="ru-RU" sz="18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22" tooltip="USB"/>
              </a:rPr>
              <a:t>USB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 и пр.</a:t>
            </a:r>
            <a:endParaRPr lang="ru-RU" sz="1800" b="0" i="0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65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le:Motherboard diagram ru.sv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840760" cy="600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0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5793507"/>
          </a:xfrm>
        </p:spPr>
        <p:txBody>
          <a:bodyPr numCol="2">
            <a:normAutofit fontScale="77500" lnSpcReduction="20000"/>
          </a:bodyPr>
          <a:lstStyle/>
          <a:p>
            <a:pPr algn="ctr"/>
            <a:endParaRPr lang="ru-RU" sz="1400" b="0" i="0" dirty="0" smtClean="0">
              <a:solidFill>
                <a:srgbClr val="282828"/>
              </a:solidFill>
              <a:effectLst/>
              <a:latin typeface="Tahoma"/>
            </a:endParaRPr>
          </a:p>
          <a:p>
            <a:pPr algn="ctr"/>
            <a:endParaRPr lang="ru-RU" sz="1400" dirty="0">
              <a:solidFill>
                <a:srgbClr val="282828"/>
              </a:solidFill>
              <a:latin typeface="Tahoma"/>
            </a:endParaRPr>
          </a:p>
          <a:p>
            <a:pPr algn="ctr"/>
            <a:endParaRPr lang="ru-RU" sz="1400" b="0" i="0" dirty="0" smtClean="0">
              <a:solidFill>
                <a:srgbClr val="282828"/>
              </a:solidFill>
              <a:effectLst/>
              <a:latin typeface="Tahoma"/>
            </a:endParaRPr>
          </a:p>
          <a:p>
            <a:pPr algn="ctr"/>
            <a:endParaRPr lang="ru-RU" sz="1400" dirty="0">
              <a:solidFill>
                <a:srgbClr val="282828"/>
              </a:solidFill>
              <a:latin typeface="Tahoma"/>
            </a:endParaRPr>
          </a:p>
          <a:p>
            <a:pPr algn="ctr"/>
            <a:endParaRPr lang="ru-RU" sz="1400" b="0" i="0" dirty="0" smtClean="0">
              <a:solidFill>
                <a:srgbClr val="282828"/>
              </a:solidFill>
              <a:effectLst/>
              <a:latin typeface="Tahoma"/>
            </a:endParaRPr>
          </a:p>
          <a:p>
            <a:pPr algn="ctr"/>
            <a:endParaRPr lang="ru-RU" sz="1400" dirty="0">
              <a:solidFill>
                <a:srgbClr val="282828"/>
              </a:solidFill>
              <a:latin typeface="Tahoma"/>
            </a:endParaRPr>
          </a:p>
          <a:p>
            <a:pPr algn="ctr"/>
            <a:endParaRPr lang="ru-RU" sz="1400" b="0" i="0" dirty="0" smtClean="0">
              <a:solidFill>
                <a:srgbClr val="282828"/>
              </a:solidFill>
              <a:effectLst/>
              <a:latin typeface="Tahoma"/>
            </a:endParaRPr>
          </a:p>
          <a:p>
            <a:pPr algn="ctr"/>
            <a:endParaRPr lang="ru-RU" sz="1400" dirty="0">
              <a:solidFill>
                <a:srgbClr val="282828"/>
              </a:solidFill>
              <a:latin typeface="Tahoma"/>
            </a:endParaRPr>
          </a:p>
          <a:p>
            <a:pPr algn="ctr"/>
            <a:endParaRPr lang="ru-RU" sz="1400" b="0" i="0" dirty="0" smtClean="0">
              <a:solidFill>
                <a:srgbClr val="282828"/>
              </a:solidFill>
              <a:effectLst/>
              <a:latin typeface="Tahoma"/>
            </a:endParaRPr>
          </a:p>
          <a:p>
            <a:pPr algn="ctr"/>
            <a:endParaRPr lang="ru-RU" sz="1400" dirty="0">
              <a:solidFill>
                <a:srgbClr val="282828"/>
              </a:solidFill>
              <a:latin typeface="Tahoma"/>
            </a:endParaRPr>
          </a:p>
          <a:p>
            <a:pPr algn="ctr"/>
            <a:endParaRPr lang="ru-RU" sz="1400" b="0" i="0" dirty="0" smtClean="0">
              <a:solidFill>
                <a:srgbClr val="282828"/>
              </a:solidFill>
              <a:effectLst/>
              <a:latin typeface="Tahoma"/>
            </a:endParaRPr>
          </a:p>
          <a:p>
            <a:pPr algn="ctr"/>
            <a:endParaRPr lang="ru-RU" sz="1400" dirty="0">
              <a:solidFill>
                <a:srgbClr val="282828"/>
              </a:solidFill>
              <a:latin typeface="Tahoma"/>
            </a:endParaRPr>
          </a:p>
          <a:p>
            <a:pPr algn="ctr"/>
            <a:endParaRPr lang="ru-RU" sz="1400" b="0" i="0" dirty="0" smtClean="0">
              <a:solidFill>
                <a:srgbClr val="282828"/>
              </a:solidFill>
              <a:effectLst/>
              <a:latin typeface="Tahoma"/>
            </a:endParaRPr>
          </a:p>
          <a:p>
            <a:pPr algn="ctr"/>
            <a:endParaRPr lang="ru-RU" sz="1400" dirty="0">
              <a:solidFill>
                <a:srgbClr val="282828"/>
              </a:solidFill>
              <a:latin typeface="Tahoma"/>
            </a:endParaRPr>
          </a:p>
          <a:p>
            <a:pPr algn="ctr"/>
            <a:endParaRPr lang="ru-RU" sz="1400" b="0" i="0" dirty="0" smtClean="0">
              <a:solidFill>
                <a:srgbClr val="282828"/>
              </a:solidFill>
              <a:effectLst/>
              <a:latin typeface="Tahoma"/>
            </a:endParaRPr>
          </a:p>
          <a:p>
            <a:pPr algn="ctr"/>
            <a:r>
              <a:rPr lang="ru-RU" sz="1400" b="0" i="0" dirty="0" smtClean="0">
                <a:solidFill>
                  <a:srgbClr val="282828"/>
                </a:solidFill>
                <a:effectLst/>
                <a:latin typeface="Tahoma"/>
              </a:rPr>
              <a:t>Новый «</a:t>
            </a:r>
            <a:r>
              <a:rPr lang="ru-RU" sz="1400" b="0" i="0" dirty="0" err="1" smtClean="0">
                <a:solidFill>
                  <a:srgbClr val="282828"/>
                </a:solidFill>
                <a:effectLst/>
                <a:latin typeface="Tahoma"/>
              </a:rPr>
              <a:t>топовый</a:t>
            </a:r>
            <a:r>
              <a:rPr lang="ru-RU" sz="1400" b="0" i="0" dirty="0" smtClean="0">
                <a:solidFill>
                  <a:srgbClr val="282828"/>
                </a:solidFill>
                <a:effectLst/>
                <a:latin typeface="Tahoma"/>
              </a:rPr>
              <a:t>» чипсет </a:t>
            </a:r>
            <a:r>
              <a:rPr lang="ru-RU" sz="1400" b="0" i="0" dirty="0" err="1" smtClean="0">
                <a:solidFill>
                  <a:srgbClr val="282828"/>
                </a:solidFill>
                <a:effectLst/>
                <a:latin typeface="Tahoma"/>
              </a:rPr>
              <a:t>Intel</a:t>
            </a:r>
            <a:r>
              <a:rPr lang="ru-RU" sz="1400" b="0" i="0" dirty="0" smtClean="0">
                <a:solidFill>
                  <a:srgbClr val="282828"/>
                </a:solidFill>
                <a:effectLst/>
                <a:latin typeface="Tahoma"/>
              </a:rPr>
              <a:t> X78 поступит первым заказчикам в ноябре текущего года по цене $73 за микрочип. Его приход привнесет с собой определенные изменения в модельном ряду системной логики компании </a:t>
            </a:r>
            <a:r>
              <a:rPr lang="ru-RU" sz="1400" b="0" i="0" dirty="0" err="1" smtClean="0">
                <a:solidFill>
                  <a:srgbClr val="282828"/>
                </a:solidFill>
                <a:effectLst/>
                <a:latin typeface="Tahoma"/>
              </a:rPr>
              <a:t>Intel</a:t>
            </a:r>
            <a:r>
              <a:rPr lang="ru-RU" sz="1400" b="0" i="0" dirty="0" smtClean="0">
                <a:solidFill>
                  <a:srgbClr val="282828"/>
                </a:solidFill>
                <a:effectLst/>
                <a:latin typeface="Tahoma"/>
              </a:rPr>
              <a:t>. Если производитель продолжить поставки на рынок чипсета Z68 по цене $48, то вот бывшая флагманом модель X58 постепенно станет историей.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i="0" dirty="0" smtClean="0">
                <a:solidFill>
                  <a:srgbClr val="282828"/>
                </a:solidFill>
                <a:effectLst/>
                <a:latin typeface="Tahoma"/>
              </a:rPr>
              <a:t>Предыдущая «</a:t>
            </a:r>
            <a:r>
              <a:rPr lang="ru-RU" sz="1400" b="0" i="0" dirty="0" err="1" smtClean="0">
                <a:solidFill>
                  <a:srgbClr val="282828"/>
                </a:solidFill>
                <a:effectLst/>
                <a:latin typeface="Tahoma"/>
              </a:rPr>
              <a:t>топовая</a:t>
            </a:r>
            <a:r>
              <a:rPr lang="ru-RU" sz="1400" b="0" i="0" dirty="0" smtClean="0">
                <a:solidFill>
                  <a:srgbClr val="282828"/>
                </a:solidFill>
                <a:effectLst/>
                <a:latin typeface="Tahoma"/>
              </a:rPr>
              <a:t>» модель слишком долго задержалась на мировом рынке – многие ожидали появления замены ему гораздо раньше ноября 2011 года. Наблюдатели, исходя из этого факта, делают вывод, что задержится также смена центральным процессорам </a:t>
            </a:r>
            <a:r>
              <a:rPr lang="ru-RU" sz="1400" b="0" i="0" dirty="0" err="1" smtClean="0">
                <a:solidFill>
                  <a:srgbClr val="282828"/>
                </a:solidFill>
                <a:effectLst/>
                <a:latin typeface="Tahoma"/>
              </a:rPr>
              <a:t>Sandy</a:t>
            </a:r>
            <a:r>
              <a:rPr lang="ru-RU" sz="1400" b="0" i="0" dirty="0" smtClean="0">
                <a:solidFill>
                  <a:srgbClr val="282828"/>
                </a:solidFill>
                <a:effectLst/>
                <a:latin typeface="Tahoma"/>
              </a:rPr>
              <a:t> </a:t>
            </a:r>
            <a:r>
              <a:rPr lang="ru-RU" sz="1400" b="0" i="0" dirty="0" err="1" smtClean="0">
                <a:solidFill>
                  <a:srgbClr val="282828"/>
                </a:solidFill>
                <a:effectLst/>
                <a:latin typeface="Tahoma"/>
              </a:rPr>
              <a:t>Bridge</a:t>
            </a:r>
            <a:r>
              <a:rPr lang="ru-RU" sz="1400" b="0" i="0" dirty="0" smtClean="0">
                <a:solidFill>
                  <a:srgbClr val="282828"/>
                </a:solidFill>
                <a:effectLst/>
                <a:latin typeface="Tahoma"/>
              </a:rPr>
              <a:t> E, которые не появятся до четвертого квартала 2012 года.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500" dirty="0" smtClean="0"/>
              <a:t/>
            </a:r>
            <a:br>
              <a:rPr lang="ru-RU" sz="1500" dirty="0" smtClean="0"/>
            </a:br>
            <a:endParaRPr lang="ru-RU" sz="1500" b="0" i="0" dirty="0" smtClean="0">
              <a:solidFill>
                <a:srgbClr val="282828"/>
              </a:solidFill>
              <a:effectLst/>
              <a:latin typeface="Tahoma"/>
            </a:endParaRPr>
          </a:p>
          <a:p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b="0" i="0" dirty="0" smtClean="0">
                <a:solidFill>
                  <a:srgbClr val="282828"/>
                </a:solidFill>
                <a:effectLst/>
                <a:latin typeface="Tahoma"/>
              </a:rPr>
              <a:t>Ценник в $73 для чипсета, поддерживающего работу лишь с портами USB 2.0, кажется немаленьким. Но не стоит забывать, что его функциональность все же очень и очень неплоха: поддержка десяти портов SATA с пропускной способностью 6 Гбит/с, поддержка шины </a:t>
            </a:r>
            <a:r>
              <a:rPr lang="ru-RU" sz="1500" b="0" i="0" dirty="0" err="1" smtClean="0">
                <a:solidFill>
                  <a:srgbClr val="282828"/>
                </a:solidFill>
                <a:effectLst/>
                <a:latin typeface="Tahoma"/>
              </a:rPr>
              <a:t>PCIe</a:t>
            </a:r>
            <a:r>
              <a:rPr lang="ru-RU" sz="1500" b="0" i="0" dirty="0" smtClean="0">
                <a:solidFill>
                  <a:srgbClr val="282828"/>
                </a:solidFill>
                <a:effectLst/>
                <a:latin typeface="Tahoma"/>
              </a:rPr>
              <a:t> 2.0 для подключения графического адаптера и </a:t>
            </a:r>
            <a:r>
              <a:rPr lang="ru-RU" sz="1500" b="0" i="0" dirty="0" err="1" smtClean="0">
                <a:solidFill>
                  <a:srgbClr val="282828"/>
                </a:solidFill>
                <a:effectLst/>
                <a:latin typeface="Tahoma"/>
              </a:rPr>
              <a:t>PCIe</a:t>
            </a:r>
            <a:r>
              <a:rPr lang="ru-RU" sz="1500" b="0" i="0" dirty="0" smtClean="0">
                <a:solidFill>
                  <a:srgbClr val="282828"/>
                </a:solidFill>
                <a:effectLst/>
                <a:latin typeface="Tahoma"/>
              </a:rPr>
              <a:t> 3.0 специально для подключения привода. Помимо этого стоит отметить гигабитный </a:t>
            </a:r>
            <a:r>
              <a:rPr lang="ru-RU" sz="1500" b="0" i="0" dirty="0" err="1" smtClean="0">
                <a:solidFill>
                  <a:srgbClr val="282828"/>
                </a:solidFill>
                <a:effectLst/>
                <a:latin typeface="Tahoma"/>
              </a:rPr>
              <a:t>Ethernet</a:t>
            </a:r>
            <a:r>
              <a:rPr lang="ru-RU" sz="1500" b="0" i="0" dirty="0" smtClean="0">
                <a:solidFill>
                  <a:srgbClr val="282828"/>
                </a:solidFill>
                <a:effectLst/>
                <a:latin typeface="Tahoma"/>
              </a:rPr>
              <a:t>-контроллер и контроллер SCSI-интерфейса. 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2100" b="0" i="0" dirty="0" smtClean="0">
                <a:solidFill>
                  <a:srgbClr val="282828"/>
                </a:solidFill>
                <a:effectLst/>
                <a:latin typeface="Tahoma"/>
              </a:rPr>
              <a:t>Более глубокое изучение </a:t>
            </a:r>
            <a:r>
              <a:rPr lang="ru-RU" sz="2100" b="0" i="0" dirty="0" err="1" smtClean="0">
                <a:solidFill>
                  <a:srgbClr val="282828"/>
                </a:solidFill>
                <a:effectLst/>
                <a:latin typeface="Tahoma"/>
              </a:rPr>
              <a:t>функциональсности</a:t>
            </a:r>
            <a:r>
              <a:rPr lang="ru-RU" sz="2100" b="0" i="0" dirty="0" smtClean="0">
                <a:solidFill>
                  <a:srgbClr val="282828"/>
                </a:solidFill>
                <a:effectLst/>
                <a:latin typeface="Tahoma"/>
              </a:rPr>
              <a:t> чипсета </a:t>
            </a:r>
            <a:r>
              <a:rPr lang="ru-RU" sz="2100" b="0" i="0" dirty="0" err="1" smtClean="0">
                <a:solidFill>
                  <a:srgbClr val="282828"/>
                </a:solidFill>
                <a:effectLst/>
                <a:latin typeface="Tahoma"/>
              </a:rPr>
              <a:t>Intel</a:t>
            </a:r>
            <a:r>
              <a:rPr lang="ru-RU" sz="2100" b="0" i="0" dirty="0" smtClean="0">
                <a:solidFill>
                  <a:srgbClr val="282828"/>
                </a:solidFill>
                <a:effectLst/>
                <a:latin typeface="Tahoma"/>
              </a:rPr>
              <a:t> X78 дает нам основания утверждать, что эта модель может считаться логикой для рабочих станций, а в купе с «</a:t>
            </a:r>
            <a:r>
              <a:rPr lang="ru-RU" sz="2100" b="0" i="0" dirty="0" err="1" smtClean="0">
                <a:solidFill>
                  <a:srgbClr val="282828"/>
                </a:solidFill>
                <a:effectLst/>
                <a:latin typeface="Tahoma"/>
              </a:rPr>
              <a:t>топовым</a:t>
            </a:r>
            <a:r>
              <a:rPr lang="ru-RU" sz="2100" b="0" i="0" dirty="0" smtClean="0">
                <a:solidFill>
                  <a:srgbClr val="282828"/>
                </a:solidFill>
                <a:effectLst/>
                <a:latin typeface="Tahoma"/>
              </a:rPr>
              <a:t>» центральным процессором -  базой для «экстремального» персонального компьютера, в том числе с прицелом на </a:t>
            </a:r>
            <a:r>
              <a:rPr lang="ru-RU" sz="2100" b="0" i="0" dirty="0" err="1" smtClean="0">
                <a:solidFill>
                  <a:srgbClr val="282828"/>
                </a:solidFill>
                <a:effectLst/>
                <a:latin typeface="Tahoma"/>
              </a:rPr>
              <a:t>оверклокинг</a:t>
            </a:r>
            <a:r>
              <a:rPr lang="ru-RU" sz="2100" b="0" i="0" dirty="0" smtClean="0">
                <a:solidFill>
                  <a:srgbClr val="282828"/>
                </a:solidFill>
                <a:effectLst/>
                <a:latin typeface="Tahoma"/>
              </a:rPr>
              <a:t>. Даже с </a:t>
            </a:r>
            <a:r>
              <a:rPr lang="ru-RU" sz="2100" b="0" i="0" dirty="0" err="1" smtClean="0">
                <a:solidFill>
                  <a:srgbClr val="282828"/>
                </a:solidFill>
                <a:effectLst/>
                <a:latin typeface="Tahoma"/>
              </a:rPr>
              <a:t>четырехъядерным</a:t>
            </a:r>
            <a:r>
              <a:rPr lang="ru-RU" sz="2100" b="0" i="0" dirty="0" smtClean="0">
                <a:solidFill>
                  <a:srgbClr val="282828"/>
                </a:solidFill>
                <a:effectLst/>
                <a:latin typeface="Tahoma"/>
              </a:rPr>
              <a:t> процессором </a:t>
            </a:r>
            <a:r>
              <a:rPr lang="ru-RU" sz="2100" b="0" i="0" dirty="0" err="1" smtClean="0">
                <a:solidFill>
                  <a:srgbClr val="282828"/>
                </a:solidFill>
                <a:effectLst/>
                <a:latin typeface="Tahoma"/>
              </a:rPr>
              <a:t>Core</a:t>
            </a:r>
            <a:r>
              <a:rPr lang="ru-RU" sz="2100" b="0" i="0" dirty="0" smtClean="0">
                <a:solidFill>
                  <a:srgbClr val="282828"/>
                </a:solidFill>
                <a:effectLst/>
                <a:latin typeface="Tahoma"/>
              </a:rPr>
              <a:t> i7 3820, работающим на частоте 3,6 ГГц, можно получить прибавку в скорости до 3,9 ГГц в турбо-режиме. «</a:t>
            </a:r>
            <a:r>
              <a:rPr lang="ru-RU" sz="2100" b="0" i="0" dirty="0" err="1" smtClean="0">
                <a:solidFill>
                  <a:srgbClr val="282828"/>
                </a:solidFill>
                <a:effectLst/>
                <a:latin typeface="Tahoma"/>
              </a:rPr>
              <a:t>Топовый</a:t>
            </a:r>
            <a:r>
              <a:rPr lang="ru-RU" sz="2100" b="0" i="0" dirty="0" smtClean="0">
                <a:solidFill>
                  <a:srgbClr val="282828"/>
                </a:solidFill>
                <a:effectLst/>
                <a:latin typeface="Tahoma"/>
              </a:rPr>
              <a:t>» шестиядерный процессор </a:t>
            </a:r>
            <a:r>
              <a:rPr lang="ru-RU" sz="2100" b="0" i="0" dirty="0" err="1" smtClean="0">
                <a:solidFill>
                  <a:srgbClr val="282828"/>
                </a:solidFill>
                <a:effectLst/>
                <a:latin typeface="Tahoma"/>
              </a:rPr>
              <a:t>Core</a:t>
            </a:r>
            <a:r>
              <a:rPr lang="ru-RU" sz="2100" b="0" i="0" dirty="0" smtClean="0">
                <a:solidFill>
                  <a:srgbClr val="282828"/>
                </a:solidFill>
                <a:effectLst/>
                <a:latin typeface="Tahoma"/>
              </a:rPr>
              <a:t> i7 </a:t>
            </a:r>
            <a:r>
              <a:rPr lang="ru-RU" sz="2100" b="0" i="0" dirty="0" err="1" smtClean="0">
                <a:solidFill>
                  <a:srgbClr val="282828"/>
                </a:solidFill>
                <a:effectLst/>
                <a:latin typeface="Tahoma"/>
              </a:rPr>
              <a:t>Extreme</a:t>
            </a:r>
            <a:r>
              <a:rPr lang="ru-RU" sz="2100" b="0" i="0" dirty="0" smtClean="0">
                <a:solidFill>
                  <a:srgbClr val="282828"/>
                </a:solidFill>
                <a:effectLst/>
                <a:latin typeface="Tahoma"/>
              </a:rPr>
              <a:t> 3960X с частотой 3,3 ГГц позволяет легко увеличить тактовую частоту до 3,9 ГГц, что означает очень и очень серьезную производительность.</a:t>
            </a:r>
            <a:endParaRPr lang="ru-RU" sz="21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5913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 descr="http://www.hwp.ru/News/images/October1.2011/Intel-LGA-2011-sandy-bridge-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25" y="-99392"/>
            <a:ext cx="38100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8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i="0" dirty="0" smtClean="0">
                <a:solidFill>
                  <a:srgbClr val="000000"/>
                </a:solidFill>
                <a:effectLst/>
                <a:latin typeface="Times New Roman"/>
              </a:rPr>
              <a:t>Магистрально-модульный принцип построения компьютера.</a:t>
            </a:r>
            <a:br>
              <a:rPr lang="ru-RU" sz="1800" b="1" i="0" dirty="0" smtClean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В основу большинства настольных ПК положен магистрально-модульный принцип построения. Основу такого компьютера составляет </a:t>
            </a:r>
            <a:r>
              <a:rPr lang="ru-RU" sz="1800" b="1" i="0" dirty="0" smtClean="0">
                <a:solidFill>
                  <a:srgbClr val="000000"/>
                </a:solidFill>
                <a:effectLst/>
                <a:latin typeface="Times New Roman"/>
              </a:rPr>
              <a:t>системная (материнская) плата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: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pic>
        <p:nvPicPr>
          <p:cNvPr id="1229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459588" cy="489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4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  <a:hlinkClick r:id="rId2" action="ppaction://hlinksldjump"/>
              </a:rPr>
              <a:t>На ней размещаются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системная магистраль и имеются разъёмные соединения для установки процессора, внутренней памяти и контроллеров внешних устройств (слоты)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. Это дает пользователю возможность самому 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комплектовать компьютер, при необходимости модернизировать или ремонтировать путём замены модулей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. На рисунке ниже показан фрагмент материнской платы с установленными модулями оперативной памяти.</a:t>
            </a:r>
            <a:endParaRPr lang="ru-RU" sz="2000" dirty="0"/>
          </a:p>
        </p:txBody>
      </p:sp>
      <p:pic>
        <p:nvPicPr>
          <p:cNvPr id="13314" name="Picture 2" descr="http://informaks.narod.ru/Images_baz/ModulDD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21" y="2492896"/>
            <a:ext cx="4894684" cy="367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83308" y="2852936"/>
            <a:ext cx="30243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Системная плата вместе с подключенными к ней модулями размещается в системном блоке. В нём же находятся дисководы и блок питания. С тыльной стороны системного блока находятся разъёмные соединения для подключения электрического питания и внешних устройств.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70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/>
              </a:rPr>
              <a:t>Характеристики ПК.</a:t>
            </a:r>
          </a:p>
          <a:p>
            <a:pPr algn="just"/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/>
              </a:rPr>
              <a:t>1.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 Важнейшей характеристикой ПК является </a:t>
            </a:r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/>
              </a:rPr>
              <a:t>быстродействие процессора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, так как от него зависит скорость обработки </a:t>
            </a:r>
            <a:r>
              <a:rPr lang="ru-RU" sz="1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данныхкомпьютером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.</a:t>
            </a:r>
          </a:p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Быстродействие процессора зависит от трёх параметров.</a:t>
            </a:r>
          </a:p>
          <a:p>
            <a:pPr algn="just">
              <a:buFont typeface="Arial"/>
              <a:buChar char="•"/>
            </a:pPr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/>
              </a:rPr>
              <a:t>Тактовая частота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 (количество тактов в секунду): такт – импульс, задающий темп работы процессора; на выполнение процессором каждой базовой операции (например, сложения двух двоичных чисел) отводится определённое количество тактов, чем выше тактовая частота, тем больше операций в секунду выполнит процессор. Тактовая частота измеряется в мегагерцах (МГц – миллион тактов в секунду) или гигагерцах (ГГц – миллиард тактов в секунду).</a:t>
            </a:r>
          </a:p>
          <a:p>
            <a:pPr algn="just">
              <a:buFont typeface="Arial"/>
              <a:buChar char="•"/>
            </a:pPr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/>
              </a:rPr>
              <a:t>Разрядность шины данных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 - количество двоичных разрядов, которые процессор может обработать за одну операцию. Разрядность процессора измеряют в битах. Иногда уточняют и разрядность шины адреса. Она показывает, сколько ячеек (адресов) внутренней памяти может быть использовано данным процессором (так называемое адресное пространство процессора).</a:t>
            </a:r>
          </a:p>
          <a:p>
            <a:pPr algn="just">
              <a:buFont typeface="Arial"/>
              <a:buChar char="•"/>
            </a:pPr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/>
              </a:rPr>
              <a:t>Система команд и особенности архитектуры процессора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 (наличие </a:t>
            </a:r>
            <a:r>
              <a:rPr lang="ru-RU" sz="1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КЭШ-памяти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 и др.).</a:t>
            </a:r>
          </a:p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Быстродействие процессора определяется путём тестирования с помощью специальных компьютерных программ.</a:t>
            </a:r>
          </a:p>
          <a:p>
            <a:pPr algn="just"/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/>
              </a:rPr>
              <a:t> 2.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 Не менее важна для работы компьютера </a:t>
            </a:r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/>
              </a:rPr>
              <a:t>оперативная память (ОЗУ)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. Модули памяти характеризуются </a:t>
            </a:r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/>
              </a:rPr>
              <a:t>быстродействием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(максимальной скоростью записи или считывания информации) и </a:t>
            </a:r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/>
              </a:rPr>
              <a:t>информационной ёмкостью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. В один компьютер можно установить несколько модулей ОЗУ.</a:t>
            </a:r>
          </a:p>
          <a:p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/>
              </a:rPr>
              <a:t> 3.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 Необходимым компонентом компьютерной системы является </a:t>
            </a:r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/>
              </a:rPr>
              <a:t>внешняя память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. Носители информации могут быть различны по принципу записи и считывания данных и информационной ёмкости. Наличие устройств для записи и считывания различных носителей является важной характеристикой компьютера.</a:t>
            </a:r>
          </a:p>
          <a:p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/>
              </a:rPr>
              <a:t>4. 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Наличие клавиатуры и дисплея необходимы для работы пользователя с ПК, но во многих случаях не обойтись </a:t>
            </a:r>
            <a:r>
              <a:rPr lang="ru-RU" sz="1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без</a:t>
            </a:r>
            <a:r>
              <a:rPr lang="ru-RU" sz="14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дополнительных</a:t>
            </a:r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/>
              </a:rPr>
              <a:t> внешних устройств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. Их наличие или возможность их подключения – ещё одна важная характеристика компьютерной системы.</a:t>
            </a:r>
          </a:p>
          <a:p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/>
              </a:rPr>
              <a:t> 5.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 Всё, что сказано выше о характеристиках компьютера имеет отношение к аппаратной части компьютерной системы, но не менее важным показателем качества компьютера является его 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  <a:hlinkClick r:id="rId2"/>
              </a:rPr>
              <a:t>программное обеспечение</a:t>
            </a:r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/>
              </a:rPr>
              <a:t>.</a:t>
            </a:r>
            <a:endParaRPr lang="ru-RU" sz="14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188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691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Файловая система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Программы и данные, которые пользователь помещает в свой компьютер, хранятся на внешних носителях информации в виде файлов.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Файл – информация, имеющая собственное имя и хранящаяся во внешней памяти.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Практически во всех операционных системах имя файла состоит из двух частей, разделённых точкой. Первую часть (собственно имя) дает файлу пользователь, а вторую часть (расширение) задает программа при его создании (или пользователь выбирает возможные варианты расширений - форматов). Расширение файла указывает на тип (формат) файла. Под форматом файла понимается способ представления информации внутри файла. Одно и тоже изображение можно сохранить в разных форматах. В результате полученные файлы будут разного размера и при открытии будут воспроизводить изображения разного качества.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На одном компьютере может быть несколько дисководов. Каждому из них присваивается имя из одной латинской буквы: А, В, С и т.д. Часто, винчестер «разбивают» на разделы – логические диски. Логические диски обозначаются разными буквами, и они работают как отдельные дисководы, хотя физически винчестер один.  На каждом носителе информации может храниться большое количество файлов. Каждый диск разбивается на две области: область хранения файлов и таблицу размещения файлов. Это происходит во время форматирования диска. Если провести аналогию диска с книгой, то таблица размещения – это оглавление, а область хранения – это содержание. Таблицы размещения файлов нас более интересовать не будут, так как используются они только компьютером. Для пользователя же имеет значение только  организация его доступа  к файлам хранящимся на диске. Одноуровневая файловая система – простая последовательность файлов. Для отыскания файла в такой структуре достаточно знать имя диска и имя файла. Например, если файл Проба .</a:t>
            </a:r>
            <a:r>
              <a:rPr lang="ru-RU" sz="1600" dirty="0" err="1" smtClean="0"/>
              <a:t>doc</a:t>
            </a:r>
            <a:r>
              <a:rPr lang="ru-RU" sz="1600" dirty="0" smtClean="0"/>
              <a:t> находится на диске в дисководе «А», то его «полный адрес» выглядит так: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А:\Проба .</a:t>
            </a:r>
            <a:r>
              <a:rPr lang="ru-RU" sz="1600" dirty="0" err="1" smtClean="0"/>
              <a:t>doc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285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/>
              </a:rPr>
              <a:t>Многоуровневая (иерархическая) файловая система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 – древовидный способ организации файлов на диске. Кроме самих файлов в такой структуре присутствуют </a:t>
            </a:r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/>
              </a:rPr>
              <a:t>папки (каталоги)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. Каждая папка (каталог) может содержать файлы и </a:t>
            </a:r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/>
              </a:rPr>
              <a:t>вложенные папки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. В результате образуется структура, напоминающая перевёрнутое дерево:</a:t>
            </a:r>
            <a:endParaRPr lang="ru-RU" sz="1400" dirty="0"/>
          </a:p>
        </p:txBody>
      </p:sp>
      <p:pic>
        <p:nvPicPr>
          <p:cNvPr id="4" name="Объект 3" descr="http://informaks.narod.ru/Images_baz/tree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4514850" cy="31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282627" y="1412776"/>
            <a:ext cx="2880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Такая структура подразумевает использование нескольких параметров, определяющих местоположение файла. Первая координата - имя носителя. Второй координатой, определяющей адрес файла, является последовательность имен папок (каталогов), начиная с самого верхнего уровня (верхний уровень называют </a:t>
            </a:r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/>
              </a:rPr>
              <a:t>корневым каталогом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 диска) и заканчивая той папкой (каталогом), в которой непосредственно находится файл. Третья «координата» - имя файла. Последовательно записанные имя диска, последовательность имен папок  и имя файла называют </a:t>
            </a:r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/>
              </a:rPr>
              <a:t>путем к файлу.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 Например:</a:t>
            </a:r>
          </a:p>
          <a:p>
            <a:pPr indent="228600" algn="just"/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/>
              </a:rPr>
              <a:t>D: \ </a:t>
            </a:r>
            <a:r>
              <a:rPr lang="ru-RU" sz="14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Documents</a:t>
            </a:r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/>
              </a:rPr>
              <a:t> \ Юмор \ Анекдот.doc</a:t>
            </a:r>
            <a:endParaRPr lang="ru-RU" sz="1400" b="0" i="0" dirty="0">
              <a:solidFill>
                <a:srgbClr val="000000"/>
              </a:solidFill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503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454" y="12687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200" b="0" i="0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sz="2200" b="1" i="0" dirty="0" smtClean="0">
                <a:solidFill>
                  <a:srgbClr val="000000"/>
                </a:solidFill>
                <a:effectLst/>
                <a:latin typeface="Times New Roman"/>
              </a:rPr>
              <a:t>Функциональная схема ПК.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Times New Roman"/>
              </a:rPr>
              <a:t/>
            </a:r>
            <a:br>
              <a:rPr lang="ru-RU" sz="2200" b="0" i="0" dirty="0" smtClean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sz="2200" b="0" i="0" dirty="0" smtClean="0">
                <a:solidFill>
                  <a:srgbClr val="000000"/>
                </a:solidFill>
                <a:effectLst/>
                <a:latin typeface="Times New Roman"/>
              </a:rPr>
              <a:t>Ранее отмечалось, что ПК способен обмениваться информацией, хранить её и обрабатывать. Устройства ПК можно разделить на устройства для обмена информацией, устройства для хранения информации и устройства для её обработки. Кроме этого необходимо организовать передачу данных внутри компьютерной системы и согласование работы устройств друг с другом. Рассмотрим функциональную схему ПК: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</a:br>
            <a:endParaRPr lang="ru-RU" dirty="0"/>
          </a:p>
        </p:txBody>
      </p:sp>
      <p:pic>
        <p:nvPicPr>
          <p:cNvPr id="1028" name="Picture 4" descr="http://informaks.narod.ru/Images_baz/Funcsxe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4"/>
            <a:ext cx="52959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/>
              </a:rPr>
              <a:t>Файловая система </a:t>
            </a:r>
            <a:r>
              <a:rPr lang="ru-RU" sz="14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Windows</a:t>
            </a:r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/>
              </a:rPr>
              <a:t>.</a:t>
            </a:r>
            <a:br>
              <a:rPr lang="ru-RU" sz="1400" b="1" i="0" dirty="0" smtClean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/>
              </a:rPr>
              <a:t>В </a:t>
            </a:r>
            <a:r>
              <a:rPr lang="ru-RU" sz="14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Windows</a:t>
            </a:r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/>
              </a:rPr>
              <a:t> принята многоуровневая (иерархическая) система хранения файлов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. Вершиной иерархии является </a:t>
            </a:r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/>
              </a:rPr>
              <a:t>Рабочий стол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. Далее располагаются </a:t>
            </a:r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/>
              </a:rPr>
              <a:t>системные папки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 Мой компьютер, Сетевое окружение, Корзина (в </a:t>
            </a:r>
            <a:r>
              <a:rPr lang="ru-RU" sz="1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Windows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 XP и </a:t>
            </a:r>
            <a:r>
              <a:rPr lang="ru-RU" sz="1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Windows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sz="1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Vista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 все эти объекты кроме Корзины находятся в Пуске). Пользователь может частично изменять иерархию системы и помещать наиболее часто используемые объекты (или их ярлыки) на рабочий стол.</a:t>
            </a:r>
            <a:b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                                               </a:t>
            </a:r>
            <a:b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Для удобства пользователя каждому типу файлов поставлена в соответствие пиктограмма по внешнему виду которой можно догадаться о содержимом файла и понять с помощью какой программы его можно открыть.  Например:</a:t>
            </a:r>
            <a:b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                         </a:t>
            </a:r>
            <a:b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С файлами и папками с помощью графического интерфейса и контекстных меню пользователь может легко выполнять операции копирования, перемещения, удаления и переименования файлов. Файлы и папки легко создаются с помощью контекстного меню. Для поиска файлов или папок в кнопке </a:t>
            </a:r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/>
              </a:rPr>
              <a:t>Пуск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 предусмотрен специальный режим. Открыть файл можно как из 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  <a:hlinkClick r:id="rId2"/>
              </a:rPr>
              <a:t>приложения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, так и непосредственно из ОС (в последнем случае, нужное приложение стартует автоматически или, если файл нестандартного 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  <a:hlinkClick r:id="rId2"/>
              </a:rPr>
              <a:t>формата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, то система предлагает перечень программ, с помощью которых можно попытаться открыть данный файл).</a:t>
            </a:r>
            <a:b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</a:br>
            <a:endParaRPr lang="ru-RU" sz="1400" dirty="0"/>
          </a:p>
        </p:txBody>
      </p:sp>
      <p:pic>
        <p:nvPicPr>
          <p:cNvPr id="15364" name="Picture 4" descr="http://informaks.narod.ru/Images_baz/ierarx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3056"/>
            <a:ext cx="2716783" cy="259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informaks.narod.ru/Images_baz/File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7" y="5661248"/>
            <a:ext cx="5762625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8" y="4221088"/>
            <a:ext cx="46805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Для удобства пользователя каждому типу файлов поставлена в соответствие пиктограмма по внешнему виду которой можно догадаться о содержимом файла и понять с помощью какой программы его можно открыть.  Например: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Домашнее задание.</a:t>
            </a:r>
          </a:p>
          <a:p>
            <a:pPr marL="0" indent="0">
              <a:buNone/>
            </a:pPr>
            <a:r>
              <a:rPr lang="ru-RU" dirty="0" smtClean="0"/>
              <a:t>Тема исследовательской работы:</a:t>
            </a:r>
          </a:p>
          <a:p>
            <a:pPr marL="0" indent="0">
              <a:buNone/>
            </a:pPr>
            <a:r>
              <a:rPr lang="ru-RU" dirty="0" smtClean="0"/>
              <a:t>Интерфейсы в вычислительной технике.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908720"/>
            <a:ext cx="7128792" cy="308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ea typeface="Calibri"/>
                <a:cs typeface="Times New Roman"/>
              </a:rPr>
              <a:t>1.Компьютер представляет собой </a:t>
            </a:r>
            <a:r>
              <a:rPr lang="ru-RU" sz="1400" b="1" dirty="0">
                <a:ea typeface="Calibri"/>
                <a:cs typeface="Times New Roman"/>
              </a:rPr>
              <a:t>аппаратно-программную систему. Что это  означает?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ea typeface="+mj-ea"/>
                <a:cs typeface="+mj-cs"/>
              </a:rPr>
              <a:t>2.Какое устройство является основным устройством обработки информации в ПК? Что вы можете рассказать об этом устройстве?</a:t>
            </a:r>
            <a:endParaRPr lang="ru-RU" sz="1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ea typeface="Calibri"/>
                <a:cs typeface="Times New Roman"/>
              </a:rPr>
              <a:t>3.Для чего </a:t>
            </a:r>
            <a:r>
              <a:rPr lang="ru-RU" b="1" dirty="0">
                <a:solidFill>
                  <a:srgbClr val="000000"/>
                </a:solidFill>
              </a:rPr>
              <a:t>служат микросхемы ПЗУ, ОЗУ ?</a:t>
            </a:r>
            <a:endParaRPr lang="ru-RU" sz="1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Calibri"/>
                <a:cs typeface="Times New Roman"/>
              </a:rPr>
              <a:t>4.Приведите примеры известных вам ППЗУ.</a:t>
            </a:r>
            <a:endParaRPr lang="ru-RU" sz="1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Calibri"/>
                <a:cs typeface="Times New Roman"/>
              </a:rPr>
              <a:t>5.Какие из характеристик  ПК являются важнейшими? Что они определяют?</a:t>
            </a:r>
            <a:endParaRPr lang="ru-RU" sz="1400" b="1" dirty="0"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33265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Контрольные вопросы: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7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Центральный процессор</a:t>
            </a:r>
            <a:b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Основным устройством обработки информации в ПК является центральный процессор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 (кроме него в состав ПК могут входить различные сопроцессоры, а сам ЦП может быть многоядерным, т.е. может состоять из нескольких процессоров, объединенных в одном корпусе). Современные процессоры представляют собой большие интегральные схемы (БИС). БИС является «большой» не по размеру, а по количеству элементов (десятки миллионов). На рисунках ниже процессор ( вид сверху и  вид снизу) примерно в натуральную величину.</a:t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</a:br>
            <a:endParaRPr lang="ru-RU" sz="2000" dirty="0"/>
          </a:p>
        </p:txBody>
      </p:sp>
      <p:pic>
        <p:nvPicPr>
          <p:cNvPr id="2050" name="Picture 2" descr="http://informaks.narod.ru/Images_baz/CPU2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41889"/>
            <a:ext cx="17621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nformaks.narod.ru/Images_baz/CPU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87815"/>
            <a:ext cx="137160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4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430993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6200" b="1" i="0" dirty="0" smtClean="0">
                <a:solidFill>
                  <a:srgbClr val="000000"/>
                </a:solidFill>
                <a:effectLst/>
                <a:latin typeface="Times New Roman"/>
              </a:rPr>
              <a:t>Внутренняя память</a:t>
            </a:r>
          </a:p>
          <a:p>
            <a:pPr algn="just"/>
            <a:r>
              <a:rPr lang="ru-RU" sz="6200" b="1" i="0" dirty="0" smtClean="0">
                <a:solidFill>
                  <a:srgbClr val="000000"/>
                </a:solidFill>
                <a:effectLst/>
                <a:latin typeface="Times New Roman"/>
              </a:rPr>
              <a:t>Для хранения информации в компьютере служит память</a:t>
            </a:r>
            <a:r>
              <a:rPr lang="ru-RU" sz="6200" b="0" i="0" dirty="0" smtClean="0">
                <a:solidFill>
                  <a:srgbClr val="000000"/>
                </a:solidFill>
                <a:effectLst/>
                <a:latin typeface="Times New Roman"/>
              </a:rPr>
              <a:t>. Память можно разделить на </a:t>
            </a:r>
            <a:r>
              <a:rPr lang="ru-RU" sz="6200" b="1" i="0" dirty="0" smtClean="0">
                <a:solidFill>
                  <a:srgbClr val="000000"/>
                </a:solidFill>
                <a:effectLst/>
                <a:latin typeface="Times New Roman"/>
              </a:rPr>
              <a:t>внутреннюю </a:t>
            </a:r>
            <a:r>
              <a:rPr lang="ru-RU" sz="6200" b="0" i="0" dirty="0" smtClean="0">
                <a:solidFill>
                  <a:srgbClr val="000000"/>
                </a:solidFill>
                <a:effectLst/>
                <a:latin typeface="Times New Roman"/>
              </a:rPr>
              <a:t>и </a:t>
            </a:r>
            <a:r>
              <a:rPr lang="ru-RU" sz="6200" b="1" i="0" dirty="0" smtClean="0">
                <a:solidFill>
                  <a:srgbClr val="000000"/>
                </a:solidFill>
                <a:effectLst/>
                <a:latin typeface="Times New Roman"/>
              </a:rPr>
              <a:t>внешнюю</a:t>
            </a:r>
            <a:r>
              <a:rPr lang="ru-RU" sz="6200" b="0" i="0" dirty="0" smtClean="0">
                <a:solidFill>
                  <a:srgbClr val="000000"/>
                </a:solidFill>
                <a:effectLst/>
                <a:latin typeface="Times New Roman"/>
              </a:rPr>
              <a:t>. Внутренняя память современных ПК –  БИС.</a:t>
            </a:r>
          </a:p>
          <a:p>
            <a:pPr algn="just"/>
            <a:r>
              <a:rPr lang="ru-RU" sz="6200" b="0" i="0" dirty="0" smtClean="0">
                <a:solidFill>
                  <a:srgbClr val="000000"/>
                </a:solidFill>
                <a:effectLst/>
                <a:latin typeface="Times New Roman"/>
              </a:rPr>
              <a:t>Часть внутренней памяти хранит информацию постоянно. Для этого служат микросхемы </a:t>
            </a:r>
            <a:r>
              <a:rPr lang="ru-RU" sz="6200" b="1" i="0" dirty="0" smtClean="0">
                <a:solidFill>
                  <a:srgbClr val="000000"/>
                </a:solidFill>
                <a:effectLst/>
                <a:latin typeface="Times New Roman"/>
              </a:rPr>
              <a:t>ПЗУ (Постоянное Запоминающее Устройство)</a:t>
            </a:r>
            <a:r>
              <a:rPr lang="ru-RU" sz="6200" b="0" i="0" dirty="0" smtClean="0">
                <a:solidFill>
                  <a:srgbClr val="000000"/>
                </a:solidFill>
                <a:effectLst/>
                <a:latin typeface="Times New Roman"/>
              </a:rPr>
              <a:t>. В ПЗУ хранится информация, необходимая для загрузки компьютера. Если есть необходимость изменять эти данные, то используются микросхемы ППЗУ (Перепрограммируемое Постоянное Запоминающее Устройство).  Часто пользователь ПК даже не знает о существовании этих видов внутренней памяти; никогда не зажимал клавишу </a:t>
            </a:r>
            <a:r>
              <a:rPr lang="ru-RU" sz="62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Del</a:t>
            </a:r>
            <a:r>
              <a:rPr lang="ru-RU" sz="6200" b="0" i="0" dirty="0" smtClean="0">
                <a:solidFill>
                  <a:srgbClr val="000000"/>
                </a:solidFill>
                <a:effectLst/>
                <a:latin typeface="Times New Roman"/>
              </a:rPr>
              <a:t> перед загрузкой </a:t>
            </a:r>
            <a:r>
              <a:rPr lang="ru-RU" sz="6200" b="0" i="0" dirty="0" smtClean="0">
                <a:solidFill>
                  <a:srgbClr val="000000"/>
                </a:solidFill>
                <a:effectLst/>
                <a:latin typeface="Times New Roman"/>
                <a:hlinkClick r:id="rId2"/>
              </a:rPr>
              <a:t>операционной системы</a:t>
            </a:r>
            <a:r>
              <a:rPr lang="ru-RU" sz="6200" b="0" i="0" dirty="0" smtClean="0">
                <a:solidFill>
                  <a:srgbClr val="000000"/>
                </a:solidFill>
                <a:effectLst/>
                <a:latin typeface="Times New Roman"/>
              </a:rPr>
              <a:t> и не заходил в настройки </a:t>
            </a:r>
            <a:r>
              <a:rPr lang="ru-RU" sz="6200" b="1" i="0" dirty="0" smtClean="0">
                <a:solidFill>
                  <a:srgbClr val="000000"/>
                </a:solidFill>
                <a:effectLst/>
                <a:latin typeface="Times New Roman"/>
              </a:rPr>
              <a:t>BIOS </a:t>
            </a:r>
            <a:r>
              <a:rPr lang="ru-RU" sz="6200" b="0" i="0" dirty="0" smtClean="0">
                <a:solidFill>
                  <a:srgbClr val="000000"/>
                </a:solidFill>
                <a:effectLst/>
                <a:latin typeface="Times New Roman"/>
              </a:rPr>
              <a:t>(</a:t>
            </a:r>
            <a:r>
              <a:rPr lang="ru-RU" sz="62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Basic</a:t>
            </a:r>
            <a:r>
              <a:rPr lang="ru-RU" sz="62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62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Input</a:t>
            </a:r>
            <a:r>
              <a:rPr lang="ru-RU" sz="62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62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Output</a:t>
            </a:r>
            <a:r>
              <a:rPr lang="ru-RU" sz="62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62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System</a:t>
            </a:r>
            <a:r>
              <a:rPr lang="ru-RU" sz="6200" b="0" i="0" dirty="0" smtClean="0">
                <a:solidFill>
                  <a:srgbClr val="000000"/>
                </a:solidFill>
                <a:effectLst/>
                <a:latin typeface="Times New Roman"/>
              </a:rPr>
              <a:t> - Базовой системы ввода-вывода).</a:t>
            </a:r>
          </a:p>
          <a:p>
            <a:pPr algn="just"/>
            <a:r>
              <a:rPr lang="ru-RU" sz="6200" b="0" i="0" dirty="0" smtClean="0">
                <a:solidFill>
                  <a:srgbClr val="000000"/>
                </a:solidFill>
                <a:effectLst/>
                <a:latin typeface="Times New Roman"/>
              </a:rPr>
              <a:t> Следующая часть внутренней памяти – микросхемы </a:t>
            </a:r>
            <a:r>
              <a:rPr lang="ru-RU" sz="6200" b="1" i="0" dirty="0" smtClean="0">
                <a:solidFill>
                  <a:srgbClr val="000000"/>
                </a:solidFill>
                <a:effectLst/>
                <a:latin typeface="Times New Roman"/>
              </a:rPr>
              <a:t>ОЗУ (Оперативное Запоминающее Устройство)</a:t>
            </a:r>
            <a:r>
              <a:rPr lang="ru-RU" sz="6200" b="0" i="0" dirty="0" smtClean="0">
                <a:solidFill>
                  <a:srgbClr val="000000"/>
                </a:solidFill>
                <a:effectLst/>
                <a:latin typeface="Times New Roman"/>
              </a:rPr>
              <a:t>. </a:t>
            </a:r>
            <a:r>
              <a:rPr lang="ru-RU" sz="6200" b="1" i="0" dirty="0" smtClean="0">
                <a:solidFill>
                  <a:srgbClr val="000000"/>
                </a:solidFill>
                <a:effectLst/>
                <a:latin typeface="Times New Roman"/>
              </a:rPr>
              <a:t>ОЗУ устроено так, что может хранить информацию, только когда компьютер включен</a:t>
            </a:r>
            <a:r>
              <a:rPr lang="ru-RU" sz="6200" b="0" i="0" dirty="0" smtClean="0">
                <a:solidFill>
                  <a:srgbClr val="000000"/>
                </a:solidFill>
                <a:effectLst/>
                <a:latin typeface="Times New Roman"/>
              </a:rPr>
              <a:t>. </a:t>
            </a:r>
            <a:r>
              <a:rPr lang="ru-RU" sz="6200" b="1" i="0" dirty="0" smtClean="0">
                <a:solidFill>
                  <a:srgbClr val="000000"/>
                </a:solidFill>
                <a:effectLst/>
                <a:latin typeface="Times New Roman"/>
              </a:rPr>
              <a:t>После выключения  всё содержимое ОЗУ стирается.</a:t>
            </a:r>
            <a:r>
              <a:rPr lang="ru-RU" sz="6200" b="0" i="0" dirty="0" smtClean="0">
                <a:solidFill>
                  <a:srgbClr val="000000"/>
                </a:solidFill>
                <a:effectLst/>
                <a:latin typeface="Times New Roman"/>
              </a:rPr>
              <a:t> Именно с этой частью внутренней памяти пользователи знакомы лучше всего, так как в неё при каждом сеансе работы с ПК помещаются обрабатываемые данные и обрабатывающие их программы.</a:t>
            </a:r>
          </a:p>
          <a:p>
            <a:endParaRPr lang="ru-RU" dirty="0"/>
          </a:p>
        </p:txBody>
      </p:sp>
      <p:pic>
        <p:nvPicPr>
          <p:cNvPr id="3074" name="Picture 2" descr="http://informaks.narod.ru/Images_baz/ozu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5"/>
            <a:ext cx="55721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9128"/>
            <a:ext cx="20955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09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В ПК обычно есть несколько видов ОЗУ:</a:t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</a:b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993" y="4581128"/>
            <a:ext cx="5572227" cy="183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268760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/>
              </a:rPr>
              <a:t>ОЗУ общего назначения 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( для временного хранения программ и данных );</a:t>
            </a:r>
          </a:p>
          <a:p>
            <a:pPr algn="just">
              <a:buFont typeface="+mj-lt"/>
              <a:buAutoNum type="arabicPeriod"/>
            </a:pPr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/>
              </a:rPr>
              <a:t> Видео ОЗУ 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(используется для хранения данных о изображении, которое пользователь видит на экране дисплея);</a:t>
            </a:r>
          </a:p>
          <a:p>
            <a:pPr algn="just">
              <a:buFont typeface="+mj-lt"/>
              <a:buAutoNum type="arabicPeriod"/>
            </a:pPr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/>
              </a:rPr>
              <a:t> КЭШ – память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 (быстродействующее ОЗУ; размещается обычно в самом процессоре. Служит для ускорения работы системы).</a:t>
            </a:r>
            <a:endParaRPr lang="ru-RU" sz="2400" b="0" i="0" dirty="0">
              <a:solidFill>
                <a:srgbClr val="000000"/>
              </a:solidFill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317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Внешняя память.</a:t>
            </a:r>
            <a:b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Внешняя память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 ПК – различные 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носители информации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 ( магнитные, оптические диски и др.).</a:t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           </a:t>
            </a:r>
            <a:r>
              <a:rPr lang="ru-RU" dirty="0"/>
              <a:t>             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   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9703"/>
            <a:ext cx="9715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informaks.narod.ru/Images_baz/mdis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12192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777" y="278092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использования в ПК, информация с носителя должна быть перенесена в оперативную память (ОЗУ), а для долговременного хранения информация из ОЗУ записывается на носитель. Для чтения и записи дисков используют специальные устройства – дисководы.</a:t>
            </a:r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81257"/>
            <a:ext cx="24193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 descr="http://informaks.narod.ru/Images_baz/vin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1088"/>
            <a:ext cx="32194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0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 Параметры дисководов 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906364"/>
              </p:ext>
            </p:extLst>
          </p:nvPr>
        </p:nvGraphicFramePr>
        <p:xfrm>
          <a:off x="539553" y="1628800"/>
          <a:ext cx="7992887" cy="4525964"/>
        </p:xfrm>
        <a:graphic>
          <a:graphicData uri="http://schemas.openxmlformats.org/drawingml/2006/table">
            <a:tbl>
              <a:tblPr/>
              <a:tblGrid>
                <a:gridCol w="1152127"/>
                <a:gridCol w="1296144"/>
                <a:gridCol w="1104450"/>
                <a:gridCol w="381878"/>
                <a:gridCol w="509171"/>
                <a:gridCol w="740805"/>
                <a:gridCol w="1440160"/>
                <a:gridCol w="1368152"/>
              </a:tblGrid>
              <a:tr h="84861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FFFFFF"/>
                          </a:solidFill>
                          <a:effectLst/>
                        </a:rPr>
                        <a:t>Дисковод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FFFFFF"/>
                          </a:solidFill>
                          <a:effectLst/>
                        </a:rPr>
                        <a:t>Носитель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FFFFFF"/>
                          </a:solidFill>
                          <a:effectLst/>
                        </a:rPr>
                        <a:t>Принцип хранения информации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FFFFFF"/>
                          </a:solidFill>
                          <a:effectLst/>
                        </a:rPr>
                        <a:t>Типичная ёмкость носителя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FFFFFF"/>
                          </a:solidFill>
                          <a:effectLst/>
                        </a:rPr>
                        <a:t>Сменяемость носителя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FFFFFF"/>
                          </a:solidFill>
                          <a:effectLst/>
                        </a:rPr>
                        <a:t>Скорость чтения данных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FFFFFF"/>
                          </a:solidFill>
                          <a:effectLst/>
                        </a:rPr>
                        <a:t>Запись данных на носитель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FFFFFF"/>
                          </a:solidFill>
                          <a:effectLst/>
                        </a:rPr>
                        <a:t>Средний срок надёжного хранения данных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</a:rPr>
                        <a:t>  FDD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 Дискета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Магнитный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1,44 Мб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 сменяемый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 50 Кб/с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многократная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 1 год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</a:rPr>
                        <a:t>       HDD           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ru-RU" sz="900" b="0">
                          <a:solidFill>
                            <a:srgbClr val="000000"/>
                          </a:solidFill>
                          <a:effectLst/>
                        </a:rPr>
                        <a:t>Жёсткий диск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>
                          <a:solidFill>
                            <a:srgbClr val="000000"/>
                          </a:solidFill>
                          <a:effectLst/>
                        </a:rPr>
                        <a:t>Магнитный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  40 - 200 Гб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несменяемый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 до 133 Мб/с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многократная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 5-10  лет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</a:rPr>
                        <a:t>  CD - ROM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 CD, CD-R, CD-RW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Оптический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650 - 700Мб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сменяемый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 до 7,8 Мб/с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невозможна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 десятки лет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</a:rPr>
                        <a:t>  DVD - ROM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 DVD, DVD-R, DVD-RW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Оптический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  4,7 Гб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сменяемый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 до 21 Мб/с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невозможна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 десятки лет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72927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</a:rPr>
                        <a:t>  CD - RW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 CD, CD-R, CD-RW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Оптический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650 - 700Мб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сменяемый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до 7,8 Мб/с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невозможна на CD, один раз на болванку CD-R,   многократно на CD-RW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десятки лет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72927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</a:rPr>
                        <a:t>  DVD - RW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 DVD, DVD-R, DVD-RW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Оптический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4,7 Гб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сменяемый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 до 21 Мб/с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невозможна на DVD, один раз на болванку DVD-R,многократно наDVD-RW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десятки лет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92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В последнее время всё больше распространяется так называемая 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флэш-память.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 Она представляет собой микросхемы ППЗУ. Модуль флэш-памяти подключается к компьютеру с помощью разъёмного соединения. Во флэш-памяти нет движущихся механических частей, поэтому они обеспечивают высокую надёжность хранения данных при использовании в мобильных устройствах (портативных компьютерах, цифровых видеокамерах и фотоаппаратах и т.п.).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60617"/>
            <a:ext cx="57150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09233"/>
            <a:ext cx="3455665" cy="259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72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37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/>
              </a:rPr>
              <a:t>Устройства ввода и вывода информации.</a:t>
            </a:r>
            <a:br>
              <a:rPr lang="ru-RU" sz="1400" b="1" i="0" dirty="0" smtClean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/>
              </a:rPr>
              <a:t>Для обмена информацией с пользователями, компьютерными сетями или техническими системами служат устройства ввода и вывода информации (УВВ)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  <a:t>. Ниже приведен список наиболее типичных УВВ.</a:t>
            </a:r>
            <a:br>
              <a:rPr lang="ru-RU" sz="1400" b="0" i="0" dirty="0" smtClean="0">
                <a:solidFill>
                  <a:srgbClr val="000000"/>
                </a:solidFill>
                <a:effectLst/>
                <a:latin typeface="Times New Roman"/>
              </a:rPr>
            </a:br>
            <a:endParaRPr lang="ru-RU" sz="1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649824"/>
              </p:ext>
            </p:extLst>
          </p:nvPr>
        </p:nvGraphicFramePr>
        <p:xfrm>
          <a:off x="395536" y="1052735"/>
          <a:ext cx="8352929" cy="5544616"/>
        </p:xfrm>
        <a:graphic>
          <a:graphicData uri="http://schemas.openxmlformats.org/drawingml/2006/table">
            <a:tbl>
              <a:tblPr/>
              <a:tblGrid>
                <a:gridCol w="3199264"/>
                <a:gridCol w="1427169"/>
                <a:gridCol w="2299327"/>
                <a:gridCol w="1427169"/>
              </a:tblGrid>
              <a:tr h="19213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4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</a:rPr>
                        <a:t>Категория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4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</a:rPr>
                        <a:t>Назначение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4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</a:rPr>
                        <a:t>Внешний вид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4CA"/>
                    </a:solidFill>
                  </a:tcPr>
                </a:tc>
              </a:tr>
              <a:tr h="384260"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</a:rPr>
                        <a:t>   Клавиатура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Устройство ввода информации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Ввод текстовой информации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50875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</a:rPr>
                        <a:t>   Мышь, трекбол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Устройство ввода информации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Ввод графической информации и работа с графическим интерфейсом программ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50875"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</a:rPr>
                        <a:t>   Сканер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Устройство ввода информации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Преобразование графической информации в компьютерную форму представления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50875"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</a:rPr>
                        <a:t>   Цифровые   фотоаппараты и видеокамеры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Устройство ввода информации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Ввод графической информации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49742"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</a:rPr>
                        <a:t>   Микрофон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Устройство ввода информации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Ввод звуковой информации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3156"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</a:rPr>
                        <a:t>   Дисплей (монитор)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Устройство вывода информации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Отображение текстовой и графической информации на экране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3156"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</a:rPr>
                        <a:t>   Принтер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Устройство вывода информации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Вывод на бумагу текстовой и графической информации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6391"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</a:rPr>
                        <a:t>   Плоттер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Устройство вывода информации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Вывод на бумагу широкоформатных изображений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   </a:t>
                      </a:r>
                    </a:p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3156"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</a:rPr>
                        <a:t>   Акустические колонки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Устройство вывода информации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Вывод звуковой информации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</a:rPr>
                        <a:t>         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8193" name="Picture 1" descr="http://informaks.narod.ru/Images_baz/klav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445" y="1399632"/>
            <a:ext cx="12763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informaks.narod.ru/Images_baz/mous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697" y="1761760"/>
            <a:ext cx="78105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http://informaks.narod.ru/Images_baz/trecbal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433" y="1837782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nformaks.narod.ru/Images_baz/scane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33" y="2497460"/>
            <a:ext cx="9334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ttp://informaks.narod.ru/Images_baz/fot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683" y="3190203"/>
            <a:ext cx="6381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nformaks.narod.ru/Images_baz/vide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859" y="3068960"/>
            <a:ext cx="94297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ttp://informaks.narod.ru/Images_baz/microfone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33" y="3933056"/>
            <a:ext cx="4286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informaks.narod.ru/Images_baz/displey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70" y="3933056"/>
            <a:ext cx="8953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http://informaks.narod.ru/Images_baz/printer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547" y="4653136"/>
            <a:ext cx="106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informaks.narod.ru/Images_baz/plotter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947" y="5221025"/>
            <a:ext cx="106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http://informaks.narod.ru/Images_baz/kolonki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445" y="5911154"/>
            <a:ext cx="11525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81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TC101859868[[fn=Термический]]</Template>
  <TotalTime>149</TotalTime>
  <Words>482</Words>
  <Application>Microsoft Office PowerPoint</Application>
  <PresentationFormat>Экран (4:3)</PresentationFormat>
  <Paragraphs>170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 Функциональная схема ПК. Ранее отмечалось, что ПК способен обмениваться информацией, хранить её и обрабатывать. Устройства ПК можно разделить на устройства для обмена информацией, устройства для хранения информации и устройства для её обработки. Кроме этого необходимо организовать передачу данных внутри компьютерной системы и согласование работы устройств друг с другом. Рассмотрим функциональную схему ПК:  </vt:lpstr>
      <vt:lpstr>Центральный процессор Основным устройством обработки информации в ПК является центральный процессор (кроме него в состав ПК могут входить различные сопроцессоры, а сам ЦП может быть многоядерным, т.е. может состоять из нескольких процессоров, объединенных в одном корпусе). Современные процессоры представляют собой большие интегральные схемы (БИС). БИС является «большой» не по размеру, а по количеству элементов (десятки миллионов). На рисунках ниже процессор ( вид сверху и  вид снизу) примерно в натуральную величину. </vt:lpstr>
      <vt:lpstr>Презентация PowerPoint</vt:lpstr>
      <vt:lpstr>В ПК обычно есть несколько видов ОЗУ: </vt:lpstr>
      <vt:lpstr>Внешняя память. Внешняя память ПК – различные носители информации ( магнитные, оптические диски и др.). </vt:lpstr>
      <vt:lpstr> Параметры дисководов </vt:lpstr>
      <vt:lpstr>В последнее время всё больше распространяется так называемая флэш-память. Она представляет собой микросхемы ППЗУ. Модуль флэш-памяти подключается к компьютеру с помощью разъёмного соединения. Во флэш-памяти нет движущихся механических частей, поэтому они обеспечивают высокую надёжность хранения данных при использовании в мобильных устройствах (портативных компьютерах, цифровых видеокамерах и фотоаппаратах и т.п.).</vt:lpstr>
      <vt:lpstr>Устройства ввода и вывода информации. Для обмена информацией с пользователями, компьютерными сетями или техническими системами служат устройства ввода и вывода информации (УВВ). Ниже приведен список наиболее типичных УВВ. </vt:lpstr>
      <vt:lpstr>Системная шина. Для обмена данными внутри компьютерной системы используют системную магистраль (шину). Она представляет собой набор металлических проводников (данные передаются электрическими импульсами) и комплект микросхем. </vt:lpstr>
      <vt:lpstr>Контроллеры (адаптеры) внешних устройств. Для согласования работы различных устройств системы используются контроллеры. Все устройства ПК, кроме процессора и внутренней памяти, подключаются к системной магистрали с их помощью (поэтому их называют внешними или периферийнымиустройствами). Для подключения периферийных устройств могут использоваться как специальные модули так и встроенные в материнскую плату порты ввода - вывода. На рисунке изображена видеокарта - модуль через который обычно осуществляется подключение монитора. </vt:lpstr>
      <vt:lpstr>Чипсеты современных компьютеров Чаще всего чипсет материнских плат современных компьютеров состоит из двух основных микросхем (иногда объединяемых в один чип, т. н. системный контроллер-концентратор (англ. System Controller Hub, SCH): 1.контроллер-концентратор памяти (англ. Memory Controller Hub, MCH[1][2]) или северный мост (англ. northbridge) — обеспечивает взаимодействие ЦП с памятью. Соединяется с ЦП высокоскоростной шиной (FSB, HyperTransportили QPI). В современных ЦП (например Opteron, Itanium, Nehalem, UltraSPARC T1) контроллер памяти может быть интегрирован непосредственно в ЦП. В MCH некоторых чипсетов может интегрироваться графический процессор[3]; 2.контроллер-концентратор ввода-вывода (англ. I/O Controller Hub, ICH[4]) или южный мост (англ. southbridge) — обеспечивает взаимодействие между ЦП и жестким диском, картами PCI, низкоскоростными интерфейсами PCI Express, интерфейсами IDE, SATA, USB и пр.</vt:lpstr>
      <vt:lpstr>Презентация PowerPoint</vt:lpstr>
      <vt:lpstr>Презентация PowerPoint</vt:lpstr>
      <vt:lpstr>Магистрально-модульный принцип построения компьютера. В основу большинства настольных ПК положен магистрально-модульный принцип построения. Основу такого компьютера составляет системная (материнская) плата:</vt:lpstr>
      <vt:lpstr>Презентация PowerPoint</vt:lpstr>
      <vt:lpstr>Презентация PowerPoint</vt:lpstr>
      <vt:lpstr>Файловая система  Программы и данные, которые пользователь помещает в свой компьютер, хранятся на внешних носителях информации в виде файлов.   Файл – информация, имеющая собственное имя и хранящаяся во внешней памяти.  Практически во всех операционных системах имя файла состоит из двух частей, разделённых точкой. Первую часть (собственно имя) дает файлу пользователь, а вторую часть (расширение) задает программа при его создании (или пользователь выбирает возможные варианты расширений - форматов). Расширение файла указывает на тип (формат) файла. Под форматом файла понимается способ представления информации внутри файла. Одно и тоже изображение можно сохранить в разных форматах. В результате полученные файлы будут разного размера и при открытии будут воспроизводить изображения разного качества.   На одном компьютере может быть несколько дисководов. Каждому из них присваивается имя из одной латинской буквы: А, В, С и т.д. Часто, винчестер «разбивают» на разделы – логические диски. Логические диски обозначаются разными буквами, и они работают как отдельные дисководы, хотя физически винчестер один.  На каждом носителе информации может храниться большое количество файлов. Каждый диск разбивается на две области: область хранения файлов и таблицу размещения файлов. Это происходит во время форматирования диска. Если провести аналогию диска с книгой, то таблица размещения – это оглавление, а область хранения – это содержание. Таблицы размещения файлов нас более интересовать не будут, так как используются они только компьютером. Для пользователя же имеет значение только  организация его доступа  к файлам хранящимся на диске. Одноуровневая файловая система – простая последовательность файлов. Для отыскания файла в такой структуре достаточно знать имя диска и имя файла. Например, если файл Проба .doc находится на диске в дисководе «А», то его «полный адрес» выглядит так:   А:\Проба .doc  </vt:lpstr>
      <vt:lpstr> Многоуровневая (иерархическая) файловая система – древовидный способ организации файлов на диске. Кроме самих файлов в такой структуре присутствуют папки (каталоги). Каждая папка (каталог) может содержать файлы и вложенные папки. В результате образуется структура, напоминающая перевёрнутое дерево:</vt:lpstr>
      <vt:lpstr>Файловая система Windows. В Windows принята многоуровневая (иерархическая) система хранения файлов. Вершиной иерархии является Рабочий стол. Далее располагаются системные папки Мой компьютер, Сетевое окружение, Корзина (в Windows XP и Windows Vista все эти объекты кроме Корзины находятся в Пуске). Пользователь может частично изменять иерархию системы и помещать наиболее часто используемые объекты (или их ярлыки) на рабочий стол.                                                 Для удобства пользователя каждому типу файлов поставлена в соответствие пиктограмма по внешнему виду которой можно догадаться о содержимом файла и понять с помощью какой программы его можно открыть.  Например:                           С файлами и папками с помощью графического интерфейса и контекстных меню пользователь может легко выполнять операции копирования, перемещения, удаления и переименования файлов. Файлы и папки легко создаются с помощью контекстного меню. Для поиска файлов или папок в кнопке Пуск предусмотрен специальный режим. Открыть файл можно как из приложения, так и непосредственно из ОС (в последнем случае, нужное приложение стартует автоматически или, если файл нестандартного формата, то система предлагает перечень программ, с помощью которых можно попытаться открыть данный файл).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Функциональная схема ПК. Ранее отмечалось, что ПК способен обмениваться информацией, хранить её и обрабатывать. Устройства ПК можно разделить на устройства для обмена информацией, устройства для хранения информации и устройства для её обработки. Кроме этого необходимо организовать передачу данных внутри компьютерной системы и согласование работы устройств друг с другом. Рассмотрим функциональную схему ПК:  </dc:title>
  <dc:creator>Валентина</dc:creator>
  <cp:lastModifiedBy>valantina</cp:lastModifiedBy>
  <cp:revision>15</cp:revision>
  <dcterms:created xsi:type="dcterms:W3CDTF">2012-09-01T12:04:40Z</dcterms:created>
  <dcterms:modified xsi:type="dcterms:W3CDTF">2012-09-26T19:35:25Z</dcterms:modified>
</cp:coreProperties>
</file>