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69" r:id="rId16"/>
    <p:sldId id="270" r:id="rId17"/>
    <p:sldId id="273" r:id="rId18"/>
    <p:sldId id="271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63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28" autoAdjust="0"/>
  </p:normalViewPr>
  <p:slideViewPr>
    <p:cSldViewPr>
      <p:cViewPr varScale="1">
        <p:scale>
          <a:sx n="88" d="100"/>
          <a:sy n="88" d="100"/>
        </p:scale>
        <p:origin x="-102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2225669-3AC8-4C7B-8315-8941C840A3A5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295DF63-A52D-4260-ABA9-3F03BECC8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669-3AC8-4C7B-8315-8941C840A3A5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DF63-A52D-4260-ABA9-3F03BECC8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669-3AC8-4C7B-8315-8941C840A3A5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DF63-A52D-4260-ABA9-3F03BECC8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669-3AC8-4C7B-8315-8941C840A3A5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DF63-A52D-4260-ABA9-3F03BECC8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669-3AC8-4C7B-8315-8941C840A3A5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DF63-A52D-4260-ABA9-3F03BECC8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669-3AC8-4C7B-8315-8941C840A3A5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DF63-A52D-4260-ABA9-3F03BECC80F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669-3AC8-4C7B-8315-8941C840A3A5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DF63-A52D-4260-ABA9-3F03BECC80F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669-3AC8-4C7B-8315-8941C840A3A5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DF63-A52D-4260-ABA9-3F03BECC8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669-3AC8-4C7B-8315-8941C840A3A5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DF63-A52D-4260-ABA9-3F03BECC8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2225669-3AC8-4C7B-8315-8941C840A3A5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295DF63-A52D-4260-ABA9-3F03BECC8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2225669-3AC8-4C7B-8315-8941C840A3A5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295DF63-A52D-4260-ABA9-3F03BECC8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2225669-3AC8-4C7B-8315-8941C840A3A5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295DF63-A52D-4260-ABA9-3F03BECC80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8" name="Picture 1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000" y="5481296"/>
            <a:ext cx="4644000" cy="612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ctr" rotWithShape="0">
              <a:schemeClr val="bg2">
                <a:alpha val="66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7" name="Picture 1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5517232"/>
            <a:ext cx="2232000" cy="468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ctr" rotWithShape="0">
              <a:schemeClr val="bg2">
                <a:alpha val="66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87624" y="5436513"/>
            <a:ext cx="2434064" cy="584775"/>
          </a:xfrm>
          <a:prstGeom prst="rect">
            <a:avLst/>
          </a:prstGeom>
          <a:noFill/>
          <a:effectLst>
            <a:outerShdw blurRad="12700" dist="12700" dir="5400000" algn="t" rotWithShape="0">
              <a:schemeClr val="tx1">
                <a:alpha val="78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Cambria" pitchFamily="18" charset="0"/>
              </a:rPr>
              <a:t>Тема урока</a:t>
            </a:r>
            <a:r>
              <a:rPr lang="en-US" sz="3200" dirty="0" smtClean="0">
                <a:latin typeface="Cambria" pitchFamily="18" charset="0"/>
              </a:rPr>
              <a:t>: </a:t>
            </a:r>
            <a:endParaRPr lang="ru-RU" sz="3200" dirty="0">
              <a:latin typeface="Cambria" pitchFamily="18" charset="0"/>
            </a:endParaRPr>
          </a:p>
        </p:txBody>
      </p:sp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" y="3717152"/>
            <a:ext cx="8820000" cy="1080000"/>
          </a:xfrm>
          <a:prstGeom prst="rect">
            <a:avLst/>
          </a:prstGeom>
          <a:noFill/>
          <a:ln>
            <a:noFill/>
          </a:ln>
          <a:effectLst>
            <a:outerShdw blurRad="38100" dist="12700" dir="5400000" algn="ctr" rotWithShape="0">
              <a:schemeClr val="bg2">
                <a:alpha val="66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32" y="1670943"/>
            <a:ext cx="8923668" cy="1470025"/>
          </a:xfrm>
          <a:effectLst>
            <a:glow rad="571500">
              <a:schemeClr val="accent4">
                <a:satMod val="175000"/>
                <a:alpha val="83000"/>
              </a:schemeClr>
            </a:glow>
            <a:outerShdw blurRad="215900" dist="38100" dir="5400000" algn="ctr" rotWithShape="0">
              <a:schemeClr val="bg1">
                <a:alpha val="63000"/>
              </a:schemeClr>
            </a:outerShdw>
            <a:reflection stA="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635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ambria" pitchFamily="18" charset="0"/>
              </a:rPr>
              <a:t>Основы информационных технологий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56392" y="5445224"/>
            <a:ext cx="4644000" cy="584775"/>
          </a:xfrm>
          <a:prstGeom prst="rect">
            <a:avLst/>
          </a:prstGeom>
          <a:noFill/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Cambria" pitchFamily="18" charset="0"/>
              </a:rPr>
              <a:t>Редактирование текста</a:t>
            </a:r>
            <a:endParaRPr lang="ru-RU" sz="3200" dirty="0">
              <a:latin typeface="Cambria" pitchFamily="18" charset="0"/>
            </a:endParaRPr>
          </a:p>
        </p:txBody>
      </p:sp>
      <p:pic>
        <p:nvPicPr>
          <p:cNvPr id="1033" name="Picture 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" y="3758400"/>
            <a:ext cx="3276000" cy="8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2" y="3861048"/>
            <a:ext cx="3456384" cy="584775"/>
          </a:xfrm>
          <a:prstGeom prst="rect">
            <a:avLst/>
          </a:prstGeom>
          <a:noFill/>
          <a:effectLst>
            <a:outerShdw blurRad="12700" dist="12700" dir="5400000" algn="ctr" rotWithShape="0">
              <a:schemeClr val="tx1">
                <a:alpha val="66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ambria" pitchFamily="18" charset="0"/>
              </a:rPr>
              <a:t>Тема программы</a:t>
            </a:r>
            <a:r>
              <a:rPr lang="en-US" sz="3200" dirty="0" smtClean="0">
                <a:latin typeface="Cambria" pitchFamily="18" charset="0"/>
              </a:rPr>
              <a:t>:</a:t>
            </a:r>
            <a:endParaRPr lang="ru-RU" sz="3200" b="1" dirty="0">
              <a:solidFill>
                <a:srgbClr val="0D63C2"/>
              </a:solidFill>
              <a:latin typeface="Cambr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9" name="TextBox 1058"/>
          <p:cNvSpPr txBox="1"/>
          <p:nvPr/>
        </p:nvSpPr>
        <p:spPr>
          <a:xfrm>
            <a:off x="3432144" y="3645048"/>
            <a:ext cx="5820376" cy="584775"/>
          </a:xfrm>
          <a:prstGeom prst="rect">
            <a:avLst/>
          </a:prstGeom>
          <a:noFill/>
          <a:effectLst>
            <a:outerShdw blurRad="12700" dist="12700" dir="5400000" algn="ctr" rotWithShape="0">
              <a:schemeClr val="tx1">
                <a:alpha val="66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3100" dirty="0" smtClean="0">
                <a:latin typeface="Cambria" pitchFamily="18" charset="0"/>
              </a:rPr>
              <a:t>Работа в текстовом редакторе</a:t>
            </a:r>
            <a:endParaRPr lang="ru-RU" sz="3100" dirty="0">
              <a:latin typeface="Cambria" pitchFamily="18" charset="0"/>
            </a:endParaRPr>
          </a:p>
        </p:txBody>
      </p:sp>
      <p:sp>
        <p:nvSpPr>
          <p:cNvPr id="1061" name="TextBox 1060"/>
          <p:cNvSpPr txBox="1"/>
          <p:nvPr/>
        </p:nvSpPr>
        <p:spPr>
          <a:xfrm>
            <a:off x="4281209" y="4077096"/>
            <a:ext cx="4035207" cy="569387"/>
          </a:xfrm>
          <a:prstGeom prst="rect">
            <a:avLst/>
          </a:prstGeom>
          <a:noFill/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100" b="1" dirty="0" smtClean="0">
                <a:solidFill>
                  <a:srgbClr val="0D63C2"/>
                </a:solidFill>
                <a:latin typeface="Cambria" pitchFamily="18" charset="0"/>
              </a:rPr>
              <a:t>Microsoft Word 2010</a:t>
            </a:r>
            <a:endParaRPr lang="ru-RU" sz="3100" b="1" dirty="0">
              <a:solidFill>
                <a:srgbClr val="0D63C2"/>
              </a:solidFill>
              <a:latin typeface="Cambria" pitchFamily="18" charset="0"/>
            </a:endParaRPr>
          </a:p>
        </p:txBody>
      </p: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9" name="Подзаголовок 106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14179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animBg="1"/>
      <p:bldP spid="6" grpId="0"/>
      <p:bldP spid="2" grpId="0"/>
      <p:bldP spid="7" grpId="0"/>
      <p:bldP spid="11" grpId="0"/>
      <p:bldP spid="1059" grpId="0"/>
      <p:bldP spid="106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32" y="2823071"/>
            <a:ext cx="8923668" cy="1470025"/>
          </a:xfrm>
          <a:noFill/>
          <a:effectLst>
            <a:glow rad="571500">
              <a:schemeClr val="accent4">
                <a:satMod val="175000"/>
                <a:alpha val="83000"/>
              </a:schemeClr>
            </a:glow>
            <a:outerShdw blurRad="215900" dist="38100" dir="5400000" algn="ctr" rotWithShape="0">
              <a:schemeClr val="bg1">
                <a:alpha val="63000"/>
              </a:schemeClr>
            </a:outerShdw>
            <a:reflection stA="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63500"/>
          </a:sp3d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Cambria" pitchFamily="18" charset="0"/>
              </a:rPr>
              <a:t>Ввод и редактирование </a:t>
            </a:r>
            <a:br>
              <a:rPr lang="ru-RU" sz="4400" b="1" dirty="0" smtClean="0">
                <a:latin typeface="Cambria" pitchFamily="18" charset="0"/>
              </a:rPr>
            </a:br>
            <a:r>
              <a:rPr lang="ru-RU" sz="4400" b="1" dirty="0" smtClean="0">
                <a:latin typeface="Cambria" pitchFamily="18" charset="0"/>
              </a:rPr>
              <a:t>текста  </a:t>
            </a:r>
            <a:r>
              <a:rPr lang="ru-RU" sz="4400" b="1" dirty="0" smtClean="0">
                <a:latin typeface="Cambria" pitchFamily="18" charset="0"/>
              </a:rPr>
              <a:t>в </a:t>
            </a:r>
            <a:r>
              <a:rPr lang="en-US" sz="4400" b="1" dirty="0" smtClean="0">
                <a:latin typeface="Cambria" pitchFamily="18" charset="0"/>
              </a:rPr>
              <a:t/>
            </a:r>
            <a:br>
              <a:rPr lang="en-US" sz="4400" b="1" dirty="0" smtClean="0">
                <a:latin typeface="Cambria" pitchFamily="18" charset="0"/>
              </a:rPr>
            </a:br>
            <a:r>
              <a:rPr lang="en-US" b="1" dirty="0" smtClean="0">
                <a:solidFill>
                  <a:srgbClr val="0D63C2"/>
                </a:solidFill>
                <a:latin typeface="Cambria" pitchFamily="18" charset="0"/>
              </a:rPr>
              <a:t>Microsoft</a:t>
            </a:r>
            <a:r>
              <a:rPr lang="en-US" b="1" dirty="0" smtClean="0">
                <a:latin typeface="Cambria" pitchFamily="18" charset="0"/>
              </a:rPr>
              <a:t> </a:t>
            </a:r>
            <a:r>
              <a:rPr lang="en-US" b="1" dirty="0" smtClean="0">
                <a:solidFill>
                  <a:srgbClr val="0D63C2"/>
                </a:solidFill>
                <a:latin typeface="Cambria" pitchFamily="18" charset="0"/>
              </a:rPr>
              <a:t>Word 2010</a:t>
            </a:r>
            <a:endParaRPr lang="ru-RU" b="1" dirty="0">
              <a:solidFill>
                <a:srgbClr val="0D63C2"/>
              </a:solidFill>
              <a:latin typeface="Cambr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072612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32" y="3327127"/>
            <a:ext cx="8923668" cy="893961"/>
          </a:xfrm>
          <a:noFill/>
          <a:effectLst>
            <a:glow rad="571500">
              <a:schemeClr val="accent4">
                <a:satMod val="175000"/>
                <a:alpha val="83000"/>
              </a:schemeClr>
            </a:glow>
            <a:outerShdw blurRad="215900" dist="38100" dir="5400000" algn="ctr" rotWithShape="0">
              <a:schemeClr val="bg1">
                <a:alpha val="63000"/>
              </a:schemeClr>
            </a:outerShdw>
            <a:reflection stA="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63500"/>
          </a:sp3d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Cambria" pitchFamily="18" charset="0"/>
              </a:rPr>
              <a:t>Ввод текста</a:t>
            </a:r>
            <a:r>
              <a:rPr lang="en-US" sz="4400" b="1" dirty="0" smtClean="0">
                <a:latin typeface="Cambria" pitchFamily="18" charset="0"/>
              </a:rPr>
              <a:t/>
            </a:r>
            <a:br>
              <a:rPr lang="en-US" sz="4400" b="1" dirty="0" smtClean="0">
                <a:latin typeface="Cambria" pitchFamily="18" charset="0"/>
              </a:rPr>
            </a:br>
            <a:endParaRPr lang="ru-RU" b="1" dirty="0">
              <a:solidFill>
                <a:srgbClr val="0D63C2"/>
              </a:solidFill>
              <a:latin typeface="Cambr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34389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384" y="1772816"/>
            <a:ext cx="7200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Cambria" pitchFamily="18" charset="0"/>
                <a:ea typeface="+mj-ea"/>
                <a:cs typeface="+mj-cs"/>
              </a:rPr>
              <a:t>Набор текста осуществляется нажатием соответствующих клавиш на клавиатуре</a:t>
            </a:r>
            <a:r>
              <a:rPr lang="ru-RU" sz="2800" i="1" dirty="0" smtClean="0">
                <a:latin typeface="Cambria" pitchFamily="18" charset="0"/>
                <a:ea typeface="+mj-ea"/>
                <a:cs typeface="+mj-cs"/>
              </a:rPr>
              <a:t>.</a:t>
            </a:r>
          </a:p>
          <a:p>
            <a:pPr algn="ctr"/>
            <a:endParaRPr lang="ru-RU" sz="2800" i="1" dirty="0">
              <a:latin typeface="Cambria" pitchFamily="18" charset="0"/>
              <a:ea typeface="+mj-ea"/>
              <a:cs typeface="+mj-cs"/>
            </a:endParaRPr>
          </a:p>
          <a:p>
            <a:pPr algn="ctr"/>
            <a:r>
              <a:rPr lang="ru-RU" sz="2800" i="1" dirty="0" smtClean="0">
                <a:latin typeface="Cambria" pitchFamily="18" charset="0"/>
                <a:ea typeface="+mj-ea"/>
                <a:cs typeface="+mj-cs"/>
              </a:rPr>
              <a:t> </a:t>
            </a:r>
            <a:r>
              <a:rPr lang="ru-RU" sz="2800" i="1" dirty="0">
                <a:latin typeface="Cambria" pitchFamily="18" charset="0"/>
                <a:ea typeface="+mj-ea"/>
                <a:cs typeface="+mj-cs"/>
              </a:rPr>
              <a:t>При этом место, с которого будет вводиться текст, на экране отмечается </a:t>
            </a:r>
            <a:r>
              <a:rPr lang="ru-RU" sz="2800" b="1" dirty="0">
                <a:solidFill>
                  <a:srgbClr val="0D63C2"/>
                </a:solidFill>
                <a:latin typeface="Cambria" pitchFamily="18" charset="0"/>
                <a:ea typeface="+mj-ea"/>
                <a:cs typeface="+mj-cs"/>
              </a:rPr>
              <a:t>текстовым курсором </a:t>
            </a:r>
            <a:r>
              <a:rPr lang="ru-RU" sz="2800" i="1" dirty="0">
                <a:latin typeface="Cambria" pitchFamily="18" charset="0"/>
                <a:ea typeface="+mj-ea"/>
                <a:cs typeface="+mj-cs"/>
              </a:rPr>
              <a:t>– не путайте </a:t>
            </a:r>
            <a:r>
              <a:rPr lang="ru-RU" sz="2800" i="1" dirty="0" smtClean="0">
                <a:latin typeface="Cambria" pitchFamily="18" charset="0"/>
                <a:ea typeface="+mj-ea"/>
                <a:cs typeface="+mj-cs"/>
              </a:rPr>
              <a:t>его </a:t>
            </a:r>
            <a:r>
              <a:rPr lang="ru-RU" sz="2800" i="1" dirty="0">
                <a:latin typeface="Cambria" pitchFamily="18" charset="0"/>
                <a:ea typeface="+mj-ea"/>
                <a:cs typeface="+mj-cs"/>
              </a:rPr>
              <a:t>с курсором – </a:t>
            </a:r>
            <a:r>
              <a:rPr lang="ru-RU" sz="2800" b="1" dirty="0">
                <a:solidFill>
                  <a:srgbClr val="0D63C2"/>
                </a:solidFill>
                <a:latin typeface="Cambria" pitchFamily="18" charset="0"/>
                <a:ea typeface="+mj-ea"/>
                <a:cs typeface="+mj-cs"/>
              </a:rPr>
              <a:t>указателем мыши</a:t>
            </a:r>
            <a:r>
              <a:rPr lang="ru-RU" sz="2800" i="1" dirty="0">
                <a:latin typeface="Cambria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3126974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8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908720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Cambria" pitchFamily="18" charset="0"/>
              </a:rPr>
              <a:t>Переходить от одного языка к другому (от одной раскладки клавиатуры к другой) в «</a:t>
            </a:r>
            <a:r>
              <a:rPr lang="en-US" sz="2800" b="1" i="1" dirty="0">
                <a:solidFill>
                  <a:srgbClr val="0D63C2"/>
                </a:solidFill>
                <a:latin typeface="Cambria" pitchFamily="18" charset="0"/>
              </a:rPr>
              <a:t>Word</a:t>
            </a:r>
            <a:r>
              <a:rPr lang="ru-RU" sz="2800" b="1" i="1" dirty="0" smtClean="0">
                <a:latin typeface="Cambria" pitchFamily="18" charset="0"/>
              </a:rPr>
              <a:t>»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>
                <a:latin typeface="Cambria" pitchFamily="18" charset="0"/>
              </a:rPr>
              <a:t>можно двумя способами: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1960" y="2492896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Cambria" pitchFamily="18" charset="0"/>
                <a:ea typeface="+mj-ea"/>
                <a:cs typeface="+mj-cs"/>
              </a:rPr>
              <a:t>Первый</a:t>
            </a:r>
            <a:endParaRPr lang="ru-RU" sz="2800" b="1" i="1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7904" y="2492896"/>
            <a:ext cx="615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D63C2"/>
                </a:solidFill>
                <a:latin typeface="Cambria" pitchFamily="18" charset="0"/>
              </a:rPr>
              <a:t>❶</a:t>
            </a:r>
            <a:endParaRPr lang="ru-RU" dirty="0">
              <a:solidFill>
                <a:srgbClr val="0D63C2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996952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i="1" dirty="0">
                <a:latin typeface="Cambria" pitchFamily="18" charset="0"/>
              </a:rPr>
              <a:t>Путем нажатия комбинации клавиш </a:t>
            </a:r>
            <a:endParaRPr lang="en-US" sz="2800" i="1" dirty="0" smtClean="0">
              <a:latin typeface="Cambria" pitchFamily="18" charset="0"/>
            </a:endParaRPr>
          </a:p>
          <a:p>
            <a:pPr lvl="0" algn="ctr"/>
            <a:r>
              <a:rPr lang="ru-RU" sz="2800" b="1" i="1" dirty="0" smtClean="0">
                <a:latin typeface="Cambria" pitchFamily="18" charset="0"/>
              </a:rPr>
              <a:t>«</a:t>
            </a:r>
            <a:r>
              <a:rPr lang="en-US" sz="2800" b="1" i="1" dirty="0">
                <a:latin typeface="Cambria" pitchFamily="18" charset="0"/>
              </a:rPr>
              <a:t>Alt</a:t>
            </a:r>
            <a:r>
              <a:rPr lang="ru-RU" sz="2800" b="1" i="1" dirty="0">
                <a:latin typeface="Cambria" pitchFamily="18" charset="0"/>
              </a:rPr>
              <a:t>» + «</a:t>
            </a:r>
            <a:r>
              <a:rPr lang="en-US" sz="2800" b="1" i="1" dirty="0">
                <a:latin typeface="Cambria" pitchFamily="18" charset="0"/>
              </a:rPr>
              <a:t>Shift</a:t>
            </a:r>
            <a:r>
              <a:rPr lang="ru-RU" sz="2800" b="1" i="1" dirty="0">
                <a:latin typeface="Cambria" pitchFamily="18" charset="0"/>
              </a:rPr>
              <a:t>»</a:t>
            </a:r>
            <a:r>
              <a:rPr lang="ru-RU" sz="2800" i="1" dirty="0">
                <a:latin typeface="Cambria" pitchFamily="18" charset="0"/>
              </a:rPr>
              <a:t> или </a:t>
            </a:r>
            <a:r>
              <a:rPr lang="ru-RU" sz="2800" b="1" i="1" dirty="0">
                <a:latin typeface="Cambria" pitchFamily="18" charset="0"/>
              </a:rPr>
              <a:t>«</a:t>
            </a:r>
            <a:r>
              <a:rPr lang="en-US" sz="2800" b="1" i="1" dirty="0">
                <a:latin typeface="Cambria" pitchFamily="18" charset="0"/>
              </a:rPr>
              <a:t>Ctrl</a:t>
            </a:r>
            <a:r>
              <a:rPr lang="ru-RU" sz="2800" b="1" i="1" dirty="0">
                <a:latin typeface="Cambria" pitchFamily="18" charset="0"/>
              </a:rPr>
              <a:t>» + «</a:t>
            </a:r>
            <a:r>
              <a:rPr lang="en-US" sz="2800" b="1" i="1" dirty="0">
                <a:latin typeface="Cambria" pitchFamily="18" charset="0"/>
              </a:rPr>
              <a:t>Shift</a:t>
            </a:r>
            <a:r>
              <a:rPr lang="ru-RU" sz="2800" i="1" dirty="0">
                <a:latin typeface="Cambria" pitchFamily="18" charset="0"/>
              </a:rPr>
              <a:t>» 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4718" y="4077072"/>
            <a:ext cx="1523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Cambria" pitchFamily="18" charset="0"/>
                <a:ea typeface="+mj-ea"/>
                <a:cs typeface="+mj-cs"/>
              </a:rPr>
              <a:t>Второй</a:t>
            </a:r>
            <a:endParaRPr lang="ru-RU" sz="2800" b="1" i="1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7904" y="4077072"/>
            <a:ext cx="615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D63C2"/>
                </a:solidFill>
                <a:latin typeface="Cambria" pitchFamily="18" charset="0"/>
              </a:rPr>
              <a:t>❷</a:t>
            </a:r>
            <a:endParaRPr lang="ru-RU" dirty="0">
              <a:solidFill>
                <a:srgbClr val="0D63C2"/>
              </a:solidFill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4665910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Cambria" pitchFamily="18" charset="0"/>
              </a:rPr>
              <a:t>Щелкнув левой кнопкой мыши по индикатору клавиатуры на </a:t>
            </a:r>
            <a:r>
              <a:rPr lang="ru-RU" sz="2800" b="1" i="1" dirty="0">
                <a:latin typeface="Cambria" pitchFamily="18" charset="0"/>
              </a:rPr>
              <a:t>Панели задач</a:t>
            </a:r>
            <a:endParaRPr lang="ru-RU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562837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5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9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95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95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3" grpId="0"/>
      <p:bldP spid="18" grpId="0"/>
      <p:bldP spid="19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060848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Cambria" pitchFamily="18" charset="0"/>
              </a:rPr>
              <a:t>Если вводить буквы при нажатой клавише </a:t>
            </a:r>
            <a:r>
              <a:rPr lang="ru-RU" sz="2800" b="1" i="1" dirty="0">
                <a:latin typeface="Cambria" pitchFamily="18" charset="0"/>
              </a:rPr>
              <a:t>«</a:t>
            </a:r>
            <a:r>
              <a:rPr lang="en-US" sz="2800" b="1" i="1" dirty="0">
                <a:solidFill>
                  <a:srgbClr val="FF0000"/>
                </a:solidFill>
                <a:latin typeface="Cambria" pitchFamily="18" charset="0"/>
              </a:rPr>
              <a:t>Shift</a:t>
            </a:r>
            <a:r>
              <a:rPr lang="ru-RU" sz="2800" b="1" i="1" dirty="0">
                <a:latin typeface="Cambria" pitchFamily="18" charset="0"/>
              </a:rPr>
              <a:t>»,</a:t>
            </a:r>
            <a:r>
              <a:rPr lang="ru-RU" sz="2800" i="1" dirty="0">
                <a:latin typeface="Cambria" pitchFamily="18" charset="0"/>
              </a:rPr>
              <a:t> то они будут вводиться заглавными. </a:t>
            </a:r>
            <a:r>
              <a:rPr lang="ru-RU" sz="2800" i="1" dirty="0" smtClean="0">
                <a:latin typeface="Cambria" pitchFamily="18" charset="0"/>
              </a:rPr>
              <a:t>Однако</a:t>
            </a:r>
            <a:r>
              <a:rPr lang="ru-RU" sz="2800" i="1" dirty="0">
                <a:latin typeface="Cambria" pitchFamily="18" charset="0"/>
              </a:rPr>
              <a:t>, если требуется вводить так много букв, то рекомендуется воспользоваться клавишей </a:t>
            </a:r>
            <a:r>
              <a:rPr lang="ru-RU" sz="2800" b="1" i="1" dirty="0">
                <a:latin typeface="Cambria" pitchFamily="18" charset="0"/>
              </a:rPr>
              <a:t>«</a:t>
            </a:r>
            <a:r>
              <a:rPr lang="en-US" sz="2800" b="1" i="1" dirty="0">
                <a:solidFill>
                  <a:srgbClr val="FF0000"/>
                </a:solidFill>
                <a:latin typeface="Cambria" pitchFamily="18" charset="0"/>
              </a:rPr>
              <a:t>Caps Lock</a:t>
            </a:r>
            <a:r>
              <a:rPr lang="ru-RU" sz="2800" b="1" i="1" dirty="0">
                <a:latin typeface="Cambria" pitchFamily="18" charset="0"/>
              </a:rPr>
              <a:t>»</a:t>
            </a:r>
            <a:endParaRPr lang="ru-RU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922591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2764085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Cambria" pitchFamily="18" charset="0"/>
              </a:rPr>
              <a:t>Вернуться в обычный режим (режим ввода строчными буквами) можно, повторно нажав на клавишу </a:t>
            </a:r>
            <a:r>
              <a:rPr lang="ru-RU" sz="2800" b="1" i="1" dirty="0">
                <a:latin typeface="Cambria" pitchFamily="18" charset="0"/>
              </a:rPr>
              <a:t>«</a:t>
            </a:r>
            <a:r>
              <a:rPr lang="en-US" sz="2800" b="1" i="1" dirty="0">
                <a:solidFill>
                  <a:srgbClr val="FF0000"/>
                </a:solidFill>
                <a:latin typeface="Cambria" pitchFamily="18" charset="0"/>
              </a:rPr>
              <a:t>Caps Lock</a:t>
            </a:r>
            <a:r>
              <a:rPr lang="ru-RU" sz="2800" b="1" i="1" dirty="0">
                <a:latin typeface="Cambria" pitchFamily="18" charset="0"/>
              </a:rPr>
              <a:t>».</a:t>
            </a:r>
            <a:endParaRPr lang="ru-RU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72542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772816"/>
            <a:ext cx="7200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Cambria" pitchFamily="18" charset="0"/>
              </a:rPr>
              <a:t>Следует отметить еще один момент. При наборе текста принудительный переход на следующую строку осуществляется нажатием на клавишу </a:t>
            </a:r>
            <a:r>
              <a:rPr lang="ru-RU" sz="2800" b="1" i="1" dirty="0">
                <a:latin typeface="Cambria" pitchFamily="18" charset="0"/>
              </a:rPr>
              <a:t>«</a:t>
            </a:r>
            <a:r>
              <a:rPr lang="en-US" sz="2800" b="1" i="1" dirty="0">
                <a:solidFill>
                  <a:srgbClr val="FF0000"/>
                </a:solidFill>
                <a:latin typeface="Cambria" pitchFamily="18" charset="0"/>
              </a:rPr>
              <a:t>Enter</a:t>
            </a:r>
            <a:r>
              <a:rPr lang="ru-RU" sz="2800" b="1" i="1" dirty="0">
                <a:latin typeface="Cambria" pitchFamily="18" charset="0"/>
              </a:rPr>
              <a:t>»</a:t>
            </a:r>
            <a:r>
              <a:rPr lang="ru-RU" sz="2800" i="1" dirty="0">
                <a:latin typeface="Cambria" pitchFamily="18" charset="0"/>
              </a:rPr>
              <a:t>. При этом ввод текста будет продолжен с новой строки, и таким образом будет создан новый абзац.</a:t>
            </a:r>
            <a:endParaRPr lang="ru-RU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0672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32" y="3327127"/>
            <a:ext cx="8923668" cy="893961"/>
          </a:xfrm>
          <a:noFill/>
          <a:effectLst>
            <a:glow rad="571500">
              <a:schemeClr val="accent4">
                <a:satMod val="175000"/>
                <a:alpha val="83000"/>
              </a:schemeClr>
            </a:glow>
            <a:outerShdw blurRad="215900" dist="38100" dir="5400000" algn="ctr" rotWithShape="0">
              <a:schemeClr val="bg1">
                <a:alpha val="63000"/>
              </a:schemeClr>
            </a:outerShdw>
            <a:reflection stA="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63500"/>
          </a:sp3d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Cambria" pitchFamily="18" charset="0"/>
              </a:rPr>
              <a:t>Исправление ошибок</a:t>
            </a:r>
            <a:r>
              <a:rPr lang="en-US" sz="4400" b="1" dirty="0" smtClean="0">
                <a:latin typeface="Cambria" pitchFamily="18" charset="0"/>
              </a:rPr>
              <a:t/>
            </a:r>
            <a:br>
              <a:rPr lang="en-US" sz="4400" b="1" dirty="0" smtClean="0">
                <a:latin typeface="Cambria" pitchFamily="18" charset="0"/>
              </a:rPr>
            </a:br>
            <a:endParaRPr lang="ru-RU" b="1" dirty="0">
              <a:solidFill>
                <a:srgbClr val="0D63C2"/>
              </a:solidFill>
              <a:latin typeface="Cambr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048021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196752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Cambria" pitchFamily="18" charset="0"/>
              </a:rPr>
              <a:t>Если вы ввели неправильную букву или слово, их можно стереть с помощью клавиши </a:t>
            </a:r>
            <a:r>
              <a:rPr lang="ru-RU" sz="2800" b="1" i="1" dirty="0">
                <a:latin typeface="Cambria" pitchFamily="18" charset="0"/>
              </a:rPr>
              <a:t>«</a:t>
            </a:r>
            <a:r>
              <a:rPr lang="en-US" sz="2800" b="1" i="1" dirty="0">
                <a:solidFill>
                  <a:srgbClr val="FF0000"/>
                </a:solidFill>
                <a:latin typeface="Cambria" pitchFamily="18" charset="0"/>
              </a:rPr>
              <a:t>Back Space</a:t>
            </a:r>
            <a:r>
              <a:rPr lang="ru-RU" sz="2800" b="1" i="1" dirty="0">
                <a:latin typeface="Cambria" pitchFamily="18" charset="0"/>
              </a:rPr>
              <a:t>»</a:t>
            </a:r>
            <a:r>
              <a:rPr lang="ru-RU" sz="2800" i="1" dirty="0">
                <a:latin typeface="Cambria" pitchFamily="18" charset="0"/>
              </a:rPr>
              <a:t>, расположенной под клавишей </a:t>
            </a:r>
            <a:r>
              <a:rPr lang="ru-RU" sz="2800" b="1" i="1" dirty="0">
                <a:latin typeface="Cambria" pitchFamily="18" charset="0"/>
              </a:rPr>
              <a:t>«</a:t>
            </a:r>
            <a:r>
              <a:rPr lang="en-US" sz="2800" b="1" i="1" dirty="0">
                <a:solidFill>
                  <a:srgbClr val="FF0000"/>
                </a:solidFill>
                <a:latin typeface="Cambria" pitchFamily="18" charset="0"/>
              </a:rPr>
              <a:t>Enter</a:t>
            </a:r>
            <a:r>
              <a:rPr lang="ru-RU" sz="2800" b="1" i="1" dirty="0">
                <a:latin typeface="Cambria" pitchFamily="18" charset="0"/>
              </a:rPr>
              <a:t>»</a:t>
            </a:r>
            <a:r>
              <a:rPr lang="ru-RU" sz="2800" i="1" dirty="0">
                <a:latin typeface="Cambria" pitchFamily="18" charset="0"/>
              </a:rPr>
              <a:t>. </a:t>
            </a:r>
            <a:endParaRPr lang="en-US" sz="2800" i="1" dirty="0" smtClean="0">
              <a:latin typeface="Cambria" pitchFamily="18" charset="0"/>
            </a:endParaRPr>
          </a:p>
          <a:p>
            <a:pPr algn="ctr"/>
            <a:r>
              <a:rPr lang="ru-RU" sz="2800" i="1" dirty="0" smtClean="0">
                <a:latin typeface="Cambria" pitchFamily="18" charset="0"/>
              </a:rPr>
              <a:t>Нажатие </a:t>
            </a:r>
            <a:r>
              <a:rPr lang="ru-RU" sz="2800" i="1" dirty="0">
                <a:latin typeface="Cambria" pitchFamily="18" charset="0"/>
              </a:rPr>
              <a:t>на клавишу </a:t>
            </a:r>
            <a:r>
              <a:rPr lang="ru-RU" sz="2800" b="1" i="1" dirty="0">
                <a:latin typeface="Cambria" pitchFamily="18" charset="0"/>
              </a:rPr>
              <a:t>«</a:t>
            </a:r>
            <a:r>
              <a:rPr lang="en-US" sz="2800" b="1" i="1" dirty="0">
                <a:solidFill>
                  <a:srgbClr val="FF0000"/>
                </a:solidFill>
                <a:latin typeface="Cambria" pitchFamily="18" charset="0"/>
              </a:rPr>
              <a:t>Back Space</a:t>
            </a:r>
            <a:r>
              <a:rPr lang="ru-RU" sz="2800" b="1" i="1" dirty="0">
                <a:latin typeface="Cambria" pitchFamily="18" charset="0"/>
              </a:rPr>
              <a:t>»</a:t>
            </a:r>
            <a:r>
              <a:rPr lang="ru-RU" sz="2800" i="1" dirty="0">
                <a:latin typeface="Cambria" pitchFamily="18" charset="0"/>
              </a:rPr>
              <a:t> приводит к стиранию символа, стоящего слева от текстового курсора. Удаление буквы, стоящей справа от текстового курсора, осуществляется нажатием на клавишу </a:t>
            </a:r>
            <a:r>
              <a:rPr lang="ru-RU" sz="2800" b="1" i="1" dirty="0">
                <a:latin typeface="Cambria" pitchFamily="18" charset="0"/>
              </a:rPr>
              <a:t>«</a:t>
            </a:r>
            <a:r>
              <a:rPr lang="en-US" sz="2800" b="1" i="1" dirty="0">
                <a:solidFill>
                  <a:srgbClr val="FF0000"/>
                </a:solidFill>
                <a:latin typeface="Cambria" pitchFamily="18" charset="0"/>
              </a:rPr>
              <a:t>Delete</a:t>
            </a:r>
            <a:r>
              <a:rPr lang="ru-RU" sz="2800" b="1" i="1" dirty="0">
                <a:latin typeface="Cambria" pitchFamily="18" charset="0"/>
              </a:rPr>
              <a:t>»</a:t>
            </a:r>
            <a:r>
              <a:rPr lang="ru-RU" sz="2800" i="1" dirty="0">
                <a:latin typeface="Cambria" pitchFamily="18" charset="0"/>
              </a:rPr>
              <a:t> (или </a:t>
            </a:r>
            <a:r>
              <a:rPr lang="ru-RU" sz="2800" b="1" i="1" dirty="0">
                <a:latin typeface="Cambria" pitchFamily="18" charset="0"/>
              </a:rPr>
              <a:t>«</a:t>
            </a:r>
            <a:r>
              <a:rPr lang="en-US" sz="2800" b="1" i="1" dirty="0">
                <a:solidFill>
                  <a:srgbClr val="FF0000"/>
                </a:solidFill>
                <a:latin typeface="Cambria" pitchFamily="18" charset="0"/>
              </a:rPr>
              <a:t>Del</a:t>
            </a:r>
            <a:r>
              <a:rPr lang="ru-RU" sz="2800" b="1" i="1" dirty="0">
                <a:latin typeface="Cambria" pitchFamily="18" charset="0"/>
              </a:rPr>
              <a:t>»</a:t>
            </a:r>
            <a:r>
              <a:rPr lang="ru-RU" sz="2800" i="1" dirty="0">
                <a:latin typeface="Cambria" pitchFamily="18" charset="0"/>
              </a:rPr>
              <a:t>)</a:t>
            </a:r>
            <a:r>
              <a:rPr lang="ru-RU" sz="2800" b="1" i="1" dirty="0">
                <a:latin typeface="Cambria" pitchFamily="18" charset="0"/>
              </a:rPr>
              <a:t>.</a:t>
            </a:r>
            <a:endParaRPr lang="ru-RU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796952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268760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/>
              <a:t>Если вы расположите текстовый курсор внутри текста и начнете ввод букв, то новые буквы будут раздвигать имеющийся текст. Если же перед этим нажать на клавишу </a:t>
            </a:r>
            <a:r>
              <a:rPr lang="ru-RU" sz="2800" b="1" i="1" dirty="0"/>
              <a:t>«</a:t>
            </a:r>
            <a:r>
              <a:rPr lang="en-US" sz="2800" b="1" i="1" dirty="0">
                <a:solidFill>
                  <a:srgbClr val="FF0000"/>
                </a:solidFill>
                <a:latin typeface="Cambria" pitchFamily="18" charset="0"/>
              </a:rPr>
              <a:t>Insert</a:t>
            </a:r>
            <a:r>
              <a:rPr lang="ru-RU" sz="2800" b="1" i="1" dirty="0"/>
              <a:t>»</a:t>
            </a:r>
            <a:r>
              <a:rPr lang="ru-RU" sz="2800" i="1" dirty="0"/>
              <a:t> (или </a:t>
            </a:r>
            <a:r>
              <a:rPr lang="ru-RU" sz="2800" b="1" i="1" dirty="0"/>
              <a:t>«</a:t>
            </a:r>
            <a:r>
              <a:rPr lang="en-US" sz="2800" b="1" i="1" dirty="0">
                <a:solidFill>
                  <a:srgbClr val="FF0000"/>
                </a:solidFill>
                <a:latin typeface="Cambria" pitchFamily="18" charset="0"/>
              </a:rPr>
              <a:t>Ins</a:t>
            </a:r>
            <a:r>
              <a:rPr lang="ru-RU" sz="2800" b="1" i="1" dirty="0"/>
              <a:t>»</a:t>
            </a:r>
            <a:r>
              <a:rPr lang="ru-RU" sz="2800" i="1" dirty="0"/>
              <a:t>), то вводимые буквы будут затирать уже имеющийся текст, отображаясь вместо него. Чтобы вернуться в обычный режим раздвигания, следует повторно нажать на клавишу </a:t>
            </a:r>
            <a:r>
              <a:rPr lang="ru-RU" sz="2800" b="1" i="1" dirty="0"/>
              <a:t>«</a:t>
            </a:r>
            <a:r>
              <a:rPr lang="en-US" sz="2800" b="1" i="1" dirty="0">
                <a:solidFill>
                  <a:srgbClr val="FF0000"/>
                </a:solidFill>
                <a:latin typeface="Cambria" pitchFamily="18" charset="0"/>
              </a:rPr>
              <a:t>Insert</a:t>
            </a:r>
            <a:r>
              <a:rPr lang="ru-RU" sz="2800" b="1" i="1" dirty="0"/>
              <a:t>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17098148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32" y="2607047"/>
            <a:ext cx="8923668" cy="1470025"/>
          </a:xfrm>
          <a:noFill/>
          <a:effectLst>
            <a:glow rad="571500">
              <a:schemeClr val="accent4">
                <a:satMod val="175000"/>
                <a:alpha val="83000"/>
              </a:schemeClr>
            </a:glow>
            <a:outerShdw blurRad="215900" dist="38100" dir="5400000" algn="ctr" rotWithShape="0">
              <a:schemeClr val="bg1">
                <a:alpha val="63000"/>
              </a:schemeClr>
            </a:outerShdw>
            <a:reflection stA="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635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ambria" pitchFamily="18" charset="0"/>
              </a:rPr>
              <a:t>Открытие документа в </a:t>
            </a:r>
            <a:r>
              <a:rPr lang="en-US" b="1" dirty="0" smtClean="0">
                <a:latin typeface="Cambria" pitchFamily="18" charset="0"/>
              </a:rPr>
              <a:t/>
            </a:r>
            <a:br>
              <a:rPr lang="en-US" b="1" dirty="0" smtClean="0">
                <a:latin typeface="Cambria" pitchFamily="18" charset="0"/>
              </a:rPr>
            </a:br>
            <a:r>
              <a:rPr lang="en-US" b="1" dirty="0" smtClean="0">
                <a:solidFill>
                  <a:srgbClr val="0D63C2"/>
                </a:solidFill>
                <a:latin typeface="Cambria" pitchFamily="18" charset="0"/>
              </a:rPr>
              <a:t>Microsoft</a:t>
            </a:r>
            <a:r>
              <a:rPr lang="en-US" b="1" dirty="0" smtClean="0">
                <a:latin typeface="Cambria" pitchFamily="18" charset="0"/>
              </a:rPr>
              <a:t> </a:t>
            </a:r>
            <a:r>
              <a:rPr lang="en-US" b="1" dirty="0" smtClean="0">
                <a:solidFill>
                  <a:srgbClr val="0D63C2"/>
                </a:solidFill>
                <a:latin typeface="Cambria" pitchFamily="18" charset="0"/>
              </a:rPr>
              <a:t>Word 2010</a:t>
            </a:r>
            <a:endParaRPr lang="ru-RU" b="1" dirty="0">
              <a:solidFill>
                <a:srgbClr val="0D63C2"/>
              </a:solidFill>
              <a:latin typeface="Cambr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0194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32" y="3831183"/>
            <a:ext cx="8923668" cy="893961"/>
          </a:xfrm>
          <a:noFill/>
          <a:effectLst>
            <a:glow rad="571500">
              <a:schemeClr val="accent4">
                <a:satMod val="175000"/>
                <a:alpha val="83000"/>
              </a:schemeClr>
            </a:glow>
            <a:outerShdw blurRad="215900" dist="38100" dir="5400000" algn="ctr" rotWithShape="0">
              <a:schemeClr val="bg1">
                <a:alpha val="63000"/>
              </a:schemeClr>
            </a:outerShdw>
            <a:reflection stA="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63500"/>
          </a:sp3d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Cambria" pitchFamily="18" charset="0"/>
              </a:rPr>
              <a:t>Отмена последнего</a:t>
            </a:r>
            <a:br>
              <a:rPr lang="ru-RU" sz="4400" b="1" dirty="0" smtClean="0">
                <a:latin typeface="Cambria" pitchFamily="18" charset="0"/>
              </a:rPr>
            </a:br>
            <a:r>
              <a:rPr lang="ru-RU" sz="4400" b="1" dirty="0" smtClean="0">
                <a:latin typeface="Cambria" pitchFamily="18" charset="0"/>
              </a:rPr>
              <a:t>действия</a:t>
            </a:r>
            <a:r>
              <a:rPr lang="en-US" sz="4400" b="1" dirty="0" smtClean="0">
                <a:latin typeface="Cambria" pitchFamily="18" charset="0"/>
              </a:rPr>
              <a:t/>
            </a:r>
            <a:br>
              <a:rPr lang="en-US" sz="4400" b="1" dirty="0" smtClean="0">
                <a:latin typeface="Cambria" pitchFamily="18" charset="0"/>
              </a:rPr>
            </a:br>
            <a:endParaRPr lang="ru-RU" b="1" dirty="0">
              <a:solidFill>
                <a:srgbClr val="0D63C2"/>
              </a:solidFill>
              <a:latin typeface="Cambr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830836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908720"/>
            <a:ext cx="7200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Cambria" pitchFamily="18" charset="0"/>
              </a:rPr>
              <a:t>Для </a:t>
            </a:r>
            <a:r>
              <a:rPr lang="ru-RU" sz="2800" i="1" dirty="0" smtClean="0">
                <a:latin typeface="Cambria" pitchFamily="18" charset="0"/>
              </a:rPr>
              <a:t>отмены последнего действия </a:t>
            </a:r>
            <a:r>
              <a:rPr lang="ru-RU" sz="2800" i="1" dirty="0">
                <a:latin typeface="Cambria" pitchFamily="18" charset="0"/>
              </a:rPr>
              <a:t>нужно щёлкнуть мышкой по кнопке            , расположенной на панели быстрого доступа. После отмены последнего действия таким же образом можно отменить предпоследнее действие и т.д. Можно отменять действия не по одному, а целыми группами. </a:t>
            </a:r>
            <a:r>
              <a:rPr lang="ru-RU" sz="2800" i="1" dirty="0" smtClean="0">
                <a:latin typeface="Cambria" pitchFamily="18" charset="0"/>
              </a:rPr>
              <a:t>Для </a:t>
            </a:r>
            <a:r>
              <a:rPr lang="ru-RU" sz="2800" i="1" dirty="0">
                <a:latin typeface="Cambria" pitchFamily="18" charset="0"/>
              </a:rPr>
              <a:t>этого рядом со </a:t>
            </a:r>
            <a:r>
              <a:rPr lang="ru-RU" sz="2800" i="1" dirty="0" smtClean="0">
                <a:latin typeface="Cambria" pitchFamily="18" charset="0"/>
              </a:rPr>
              <a:t>значком щёлкните </a:t>
            </a:r>
            <a:r>
              <a:rPr lang="ru-RU" sz="2800" i="1" dirty="0">
                <a:latin typeface="Cambria" pitchFamily="18" charset="0"/>
              </a:rPr>
              <a:t>мышкой по </a:t>
            </a:r>
            <a:endParaRPr lang="ru-RU" sz="2800" i="1" dirty="0" smtClean="0">
              <a:latin typeface="Cambria" pitchFamily="18" charset="0"/>
            </a:endParaRPr>
          </a:p>
          <a:p>
            <a:pPr algn="ctr"/>
            <a:r>
              <a:rPr lang="ru-RU" sz="2800" i="1" dirty="0" smtClean="0">
                <a:latin typeface="Cambria" pitchFamily="18" charset="0"/>
              </a:rPr>
              <a:t>стрелочке</a:t>
            </a:r>
            <a:r>
              <a:rPr lang="ru-RU" sz="2800" i="1" dirty="0">
                <a:latin typeface="Cambria" pitchFamily="18" charset="0"/>
              </a:rPr>
              <a:t>. </a:t>
            </a:r>
            <a:r>
              <a:rPr lang="ru-RU" sz="2800" i="1" dirty="0" smtClean="0">
                <a:latin typeface="Cambria" pitchFamily="18" charset="0"/>
              </a:rPr>
              <a:t>        Откроется </a:t>
            </a:r>
            <a:r>
              <a:rPr lang="ru-RU" sz="2800" i="1" dirty="0">
                <a:latin typeface="Cambria" pitchFamily="18" charset="0"/>
              </a:rPr>
              <a:t>список последних произведенных действий</a:t>
            </a:r>
            <a:endParaRPr lang="ru-RU" sz="2800" dirty="0">
              <a:latin typeface="Cambria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652" y="1376832"/>
            <a:ext cx="613636" cy="54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332" y="4797152"/>
            <a:ext cx="613636" cy="54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67255995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32" y="2607047"/>
            <a:ext cx="8923668" cy="1470025"/>
          </a:xfrm>
          <a:noFill/>
          <a:effectLst>
            <a:glow rad="571500">
              <a:schemeClr val="accent4">
                <a:satMod val="175000"/>
                <a:alpha val="83000"/>
              </a:schemeClr>
            </a:glow>
            <a:outerShdw blurRad="215900" dist="38100" dir="5400000" algn="ctr" rotWithShape="0">
              <a:schemeClr val="bg1">
                <a:alpha val="63000"/>
              </a:schemeClr>
            </a:outerShdw>
            <a:reflection stA="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63500"/>
          </a:sp3d>
        </p:spPr>
        <p:txBody>
          <a:bodyPr>
            <a:noAutofit/>
          </a:bodyPr>
          <a:lstStyle/>
          <a:p>
            <a:r>
              <a:rPr lang="ru-RU" sz="2800" i="1" dirty="0">
                <a:latin typeface="Cambria" pitchFamily="18" charset="0"/>
              </a:rPr>
              <a:t>Чтобы открыть текстовый документ </a:t>
            </a:r>
            <a:r>
              <a:rPr lang="ru-RU" sz="2800" dirty="0" smtClean="0">
                <a:latin typeface="Cambria" pitchFamily="18" charset="0"/>
              </a:rPr>
              <a:t>в</a:t>
            </a:r>
            <a:r>
              <a:rPr lang="en-US" sz="2800" dirty="0" smtClean="0">
                <a:latin typeface="Cambria" pitchFamily="18" charset="0"/>
              </a:rPr>
              <a:t/>
            </a:r>
            <a:br>
              <a:rPr lang="en-US" sz="2800" dirty="0" smtClean="0">
                <a:latin typeface="Cambria" pitchFamily="18" charset="0"/>
              </a:rPr>
            </a:br>
            <a:r>
              <a:rPr lang="ru-RU" sz="2800" dirty="0" smtClean="0">
                <a:latin typeface="Cambria" pitchFamily="18" charset="0"/>
              </a:rPr>
              <a:t> </a:t>
            </a:r>
            <a:r>
              <a:rPr lang="en-US" sz="2800" b="1" dirty="0">
                <a:solidFill>
                  <a:srgbClr val="0D63C2"/>
                </a:solidFill>
                <a:latin typeface="Cambria" pitchFamily="18" charset="0"/>
              </a:rPr>
              <a:t>Microsoft</a:t>
            </a:r>
            <a:r>
              <a:rPr lang="en-US" sz="2800" b="1" dirty="0">
                <a:latin typeface="Cambria" pitchFamily="18" charset="0"/>
              </a:rPr>
              <a:t> </a:t>
            </a:r>
            <a:r>
              <a:rPr lang="en-US" sz="2800" b="1" dirty="0">
                <a:solidFill>
                  <a:srgbClr val="0D63C2"/>
                </a:solidFill>
                <a:latin typeface="Cambria" pitchFamily="18" charset="0"/>
              </a:rPr>
              <a:t>Word 2010</a:t>
            </a:r>
            <a:r>
              <a:rPr lang="ru-RU" sz="2800" i="1" dirty="0" smtClean="0">
                <a:latin typeface="Cambria" pitchFamily="18" charset="0"/>
              </a:rPr>
              <a:t>, </a:t>
            </a:r>
            <a:r>
              <a:rPr lang="en-US" sz="2800" i="1" dirty="0" smtClean="0">
                <a:latin typeface="Cambria" pitchFamily="18" charset="0"/>
              </a:rPr>
              <a:t/>
            </a:r>
            <a:br>
              <a:rPr lang="en-US" sz="2800" i="1" dirty="0" smtClean="0">
                <a:latin typeface="Cambria" pitchFamily="18" charset="0"/>
              </a:rPr>
            </a:br>
            <a:r>
              <a:rPr lang="ru-RU" sz="2800" i="1" dirty="0" smtClean="0">
                <a:latin typeface="Cambria" pitchFamily="18" charset="0"/>
              </a:rPr>
              <a:t>можно найти </a:t>
            </a:r>
            <a:r>
              <a:rPr lang="ru-RU" sz="2800" i="1" dirty="0">
                <a:latin typeface="Cambria" pitchFamily="18" charset="0"/>
              </a:rPr>
              <a:t>файл текстового </a:t>
            </a:r>
            <a:r>
              <a:rPr lang="ru-RU" sz="2800" i="1" dirty="0" smtClean="0">
                <a:latin typeface="Cambria" pitchFamily="18" charset="0"/>
              </a:rPr>
              <a:t>документа</a:t>
            </a:r>
            <a:r>
              <a:rPr lang="en-US" sz="2800" i="1" dirty="0" smtClean="0">
                <a:latin typeface="Cambria" pitchFamily="18" charset="0"/>
              </a:rPr>
              <a:t/>
            </a:r>
            <a:br>
              <a:rPr lang="en-US" sz="2800" i="1" dirty="0" smtClean="0">
                <a:latin typeface="Cambria" pitchFamily="18" charset="0"/>
              </a:rPr>
            </a:b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>
                <a:latin typeface="Cambria" pitchFamily="18" charset="0"/>
              </a:rPr>
              <a:t>и дважды щёлкнуть по нему </a:t>
            </a:r>
            <a:r>
              <a:rPr lang="ru-RU" sz="2800" i="1" dirty="0" smtClean="0">
                <a:latin typeface="Cambria" pitchFamily="18" charset="0"/>
              </a:rPr>
              <a:t>мышкой</a:t>
            </a:r>
            <a:endParaRPr lang="ru-RU" sz="2800" b="1" dirty="0">
              <a:solidFill>
                <a:srgbClr val="0D63C2"/>
              </a:solidFill>
              <a:latin typeface="Cambr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456489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32" y="1124744"/>
            <a:ext cx="8923668" cy="1470025"/>
          </a:xfrm>
          <a:noFill/>
          <a:effectLst>
            <a:glow rad="571500">
              <a:schemeClr val="accent4">
                <a:satMod val="175000"/>
                <a:alpha val="83000"/>
              </a:schemeClr>
            </a:glow>
            <a:outerShdw blurRad="215900" dist="38100" dir="5400000" algn="ctr" rotWithShape="0">
              <a:schemeClr val="bg1">
                <a:alpha val="63000"/>
              </a:schemeClr>
            </a:outerShdw>
            <a:reflection stA="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63500"/>
          </a:sp3d>
        </p:spPr>
        <p:txBody>
          <a:bodyPr>
            <a:noAutofit/>
          </a:bodyPr>
          <a:lstStyle/>
          <a:p>
            <a:r>
              <a:rPr lang="ru-RU" sz="2800" i="1" dirty="0">
                <a:latin typeface="Cambria" pitchFamily="18" charset="0"/>
              </a:rPr>
              <a:t>Кроме того, можно в окне «</a:t>
            </a:r>
            <a:r>
              <a:rPr lang="en-US" sz="2800" b="1" i="1" dirty="0">
                <a:solidFill>
                  <a:srgbClr val="0D63C2"/>
                </a:solidFill>
                <a:latin typeface="Cambria" pitchFamily="18" charset="0"/>
              </a:rPr>
              <a:t>Word</a:t>
            </a:r>
            <a:r>
              <a:rPr lang="ru-RU" sz="2800" b="1" i="1" dirty="0">
                <a:latin typeface="Cambria" pitchFamily="18" charset="0"/>
              </a:rPr>
              <a:t>»</a:t>
            </a:r>
            <a:r>
              <a:rPr lang="ru-RU" sz="2800" i="1" dirty="0">
                <a:latin typeface="Cambria" pitchFamily="18" charset="0"/>
              </a:rPr>
              <a:t> </a:t>
            </a:r>
            <a:r>
              <a:rPr lang="en-US" sz="2800" i="1" dirty="0" smtClean="0">
                <a:latin typeface="Cambria" pitchFamily="18" charset="0"/>
              </a:rPr>
              <a:t/>
            </a:r>
            <a:br>
              <a:rPr lang="en-US" sz="2800" i="1" dirty="0" smtClean="0">
                <a:latin typeface="Cambria" pitchFamily="18" charset="0"/>
              </a:rPr>
            </a:br>
            <a:r>
              <a:rPr lang="ru-RU" sz="2800" i="1" dirty="0" smtClean="0">
                <a:latin typeface="Cambria" pitchFamily="18" charset="0"/>
              </a:rPr>
              <a:t>щелкнуть </a:t>
            </a:r>
            <a:r>
              <a:rPr lang="ru-RU" sz="2800" i="1" dirty="0">
                <a:latin typeface="Cambria" pitchFamily="18" charset="0"/>
              </a:rPr>
              <a:t>мышкой по кнопке «</a:t>
            </a:r>
            <a:r>
              <a:rPr lang="ru-RU" sz="2800" b="1" i="1" dirty="0">
                <a:solidFill>
                  <a:srgbClr val="0D63C2"/>
                </a:solidFill>
                <a:latin typeface="Cambria" pitchFamily="18" charset="0"/>
              </a:rPr>
              <a:t>Файл</a:t>
            </a:r>
            <a:r>
              <a:rPr lang="ru-RU" sz="2800" b="1" i="1" dirty="0">
                <a:latin typeface="Cambria" pitchFamily="18" charset="0"/>
              </a:rPr>
              <a:t>»</a:t>
            </a:r>
            <a:r>
              <a:rPr lang="ru-RU" sz="2800" i="1" dirty="0">
                <a:latin typeface="Cambria" pitchFamily="18" charset="0"/>
              </a:rPr>
              <a:t> </a:t>
            </a:r>
            <a:r>
              <a:rPr lang="en-US" sz="2800" i="1" dirty="0" smtClean="0">
                <a:latin typeface="Cambria" pitchFamily="18" charset="0"/>
              </a:rPr>
              <a:t/>
            </a:r>
            <a:br>
              <a:rPr lang="en-US" sz="2800" i="1" dirty="0" smtClean="0">
                <a:latin typeface="Cambria" pitchFamily="18" charset="0"/>
              </a:rPr>
            </a:br>
            <a:r>
              <a:rPr lang="ru-RU" sz="2800" i="1" dirty="0" smtClean="0">
                <a:latin typeface="Cambria" pitchFamily="18" charset="0"/>
              </a:rPr>
              <a:t>и </a:t>
            </a:r>
            <a:r>
              <a:rPr lang="ru-RU" sz="2800" i="1" dirty="0">
                <a:latin typeface="Cambria" pitchFamily="18" charset="0"/>
              </a:rPr>
              <a:t>выбрать команду «</a:t>
            </a:r>
            <a:r>
              <a:rPr lang="ru-RU" sz="2800" b="1" i="1" dirty="0">
                <a:solidFill>
                  <a:srgbClr val="0D63C2"/>
                </a:solidFill>
                <a:latin typeface="Cambria" pitchFamily="18" charset="0"/>
              </a:rPr>
              <a:t>Открыть</a:t>
            </a:r>
            <a:r>
              <a:rPr lang="ru-RU" sz="2800" b="1" i="1" dirty="0">
                <a:latin typeface="Cambria" pitchFamily="18" charset="0"/>
              </a:rPr>
              <a:t>»</a:t>
            </a:r>
            <a:endParaRPr lang="ru-RU" sz="2800" b="1" dirty="0">
              <a:solidFill>
                <a:srgbClr val="0D63C2"/>
              </a:solidFill>
              <a:latin typeface="Cambr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21074"/>
            <a:ext cx="3268980" cy="2724150"/>
          </a:xfrm>
          <a:prstGeom prst="rect">
            <a:avLst/>
          </a:prstGeom>
        </p:spPr>
      </p:pic>
      <p:sp>
        <p:nvSpPr>
          <p:cNvPr id="3" name="Стрелка вправо 2"/>
          <p:cNvSpPr/>
          <p:nvPr/>
        </p:nvSpPr>
        <p:spPr>
          <a:xfrm>
            <a:off x="2051720" y="4581128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318471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32" y="3327127"/>
            <a:ext cx="8923668" cy="1470025"/>
          </a:xfrm>
          <a:noFill/>
          <a:effectLst>
            <a:glow rad="571500">
              <a:schemeClr val="accent4">
                <a:satMod val="175000"/>
                <a:alpha val="83000"/>
              </a:schemeClr>
            </a:glow>
            <a:outerShdw blurRad="215900" dist="38100" dir="5400000" algn="ctr" rotWithShape="0">
              <a:schemeClr val="bg1">
                <a:alpha val="63000"/>
              </a:schemeClr>
            </a:outerShdw>
            <a:reflection stA="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63500"/>
          </a:sp3d>
        </p:spPr>
        <p:txBody>
          <a:bodyPr>
            <a:noAutofit/>
          </a:bodyPr>
          <a:lstStyle/>
          <a:p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 smtClean="0">
                <a:latin typeface="Cambria" pitchFamily="18" charset="0"/>
              </a:rPr>
              <a:t>При </a:t>
            </a:r>
            <a:r>
              <a:rPr lang="ru-RU" sz="2800" i="1" dirty="0">
                <a:latin typeface="Cambria" pitchFamily="18" charset="0"/>
              </a:rPr>
              <a:t>этом </a:t>
            </a:r>
            <a:r>
              <a:rPr lang="ru-RU" sz="2800" i="1" dirty="0" smtClean="0">
                <a:latin typeface="Cambria" pitchFamily="18" charset="0"/>
              </a:rPr>
              <a:t>появится </a:t>
            </a:r>
            <a:r>
              <a:rPr lang="ru-RU" sz="2800" i="1" dirty="0">
                <a:latin typeface="Cambria" pitchFamily="18" charset="0"/>
              </a:rPr>
              <a:t>диалоговое окно</a:t>
            </a:r>
            <a:r>
              <a:rPr lang="ru-RU" sz="2800" dirty="0">
                <a:latin typeface="Cambria" pitchFamily="18" charset="0"/>
              </a:rPr>
              <a:t/>
            </a:r>
            <a:br>
              <a:rPr lang="ru-RU" sz="2800" dirty="0">
                <a:latin typeface="Cambria" pitchFamily="18" charset="0"/>
              </a:rPr>
            </a:br>
            <a:r>
              <a:rPr lang="ru-RU" sz="2800" i="1" dirty="0">
                <a:latin typeface="Cambria" pitchFamily="18" charset="0"/>
              </a:rPr>
              <a:t> «</a:t>
            </a:r>
            <a:r>
              <a:rPr lang="ru-RU" sz="2800" b="1" i="1" dirty="0">
                <a:solidFill>
                  <a:srgbClr val="0D63C2"/>
                </a:solidFill>
                <a:latin typeface="Cambria" pitchFamily="18" charset="0"/>
              </a:rPr>
              <a:t>Открытие документа</a:t>
            </a:r>
            <a:r>
              <a:rPr lang="ru-RU" sz="2800" b="1" i="1" dirty="0" smtClean="0">
                <a:latin typeface="Cambria" pitchFamily="18" charset="0"/>
              </a:rPr>
              <a:t>»</a:t>
            </a:r>
            <a:r>
              <a:rPr lang="ru-RU" sz="2800" i="1" dirty="0" smtClean="0">
                <a:latin typeface="Cambria" pitchFamily="18" charset="0"/>
              </a:rPr>
              <a:t>,</a:t>
            </a:r>
            <a:br>
              <a:rPr lang="ru-RU" sz="2800" i="1" dirty="0" smtClean="0">
                <a:latin typeface="Cambria" pitchFamily="18" charset="0"/>
              </a:rPr>
            </a:b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>
                <a:latin typeface="Cambria" pitchFamily="18" charset="0"/>
              </a:rPr>
              <a:t>в котором вы </a:t>
            </a:r>
            <a:r>
              <a:rPr lang="ru-RU" sz="2800" i="1" dirty="0" smtClean="0">
                <a:latin typeface="Cambria" pitchFamily="18" charset="0"/>
              </a:rPr>
              <a:t>сможете</a:t>
            </a:r>
            <a:br>
              <a:rPr lang="ru-RU" sz="2800" i="1" dirty="0" smtClean="0">
                <a:latin typeface="Cambria" pitchFamily="18" charset="0"/>
              </a:rPr>
            </a:br>
            <a:r>
              <a:rPr lang="ru-RU" sz="2800" i="1" dirty="0" smtClean="0">
                <a:latin typeface="Cambria" pitchFamily="18" charset="0"/>
              </a:rPr>
              <a:t>указать</a:t>
            </a:r>
            <a:r>
              <a:rPr lang="ru-RU" sz="2800" i="1" dirty="0">
                <a:latin typeface="Cambria" pitchFamily="18" charset="0"/>
              </a:rPr>
              <a:t>, какой именно </a:t>
            </a:r>
            <a:r>
              <a:rPr lang="ru-RU" sz="2800" i="1" dirty="0" smtClean="0">
                <a:latin typeface="Cambria" pitchFamily="18" charset="0"/>
              </a:rPr>
              <a:t/>
            </a:r>
            <a:br>
              <a:rPr lang="ru-RU" sz="2800" i="1" dirty="0" smtClean="0">
                <a:latin typeface="Cambria" pitchFamily="18" charset="0"/>
              </a:rPr>
            </a:br>
            <a:r>
              <a:rPr lang="ru-RU" sz="2800" i="1" dirty="0" smtClean="0">
                <a:latin typeface="Cambria" pitchFamily="18" charset="0"/>
              </a:rPr>
              <a:t>документ </a:t>
            </a:r>
            <a:r>
              <a:rPr lang="ru-RU" sz="2800" i="1" dirty="0">
                <a:latin typeface="Cambria" pitchFamily="18" charset="0"/>
              </a:rPr>
              <a:t>вы хотите найти.</a:t>
            </a:r>
            <a:r>
              <a:rPr lang="ru-RU" sz="2800" dirty="0">
                <a:latin typeface="Cambria" pitchFamily="18" charset="0"/>
              </a:rPr>
              <a:t/>
            </a:r>
            <a:br>
              <a:rPr lang="ru-RU" sz="2800" dirty="0">
                <a:latin typeface="Cambria" pitchFamily="18" charset="0"/>
              </a:rPr>
            </a:br>
            <a:endParaRPr lang="ru-RU" sz="2800" b="1" dirty="0">
              <a:solidFill>
                <a:srgbClr val="0D63C2"/>
              </a:solidFill>
              <a:latin typeface="Cambr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784407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32" y="2823071"/>
            <a:ext cx="8923668" cy="1470025"/>
          </a:xfrm>
          <a:noFill/>
          <a:effectLst>
            <a:glow rad="571500">
              <a:schemeClr val="accent4">
                <a:satMod val="175000"/>
                <a:alpha val="83000"/>
              </a:schemeClr>
            </a:glow>
            <a:outerShdw blurRad="215900" dist="38100" dir="5400000" algn="ctr" rotWithShape="0">
              <a:schemeClr val="bg1">
                <a:alpha val="63000"/>
              </a:schemeClr>
            </a:outerShdw>
            <a:reflection stA="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63500"/>
          </a:sp3d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Cambria" pitchFamily="18" charset="0"/>
              </a:rPr>
              <a:t>Создание нового документа</a:t>
            </a:r>
            <a:br>
              <a:rPr lang="ru-RU" sz="4400" b="1" dirty="0" smtClean="0">
                <a:latin typeface="Cambria" pitchFamily="18" charset="0"/>
              </a:rPr>
            </a:br>
            <a:r>
              <a:rPr lang="ru-RU" sz="4400" b="1" dirty="0" smtClean="0">
                <a:latin typeface="Cambria" pitchFamily="18" charset="0"/>
              </a:rPr>
              <a:t> </a:t>
            </a:r>
            <a:r>
              <a:rPr lang="ru-RU" sz="4400" b="1" dirty="0" smtClean="0">
                <a:latin typeface="Cambria" pitchFamily="18" charset="0"/>
              </a:rPr>
              <a:t>в </a:t>
            </a:r>
            <a:r>
              <a:rPr lang="en-US" sz="4400" b="1" dirty="0" smtClean="0">
                <a:latin typeface="Cambria" pitchFamily="18" charset="0"/>
              </a:rPr>
              <a:t/>
            </a:r>
            <a:br>
              <a:rPr lang="en-US" sz="4400" b="1" dirty="0" smtClean="0">
                <a:latin typeface="Cambria" pitchFamily="18" charset="0"/>
              </a:rPr>
            </a:br>
            <a:r>
              <a:rPr lang="en-US" b="1" dirty="0" smtClean="0">
                <a:solidFill>
                  <a:srgbClr val="0D63C2"/>
                </a:solidFill>
                <a:latin typeface="Cambria" pitchFamily="18" charset="0"/>
              </a:rPr>
              <a:t>Microsoft</a:t>
            </a:r>
            <a:r>
              <a:rPr lang="en-US" b="1" dirty="0" smtClean="0">
                <a:latin typeface="Cambria" pitchFamily="18" charset="0"/>
              </a:rPr>
              <a:t> </a:t>
            </a:r>
            <a:r>
              <a:rPr lang="en-US" b="1" dirty="0" smtClean="0">
                <a:solidFill>
                  <a:srgbClr val="0D63C2"/>
                </a:solidFill>
                <a:latin typeface="Cambria" pitchFamily="18" charset="0"/>
              </a:rPr>
              <a:t>Word 2010</a:t>
            </a:r>
            <a:endParaRPr lang="ru-RU" b="1" dirty="0">
              <a:solidFill>
                <a:srgbClr val="0D63C2"/>
              </a:solidFill>
              <a:latin typeface="Cambr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903325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526927"/>
            <a:ext cx="8923668" cy="1470025"/>
          </a:xfrm>
          <a:noFill/>
          <a:effectLst>
            <a:glow rad="571500">
              <a:schemeClr val="accent4">
                <a:satMod val="175000"/>
                <a:alpha val="83000"/>
              </a:schemeClr>
            </a:glow>
            <a:outerShdw blurRad="215900" dist="38100" dir="5400000" algn="ctr" rotWithShape="0">
              <a:schemeClr val="bg1">
                <a:alpha val="63000"/>
              </a:schemeClr>
            </a:outerShdw>
            <a:reflection stA="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63500"/>
          </a:sp3d>
        </p:spPr>
        <p:txBody>
          <a:bodyPr>
            <a:noAutofit/>
          </a:bodyPr>
          <a:lstStyle/>
          <a:p>
            <a:pPr algn="l"/>
            <a:r>
              <a:rPr lang="ru-RU" sz="2400" i="1" dirty="0" smtClean="0"/>
              <a:t>Каждый </a:t>
            </a:r>
            <a:r>
              <a:rPr lang="ru-RU" sz="2400" i="1" dirty="0"/>
              <a:t>раз при запуске </a:t>
            </a:r>
            <a:r>
              <a:rPr lang="ru-RU" sz="2400" i="1" dirty="0" smtClean="0"/>
              <a:t>«</a:t>
            </a:r>
            <a:r>
              <a:rPr lang="en-US" sz="2400" b="1" dirty="0">
                <a:solidFill>
                  <a:srgbClr val="0D63C2"/>
                </a:solidFill>
                <a:latin typeface="Cambria" pitchFamily="18" charset="0"/>
              </a:rPr>
              <a:t>Word</a:t>
            </a:r>
            <a:r>
              <a:rPr lang="ru-RU" sz="2400" b="1" i="1" dirty="0" smtClean="0"/>
              <a:t>»</a:t>
            </a:r>
            <a:r>
              <a:rPr lang="ru-RU" sz="2400" i="1" dirty="0" smtClean="0"/>
              <a:t> </a:t>
            </a:r>
            <a:r>
              <a:rPr lang="ru-RU" sz="2400" i="1" dirty="0"/>
              <a:t>в нем </a:t>
            </a:r>
            <a:r>
              <a:rPr lang="ru-RU" sz="2400" i="1" dirty="0" smtClean="0"/>
              <a:t>по</a:t>
            </a:r>
            <a:r>
              <a:rPr lang="en-US" sz="2400" i="1" dirty="0" smtClean="0"/>
              <a:t>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умолчанию </a:t>
            </a:r>
            <a:r>
              <a:rPr lang="ru-RU" sz="2400" i="1" dirty="0"/>
              <a:t>открывается новый пустой </a:t>
            </a:r>
            <a:r>
              <a:rPr lang="ru-RU" sz="2400" i="1" dirty="0" smtClean="0"/>
              <a:t>документ</a:t>
            </a:r>
            <a:r>
              <a:rPr lang="ru-RU" sz="2400" i="1" dirty="0"/>
              <a:t>.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Так </a:t>
            </a:r>
            <a:r>
              <a:rPr lang="ru-RU" sz="2400" i="1" dirty="0"/>
              <a:t>что </a:t>
            </a:r>
            <a:r>
              <a:rPr lang="ru-RU" sz="2400" i="1" dirty="0" smtClean="0"/>
              <a:t>можно </a:t>
            </a:r>
            <a:r>
              <a:rPr lang="ru-RU" sz="2400" i="1" dirty="0"/>
              <a:t>сразу набирать текст</a:t>
            </a:r>
            <a:endParaRPr lang="ru-RU" sz="2400" b="1" dirty="0">
              <a:solidFill>
                <a:srgbClr val="0D63C2"/>
              </a:solidFill>
              <a:latin typeface="Cambr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835696" y="1196752"/>
            <a:ext cx="1859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+mj-lt"/>
                <a:ea typeface="+mj-ea"/>
                <a:cs typeface="+mj-cs"/>
              </a:rPr>
              <a:t>Во-первых</a:t>
            </a:r>
            <a:endParaRPr lang="ru-RU" sz="2800" i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35696" y="3068960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+mj-lt"/>
                <a:ea typeface="+mj-ea"/>
                <a:cs typeface="+mj-cs"/>
              </a:rPr>
              <a:t>Во-вторых</a:t>
            </a:r>
            <a:endParaRPr lang="ru-RU" sz="2800" i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976924" y="3831183"/>
            <a:ext cx="8923668" cy="1470025"/>
          </a:xfrm>
          <a:prstGeom prst="rect">
            <a:avLst/>
          </a:prstGeom>
          <a:noFill/>
          <a:effectLst>
            <a:glow rad="571500">
              <a:schemeClr val="accent4">
                <a:satMod val="175000"/>
                <a:alpha val="83000"/>
              </a:schemeClr>
            </a:glow>
            <a:outerShdw blurRad="215900" dist="38100" dir="5400000" algn="ctr" rotWithShape="0">
              <a:schemeClr val="bg1">
                <a:alpha val="63000"/>
              </a:schemeClr>
            </a:outerShdw>
            <a:reflection stA="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63500"/>
          </a:sp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2400" i="1" dirty="0" smtClean="0"/>
              <a:t>Чтобы создать новый документ уже в процессе</a:t>
            </a:r>
          </a:p>
          <a:p>
            <a:pPr algn="l"/>
            <a:r>
              <a:rPr lang="ru-RU" sz="2400" i="1" dirty="0" smtClean="0"/>
              <a:t>работы, следует щёлкнуть мышью по кнопке </a:t>
            </a:r>
          </a:p>
          <a:p>
            <a:pPr algn="l"/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Файл</a:t>
            </a:r>
            <a:r>
              <a:rPr lang="ru-RU" sz="2400" i="1" dirty="0" smtClean="0"/>
              <a:t> в левом верхнем углу окна </a:t>
            </a:r>
            <a:r>
              <a:rPr lang="en-US" sz="2400" b="1" dirty="0">
                <a:solidFill>
                  <a:srgbClr val="0D63C2"/>
                </a:solidFill>
                <a:latin typeface="Cambria" pitchFamily="18" charset="0"/>
              </a:rPr>
              <a:t>Word</a:t>
            </a:r>
            <a:r>
              <a:rPr lang="en-US" sz="2400" i="1" dirty="0" smtClean="0"/>
              <a:t> </a:t>
            </a:r>
            <a:r>
              <a:rPr lang="ru-RU" sz="2400" i="1" dirty="0" smtClean="0"/>
              <a:t>и в </a:t>
            </a:r>
          </a:p>
          <a:p>
            <a:pPr algn="l"/>
            <a:r>
              <a:rPr lang="ru-RU" sz="2400" i="1" dirty="0" smtClean="0"/>
              <a:t>раскрывающемся меню выбрать команду </a:t>
            </a:r>
            <a:r>
              <a:rPr lang="ru-RU" sz="2400" b="1" dirty="0">
                <a:solidFill>
                  <a:srgbClr val="0D63C2"/>
                </a:solidFill>
                <a:latin typeface="Cambria" pitchFamily="18" charset="0"/>
              </a:rPr>
              <a:t>Создать</a:t>
            </a:r>
            <a:endParaRPr lang="ru-RU" sz="2400" b="1" dirty="0">
              <a:solidFill>
                <a:srgbClr val="0D63C2"/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3648" y="1196752"/>
            <a:ext cx="615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D63C2"/>
                </a:solidFill>
                <a:latin typeface="Cambria" pitchFamily="18" charset="0"/>
              </a:rPr>
              <a:t>❶</a:t>
            </a:r>
            <a:endParaRPr lang="ru-RU" dirty="0">
              <a:solidFill>
                <a:srgbClr val="0D63C2"/>
              </a:solidFill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03648" y="3049796"/>
            <a:ext cx="615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D63C2"/>
                </a:solidFill>
                <a:latin typeface="Cambria" pitchFamily="18" charset="0"/>
              </a:rPr>
              <a:t>❷</a:t>
            </a:r>
            <a:endParaRPr lang="ru-RU" dirty="0">
              <a:solidFill>
                <a:srgbClr val="0D63C2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658215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8" grpId="0"/>
      <p:bldP spid="19" grpId="0"/>
      <p:bldP spid="1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050" y="1454150"/>
            <a:ext cx="2501900" cy="3949700"/>
          </a:xfrm>
          <a:prstGeom prst="rect">
            <a:avLst/>
          </a:prstGeom>
        </p:spPr>
      </p:pic>
      <p:sp>
        <p:nvSpPr>
          <p:cNvPr id="23" name="Стрелка вправо 22"/>
          <p:cNvSpPr/>
          <p:nvPr/>
        </p:nvSpPr>
        <p:spPr>
          <a:xfrm>
            <a:off x="2411760" y="4581128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697136"/>
      </p:ext>
    </p:extLst>
  </p:cSld>
  <p:clrMapOvr>
    <a:masterClrMapping/>
  </p:clrMapOvr>
  <p:transition spd="slow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Прямоугольник 1061"/>
          <p:cNvSpPr/>
          <p:nvPr/>
        </p:nvSpPr>
        <p:spPr>
          <a:xfrm>
            <a:off x="0" y="0"/>
            <a:ext cx="914400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384" y="332655"/>
            <a:ext cx="3672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88900" dist="25400" dir="5400000" algn="t" rotWithShape="0">
              <a:prstClr val="black">
                <a:alpha val="79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32744"/>
            <a:ext cx="3888000" cy="540000"/>
          </a:xfrm>
          <a:prstGeom prst="rect">
            <a:avLst/>
          </a:prstGeom>
          <a:noFill/>
          <a:ln>
            <a:noFill/>
          </a:ln>
          <a:effectLst>
            <a:outerShdw blurRad="12700" dist="12700" dir="5400000" algn="t" rotWithShape="0">
              <a:prstClr val="black">
                <a:alpha val="66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ГКУ НПО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ПУ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№4</a:t>
            </a:r>
          </a:p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43384" y="603322"/>
            <a:ext cx="2592617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332" y="602744"/>
            <a:ext cx="2659052" cy="578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2331" y="603322"/>
            <a:ext cx="0" cy="5948709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036000" y="603322"/>
            <a:ext cx="1" cy="5948709"/>
          </a:xfrm>
          <a:prstGeom prst="line">
            <a:avLst/>
          </a:prstGeom>
          <a:ln w="222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112331" y="6552031"/>
            <a:ext cx="8923669" cy="0"/>
          </a:xfrm>
          <a:prstGeom prst="line">
            <a:avLst/>
          </a:prstGeom>
          <a:ln w="25400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Прямоугольник 1062"/>
          <p:cNvSpPr/>
          <p:nvPr/>
        </p:nvSpPr>
        <p:spPr>
          <a:xfrm>
            <a:off x="0" y="0"/>
            <a:ext cx="1123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Прямоугольник 1063"/>
          <p:cNvSpPr/>
          <p:nvPr/>
        </p:nvSpPr>
        <p:spPr>
          <a:xfrm>
            <a:off x="9036000" y="0"/>
            <a:ext cx="108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Прямоугольник 1064"/>
          <p:cNvSpPr/>
          <p:nvPr/>
        </p:nvSpPr>
        <p:spPr>
          <a:xfrm>
            <a:off x="0" y="6552031"/>
            <a:ext cx="9144000" cy="3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2046327"/>
            <a:ext cx="720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Cambria" pitchFamily="18" charset="0"/>
              </a:rPr>
              <a:t>Для создания чистого документа можно </a:t>
            </a:r>
            <a:r>
              <a:rPr lang="ru-RU" sz="2800" i="1" dirty="0" smtClean="0">
                <a:latin typeface="Cambria" pitchFamily="18" charset="0"/>
              </a:rPr>
              <a:t>нажать </a:t>
            </a:r>
            <a:r>
              <a:rPr lang="ru-RU" sz="2800" i="1" dirty="0">
                <a:latin typeface="Cambria" pitchFamily="18" charset="0"/>
              </a:rPr>
              <a:t>клавиатурную комбинацию </a:t>
            </a:r>
            <a:endParaRPr lang="en-US" sz="2800" i="1" dirty="0" smtClean="0">
              <a:latin typeface="Cambria" pitchFamily="18" charset="0"/>
            </a:endParaRPr>
          </a:p>
          <a:p>
            <a:pPr algn="ctr"/>
            <a:r>
              <a:rPr lang="ru-RU" sz="2800" b="1" i="1" dirty="0" smtClean="0">
                <a:latin typeface="Cambria" pitchFamily="18" charset="0"/>
              </a:rPr>
              <a:t>«</a:t>
            </a:r>
            <a:r>
              <a:rPr lang="en-US" sz="2800" b="1" i="1" dirty="0">
                <a:solidFill>
                  <a:srgbClr val="FF0000"/>
                </a:solidFill>
                <a:latin typeface="Cambria" pitchFamily="18" charset="0"/>
              </a:rPr>
              <a:t>Ctrl</a:t>
            </a:r>
            <a:r>
              <a:rPr lang="ru-RU" sz="2800" b="1" i="1" dirty="0">
                <a:latin typeface="Cambria" pitchFamily="18" charset="0"/>
              </a:rPr>
              <a:t>» + «</a:t>
            </a:r>
            <a:r>
              <a:rPr lang="en-US" sz="2800" b="1" i="1" dirty="0">
                <a:solidFill>
                  <a:srgbClr val="FF0000"/>
                </a:solidFill>
                <a:latin typeface="Cambria" pitchFamily="18" charset="0"/>
              </a:rPr>
              <a:t>N</a:t>
            </a:r>
            <a:r>
              <a:rPr lang="ru-RU" sz="2800" b="1" i="1" dirty="0">
                <a:latin typeface="Cambria" pitchFamily="18" charset="0"/>
              </a:rPr>
              <a:t>»</a:t>
            </a:r>
            <a:r>
              <a:rPr lang="ru-RU" sz="2800" i="1" dirty="0">
                <a:latin typeface="Cambria" pitchFamily="18" charset="0"/>
              </a:rPr>
              <a:t> </a:t>
            </a:r>
            <a:endParaRPr lang="en-US" sz="2800" i="1" dirty="0" smtClean="0">
              <a:latin typeface="Cambria" pitchFamily="18" charset="0"/>
            </a:endParaRPr>
          </a:p>
          <a:p>
            <a:pPr algn="ctr"/>
            <a:r>
              <a:rPr lang="ru-RU" sz="2800" i="1" dirty="0" smtClean="0">
                <a:latin typeface="Cambria" pitchFamily="18" charset="0"/>
              </a:rPr>
              <a:t>и </a:t>
            </a:r>
            <a:r>
              <a:rPr lang="ru-RU" sz="2800" i="1" dirty="0">
                <a:latin typeface="Cambria" pitchFamily="18" charset="0"/>
              </a:rPr>
              <a:t>таким образом обойтись без </a:t>
            </a:r>
            <a:r>
              <a:rPr lang="ru-RU" sz="2800" i="1" dirty="0">
                <a:latin typeface="Cambria" pitchFamily="18" charset="0"/>
              </a:rPr>
              <a:t>и</a:t>
            </a:r>
            <a:r>
              <a:rPr lang="ru-RU" sz="2800" i="1" dirty="0" smtClean="0">
                <a:latin typeface="Cambria" pitchFamily="18" charset="0"/>
              </a:rPr>
              <a:t>спользования </a:t>
            </a:r>
            <a:r>
              <a:rPr lang="ru-RU" sz="2800" i="1" dirty="0">
                <a:latin typeface="Cambria" pitchFamily="18" charset="0"/>
              </a:rPr>
              <a:t>меню </a:t>
            </a:r>
            <a:r>
              <a:rPr lang="ru-RU" sz="2800" b="1" i="1" dirty="0">
                <a:latin typeface="Cambria" pitchFamily="18" charset="0"/>
              </a:rPr>
              <a:t>«</a:t>
            </a:r>
            <a:r>
              <a:rPr lang="ru-RU" sz="2800" b="1" i="1" dirty="0">
                <a:solidFill>
                  <a:srgbClr val="FF0000"/>
                </a:solidFill>
                <a:latin typeface="Cambria" pitchFamily="18" charset="0"/>
              </a:rPr>
              <a:t>Файл</a:t>
            </a:r>
            <a:r>
              <a:rPr lang="ru-RU" sz="2800" b="1" i="1" dirty="0">
                <a:latin typeface="Cambria" pitchFamily="18" charset="0"/>
              </a:rPr>
              <a:t>»</a:t>
            </a:r>
            <a:endParaRPr lang="ru-RU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80530"/>
      </p:ext>
    </p:extLst>
  </p:cSld>
  <p:clrMapOvr>
    <a:masterClrMapping/>
  </p:clrMapOvr>
  <p:transition spd="slow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418</TotalTime>
  <Words>582</Words>
  <Application>Microsoft Office PowerPoint</Application>
  <PresentationFormat>Экран (4:3)</PresentationFormat>
  <Paragraphs>67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Кнопка</vt:lpstr>
      <vt:lpstr>Основы информационных технологий</vt:lpstr>
      <vt:lpstr>Открытие документа в  Microsoft Word 2010</vt:lpstr>
      <vt:lpstr>Чтобы открыть текстовый документ в  Microsoft Word 2010,  можно найти файл текстового документа  и дважды щёлкнуть по нему мышкой</vt:lpstr>
      <vt:lpstr>Кроме того, можно в окне «Word»  щелкнуть мышкой по кнопке «Файл»  и выбрать команду «Открыть»</vt:lpstr>
      <vt:lpstr>  При этом появится диалоговое окно  «Открытие документа»,  в котором вы сможете указать, какой именно  документ вы хотите найти. </vt:lpstr>
      <vt:lpstr>Создание нового документа  в  Microsoft Word 2010</vt:lpstr>
      <vt:lpstr>Каждый раз при запуске «Word» в нем по  умолчанию открывается новый пустой документ.  Так что можно сразу набирать текст</vt:lpstr>
      <vt:lpstr>Презентация PowerPoint</vt:lpstr>
      <vt:lpstr>Презентация PowerPoint</vt:lpstr>
      <vt:lpstr>Ввод и редактирование  текста  в  Microsoft Word 2010</vt:lpstr>
      <vt:lpstr>Ввод текста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Исправление ошибок </vt:lpstr>
      <vt:lpstr>Презентация PowerPoint</vt:lpstr>
      <vt:lpstr>Презентация PowerPoint</vt:lpstr>
      <vt:lpstr>Отмена последнего действия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информационных технологий</dc:title>
  <dc:creator>USER</dc:creator>
  <cp:lastModifiedBy>Andrey</cp:lastModifiedBy>
  <cp:revision>36</cp:revision>
  <dcterms:created xsi:type="dcterms:W3CDTF">2012-10-22T08:00:39Z</dcterms:created>
  <dcterms:modified xsi:type="dcterms:W3CDTF">2012-10-26T09:03:09Z</dcterms:modified>
</cp:coreProperties>
</file>