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7" r:id="rId4"/>
    <p:sldId id="271" r:id="rId5"/>
    <p:sldId id="257" r:id="rId6"/>
    <p:sldId id="258" r:id="rId7"/>
    <p:sldId id="259" r:id="rId8"/>
    <p:sldId id="267" r:id="rId9"/>
    <p:sldId id="268" r:id="rId10"/>
    <p:sldId id="261" r:id="rId11"/>
    <p:sldId id="262" r:id="rId12"/>
    <p:sldId id="263" r:id="rId13"/>
    <p:sldId id="264" r:id="rId14"/>
    <p:sldId id="266" r:id="rId15"/>
    <p:sldId id="269" r:id="rId16"/>
    <p:sldId id="270" r:id="rId17"/>
    <p:sldId id="272" r:id="rId18"/>
    <p:sldId id="275" r:id="rId19"/>
    <p:sldId id="276" r:id="rId20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</p:sldLst>
    </p:custShow>
    <p:custShow name="Произвольный показ 2" id="1">
      <p:sldLst>
        <p:sld r:id="rId2"/>
        <p:sld r:id="rId3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777\Music\Whitney_Houston_-_&#1043;&#1080;&#1084;&#1085;_&#1040;&#1084;&#1077;&#1088;&#1080;&#1082;&#1080;__(audiopoisk.com)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Traditional British Meals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l97818440021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57166"/>
            <a:ext cx="3714776" cy="37147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29256" y="4857760"/>
            <a:ext cx="309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b="1" dirty="0" err="1" smtClean="0"/>
              <a:t>Shevtsova</a:t>
            </a:r>
            <a:r>
              <a:rPr lang="en-US" b="1" dirty="0" smtClean="0"/>
              <a:t> Irina </a:t>
            </a:r>
            <a:r>
              <a:rPr lang="en-US" b="1" dirty="0" err="1" smtClean="0"/>
              <a:t>Nikolaevna</a:t>
            </a:r>
            <a:endParaRPr lang="en-US" b="1" dirty="0" smtClean="0"/>
          </a:p>
          <a:p>
            <a:r>
              <a:rPr lang="en-US" dirty="0" smtClean="0"/>
              <a:t>Secondary school # 12</a:t>
            </a:r>
          </a:p>
          <a:p>
            <a:r>
              <a:rPr lang="en-US" dirty="0" err="1" smtClean="0"/>
              <a:t>Baikalsk</a:t>
            </a:r>
            <a:r>
              <a:rPr lang="en-US" dirty="0" smtClean="0"/>
              <a:t>, Irkutsk region</a:t>
            </a:r>
            <a:endParaRPr lang="ru-RU" dirty="0"/>
          </a:p>
        </p:txBody>
      </p:sp>
      <p:pic>
        <p:nvPicPr>
          <p:cNvPr id="9" name="Whitney_Houston_-_Гимн_Америки__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89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Some people may have </a:t>
            </a:r>
            <a:r>
              <a:rPr lang="en-US" sz="3300" b="1" dirty="0" smtClean="0">
                <a:solidFill>
                  <a:schemeClr val="accent6"/>
                </a:solidFill>
              </a:rPr>
              <a:t>a starter </a:t>
            </a: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 lunch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dirty="0" smtClean="0"/>
              <a:t>.</a:t>
            </a:r>
            <a:endParaRPr lang="ru-RU" sz="2200" dirty="0"/>
          </a:p>
        </p:txBody>
      </p:sp>
      <p:pic>
        <p:nvPicPr>
          <p:cNvPr id="6" name="Содержимое 5" descr="iCAP0R2V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142984"/>
            <a:ext cx="3929090" cy="44291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5715017"/>
            <a:ext cx="9104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starter can be </a:t>
            </a: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soup 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some </a:t>
            </a:r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light dish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to get the appetite going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main dish </a:t>
            </a:r>
            <a:r>
              <a:rPr lang="en-US" dirty="0" smtClean="0"/>
              <a:t>is usually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sz="4000" b="1" i="1" dirty="0" smtClean="0">
                <a:solidFill>
                  <a:schemeClr val="accent6"/>
                </a:solidFill>
              </a:rPr>
              <a:t>meat and vegetables</a:t>
            </a:r>
            <a:endParaRPr lang="ru-RU" sz="4000" b="1" i="1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250px-Sunday_roast_-_roast_beef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7" y="1396101"/>
            <a:ext cx="5933233" cy="4461791"/>
          </a:xfr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10811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can have for </a:t>
            </a:r>
            <a:r>
              <a:rPr lang="en-US" b="1" i="1" dirty="0" smtClean="0"/>
              <a:t>the third course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- </a:t>
            </a:r>
            <a:r>
              <a:rPr lang="en-US" b="1" i="1" dirty="0" smtClean="0">
                <a:solidFill>
                  <a:schemeClr val="accent6"/>
                </a:solidFill>
              </a:rPr>
              <a:t>Fruit</a:t>
            </a:r>
            <a:br>
              <a:rPr lang="en-US" b="1" i="1" dirty="0" smtClean="0">
                <a:solidFill>
                  <a:schemeClr val="accent6"/>
                </a:solidFill>
              </a:rPr>
            </a:br>
            <a:r>
              <a:rPr lang="en-US" b="1" i="1" dirty="0" smtClean="0">
                <a:solidFill>
                  <a:schemeClr val="accent6"/>
                </a:solidFill>
              </a:rPr>
              <a:t>- pastries</a:t>
            </a:r>
            <a:br>
              <a:rPr lang="en-US" b="1" i="1" dirty="0" smtClean="0">
                <a:solidFill>
                  <a:schemeClr val="accent6"/>
                </a:solidFill>
              </a:rPr>
            </a:br>
            <a:r>
              <a:rPr lang="en-US" b="1" i="1" dirty="0" smtClean="0">
                <a:solidFill>
                  <a:schemeClr val="accent6"/>
                </a:solidFill>
              </a:rPr>
              <a:t>- cake (they call it pudding)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10" name="Содержимое 6" descr="1497435_8a34a74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357430"/>
            <a:ext cx="7096132" cy="355521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people </a:t>
            </a:r>
            <a:r>
              <a:rPr lang="en-US" b="1" i="1" dirty="0" smtClean="0">
                <a:solidFill>
                  <a:schemeClr val="accent6"/>
                </a:solidFill>
              </a:rPr>
              <a:t>SNACK</a:t>
            </a:r>
            <a:r>
              <a:rPr lang="en-US" dirty="0" smtClean="0"/>
              <a:t> between meals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214422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 snack = to eat some light food may be coffee and a biscuit also some light not filling food.</a:t>
            </a:r>
            <a:endParaRPr lang="ru-RU" sz="2000" b="1" dirty="0" smtClean="0"/>
          </a:p>
          <a:p>
            <a:r>
              <a:rPr lang="en-US" sz="2000" b="1" dirty="0" smtClean="0"/>
              <a:t>Just to carry people through one meal to the next. </a:t>
            </a:r>
            <a:endParaRPr lang="ru-RU" sz="2000" b="1" dirty="0"/>
          </a:p>
        </p:txBody>
      </p:sp>
      <p:pic>
        <p:nvPicPr>
          <p:cNvPr id="7" name="Рисунок 6" descr="1018292_cup_of_t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468" y="2428868"/>
            <a:ext cx="6316993" cy="4143404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Restaurants </a:t>
            </a:r>
            <a:r>
              <a:rPr lang="en-US" i="1" dirty="0" smtClean="0"/>
              <a:t>are expensive </a:t>
            </a:r>
            <a:br>
              <a:rPr lang="en-US" i="1" dirty="0" smtClean="0"/>
            </a:br>
            <a:r>
              <a:rPr lang="en-US" i="1" dirty="0" smtClean="0"/>
              <a:t>in Great Britain</a:t>
            </a:r>
            <a:endParaRPr lang="ru-RU" i="1" dirty="0"/>
          </a:p>
        </p:txBody>
      </p:sp>
      <p:pic>
        <p:nvPicPr>
          <p:cNvPr id="4" name="Содержимое 3" descr="ploughmanslun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571612"/>
            <a:ext cx="4429156" cy="3152959"/>
          </a:xfrm>
        </p:spPr>
      </p:pic>
      <p:sp>
        <p:nvSpPr>
          <p:cNvPr id="7" name="TextBox 6"/>
          <p:cNvSpPr txBox="1"/>
          <p:nvPr/>
        </p:nvSpPr>
        <p:spPr>
          <a:xfrm>
            <a:off x="928662" y="4643446"/>
            <a:ext cx="7865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People prefer eating out in </a:t>
            </a:r>
            <a:r>
              <a:rPr lang="en-US" sz="4000" b="1" dirty="0" smtClean="0">
                <a:solidFill>
                  <a:schemeClr val="accent6"/>
                </a:solidFill>
              </a:rPr>
              <a:t>Pubs</a:t>
            </a:r>
            <a:endParaRPr lang="ru-RU" sz="4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428604"/>
            <a:ext cx="7436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Children always take </a:t>
            </a:r>
            <a:r>
              <a:rPr lang="en-US" sz="3200" b="1" dirty="0" smtClean="0">
                <a:solidFill>
                  <a:schemeClr val="accent6"/>
                </a:solidFill>
              </a:rPr>
              <a:t>lunch bags </a:t>
            </a:r>
            <a:r>
              <a:rPr lang="en-US" sz="3200" b="1" dirty="0" smtClean="0"/>
              <a:t>to school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7" name="Рисунок 6" descr="mcdonalds-year-old-burg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285860"/>
            <a:ext cx="5900758" cy="457203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142985"/>
            <a:ext cx="80010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What new words have you learnt?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are traditional British meals?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When is supper?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How many courses can be in lunch?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do the British have for lunch?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is starter?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is snack?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do the British usually have for breakfast?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500042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/>
                </a:solidFill>
              </a:rPr>
              <a:t>CHECKING-UP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pic>
        <p:nvPicPr>
          <p:cNvPr id="5" name="Рисунок 4" descr="200px-Milk_clouds_in_t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4714884"/>
            <a:ext cx="2540000" cy="1905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SPEAKING UP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928670"/>
            <a:ext cx="7786742" cy="497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Group work</a:t>
            </a:r>
          </a:p>
          <a:p>
            <a:endParaRPr lang="en-US" sz="2400" b="1" dirty="0" smtClean="0"/>
          </a:p>
          <a:p>
            <a:r>
              <a:rPr lang="en-US" sz="2000" b="1" i="1" dirty="0" smtClean="0"/>
              <a:t>1. We would like to represent you American/British/Russian food.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2. People usually have … meals a day.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3. They prefer to eat out / at home.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4. The … like eating … food.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5. Such food makes people … 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6. The national food is ….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7. We (don`t) like it because …</a:t>
            </a:r>
            <a:endParaRPr lang="ru-RU" sz="2000" b="1" i="1" dirty="0"/>
          </a:p>
        </p:txBody>
      </p:sp>
      <p:pic>
        <p:nvPicPr>
          <p:cNvPr id="5" name="Рисунок 4" descr="The_Food_Song_Clip_Kids_Children_Learn_English_Song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571744"/>
            <a:ext cx="4214842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4429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I wake up in the morning, </a:t>
            </a:r>
            <a:br>
              <a:rPr lang="en-US" dirty="0" smtClean="0"/>
            </a:br>
            <a:r>
              <a:rPr lang="en-US" dirty="0" smtClean="0"/>
              <a:t>the first thing I want to do,</a:t>
            </a:r>
            <a:br>
              <a:rPr lang="en-US" dirty="0" smtClean="0"/>
            </a:br>
            <a:r>
              <a:rPr lang="en-US" dirty="0" smtClean="0"/>
              <a:t>Is get myself dressed and go down to the kitchen </a:t>
            </a:r>
            <a:br>
              <a:rPr lang="en-US" dirty="0" smtClean="0"/>
            </a:br>
            <a:r>
              <a:rPr lang="en-US" dirty="0" smtClean="0"/>
              <a:t>to get myself some food.</a:t>
            </a:r>
          </a:p>
          <a:p>
            <a:r>
              <a:rPr lang="en-US" b="1" dirty="0" smtClean="0"/>
              <a:t>Breakfast time!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I’m hungry! </a:t>
            </a:r>
            <a:br>
              <a:rPr lang="en-US" dirty="0" smtClean="0"/>
            </a:br>
            <a:r>
              <a:rPr lang="en-US" dirty="0" smtClean="0"/>
              <a:t>Here’s what I like the most: </a:t>
            </a:r>
            <a:br>
              <a:rPr lang="en-US" dirty="0" smtClean="0"/>
            </a:br>
            <a:r>
              <a:rPr lang="en-US" dirty="0" smtClean="0"/>
              <a:t>Juice, cereal, melon,</a:t>
            </a:r>
            <a:br>
              <a:rPr lang="en-US" dirty="0" smtClean="0"/>
            </a:br>
            <a:r>
              <a:rPr lang="en-US" dirty="0" smtClean="0"/>
              <a:t>and a piece of buttered toast.</a:t>
            </a:r>
          </a:p>
          <a:p>
            <a:r>
              <a:rPr lang="en-US" dirty="0" smtClean="0"/>
              <a:t>Don’t miss your breakfast!</a:t>
            </a:r>
            <a:br>
              <a:rPr lang="en-US" dirty="0" smtClean="0"/>
            </a:br>
            <a:r>
              <a:rPr lang="en-US" dirty="0" smtClean="0"/>
              <a:t>Listen to what I say.</a:t>
            </a:r>
            <a:br>
              <a:rPr lang="en-US" dirty="0" smtClean="0"/>
            </a:br>
            <a:r>
              <a:rPr lang="en-US" dirty="0" smtClean="0"/>
              <a:t>Now I have energy, </a:t>
            </a:r>
            <a:br>
              <a:rPr lang="en-US" dirty="0" smtClean="0"/>
            </a:br>
            <a:r>
              <a:rPr lang="en-US" dirty="0" smtClean="0"/>
              <a:t>Enough to start my day.</a:t>
            </a:r>
          </a:p>
          <a:p>
            <a:r>
              <a:rPr lang="en-US" dirty="0" smtClean="0"/>
              <a:t>When my mommy says, </a:t>
            </a:r>
            <a:br>
              <a:rPr lang="en-US" dirty="0" smtClean="0"/>
            </a:br>
            <a:r>
              <a:rPr lang="en-US" dirty="0" smtClean="0"/>
              <a:t>“It’s lunch time, </a:t>
            </a:r>
            <a:br>
              <a:rPr lang="en-US" dirty="0" smtClean="0"/>
            </a:br>
            <a:r>
              <a:rPr lang="en-US" dirty="0" smtClean="0"/>
              <a:t>and today is a special treat.</a:t>
            </a:r>
            <a:br>
              <a:rPr lang="en-US" dirty="0" smtClean="0"/>
            </a:br>
            <a:r>
              <a:rPr lang="en-US" dirty="0" smtClean="0"/>
              <a:t>We’re driving downtown to meet your friends</a:t>
            </a:r>
            <a:br>
              <a:rPr lang="en-US" dirty="0" smtClean="0"/>
            </a:br>
            <a:r>
              <a:rPr lang="en-US" dirty="0" smtClean="0"/>
              <a:t>at a restaurant where we’ll eat.”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335846"/>
            <a:ext cx="42862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Lunch time! </a:t>
            </a:r>
            <a:br>
              <a:rPr lang="en-US" b="1" dirty="0" smtClean="0"/>
            </a:br>
            <a:r>
              <a:rPr lang="en-US" dirty="0" smtClean="0"/>
              <a:t>At a restaurant!</a:t>
            </a:r>
            <a:br>
              <a:rPr lang="en-US" dirty="0" smtClean="0"/>
            </a:br>
            <a:r>
              <a:rPr lang="en-US" dirty="0" smtClean="0"/>
              <a:t>I can order lunch just my size: </a:t>
            </a:r>
            <a:br>
              <a:rPr lang="en-US" dirty="0" smtClean="0"/>
            </a:br>
            <a:r>
              <a:rPr lang="en-US" dirty="0" smtClean="0"/>
              <a:t>milk, a sandwich, fruit, </a:t>
            </a:r>
            <a:br>
              <a:rPr lang="en-US" dirty="0" smtClean="0"/>
            </a:br>
            <a:r>
              <a:rPr lang="en-US" dirty="0" smtClean="0"/>
              <a:t>and a really fun surprise.</a:t>
            </a:r>
          </a:p>
          <a:p>
            <a:r>
              <a:rPr lang="en-US" dirty="0" smtClean="0"/>
              <a:t>Eat right at lunch time.</a:t>
            </a:r>
            <a:br>
              <a:rPr lang="en-US" dirty="0" smtClean="0"/>
            </a:br>
            <a:r>
              <a:rPr lang="en-US" dirty="0" smtClean="0"/>
              <a:t>Listen to what I say.</a:t>
            </a:r>
            <a:br>
              <a:rPr lang="en-US" dirty="0" smtClean="0"/>
            </a:br>
            <a:r>
              <a:rPr lang="en-US" dirty="0" smtClean="0"/>
              <a:t>I need more energy</a:t>
            </a:r>
            <a:br>
              <a:rPr lang="en-US" dirty="0" smtClean="0"/>
            </a:br>
            <a:r>
              <a:rPr lang="en-US" dirty="0" smtClean="0"/>
              <a:t>to get me through my day.</a:t>
            </a:r>
          </a:p>
          <a:p>
            <a:r>
              <a:rPr lang="en-US" dirty="0" smtClean="0"/>
              <a:t>Now I’ve been playing all afternoon </a:t>
            </a:r>
            <a:br>
              <a:rPr lang="en-US" dirty="0" smtClean="0"/>
            </a:br>
            <a:r>
              <a:rPr lang="en-US" dirty="0" smtClean="0"/>
              <a:t>with my friends in the park.</a:t>
            </a:r>
            <a:br>
              <a:rPr lang="en-US" dirty="0" smtClean="0"/>
            </a:br>
            <a:r>
              <a:rPr lang="en-US" dirty="0" smtClean="0"/>
              <a:t>I know that I have to go home now, </a:t>
            </a:r>
            <a:br>
              <a:rPr lang="en-US" dirty="0" smtClean="0"/>
            </a:br>
            <a:r>
              <a:rPr lang="en-US" dirty="0" smtClean="0"/>
              <a:t>I can tell because it’s getting dark.</a:t>
            </a:r>
          </a:p>
          <a:p>
            <a:r>
              <a:rPr lang="en-US" b="1" dirty="0" smtClean="0"/>
              <a:t>Dinner time! </a:t>
            </a:r>
            <a:br>
              <a:rPr lang="en-US" b="1" dirty="0" smtClean="0"/>
            </a:br>
            <a:r>
              <a:rPr lang="en-US" dirty="0" smtClean="0"/>
              <a:t>I’m hungry! </a:t>
            </a:r>
            <a:br>
              <a:rPr lang="en-US" dirty="0" smtClean="0"/>
            </a:br>
            <a:r>
              <a:rPr lang="en-US" dirty="0" smtClean="0"/>
              <a:t>I wonder what my mommy made: </a:t>
            </a:r>
            <a:br>
              <a:rPr lang="en-US" dirty="0" smtClean="0"/>
            </a:br>
            <a:r>
              <a:rPr lang="en-US" dirty="0" smtClean="0"/>
              <a:t>chicken, rice, broccoli, </a:t>
            </a:r>
            <a:br>
              <a:rPr lang="en-US" dirty="0" smtClean="0"/>
            </a:br>
            <a:r>
              <a:rPr lang="en-US" dirty="0" smtClean="0"/>
              <a:t>and a glass of lemonade.</a:t>
            </a:r>
          </a:p>
          <a:p>
            <a:r>
              <a:rPr lang="en-US" dirty="0" smtClean="0"/>
              <a:t>Eat right at dinner.</a:t>
            </a:r>
            <a:br>
              <a:rPr lang="en-US" dirty="0" smtClean="0"/>
            </a:br>
            <a:r>
              <a:rPr lang="en-US" dirty="0" smtClean="0"/>
              <a:t>Listen to what I say,</a:t>
            </a:r>
            <a:br>
              <a:rPr lang="en-US" dirty="0" smtClean="0"/>
            </a:br>
            <a:r>
              <a:rPr lang="en-US" dirty="0" smtClean="0"/>
              <a:t>Building strong bodies, strength for another day.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0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Enjoy  the   poetry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Think Way</a:t>
            </a:r>
            <a:endParaRPr lang="ru-RU" sz="4400" b="1" dirty="0" smtClean="0">
              <a:solidFill>
                <a:schemeClr val="accent6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4400" b="1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 algn="ctr">
              <a:buAutoNum type="arabicPeriod"/>
            </a:pPr>
            <a:r>
              <a:rPr lang="ru-RU" sz="2800" b="1" dirty="0" smtClean="0"/>
              <a:t>Обозначьте ТЕМУ (1 слово)</a:t>
            </a:r>
          </a:p>
          <a:p>
            <a:pPr marL="457200" indent="-457200" algn="ctr"/>
            <a:endParaRPr lang="ru-RU" sz="2800" b="1" dirty="0" smtClean="0"/>
          </a:p>
          <a:p>
            <a:pPr marL="457200" indent="-457200" algn="ctr"/>
            <a:r>
              <a:rPr lang="ru-RU" sz="2800" b="1" dirty="0" smtClean="0"/>
              <a:t>2. Опишите ТЕМУ (в 2 прилагательных)</a:t>
            </a:r>
          </a:p>
          <a:p>
            <a:pPr marL="457200" indent="-457200" algn="ctr"/>
            <a:endParaRPr lang="ru-RU" sz="2800" b="1" dirty="0" smtClean="0"/>
          </a:p>
          <a:p>
            <a:pPr marL="457200" indent="-457200" algn="ctr"/>
            <a:r>
              <a:rPr lang="ru-RU" sz="2800" b="1" dirty="0" smtClean="0"/>
              <a:t>3. Опишите ТЕМУ (в 3 глаголах)</a:t>
            </a:r>
          </a:p>
          <a:p>
            <a:pPr marL="457200" indent="-457200" algn="ctr"/>
            <a:endParaRPr lang="ru-RU" sz="2800" b="1" dirty="0" smtClean="0"/>
          </a:p>
          <a:p>
            <a:pPr marL="457200" indent="-457200" algn="ctr"/>
            <a:r>
              <a:rPr lang="ru-RU" sz="2800" b="1" dirty="0" smtClean="0"/>
              <a:t>4. Дайте фразу или предложение (из 4 слов).</a:t>
            </a:r>
          </a:p>
          <a:p>
            <a:pPr marL="457200" indent="-457200" algn="ctr"/>
            <a:r>
              <a:rPr lang="ru-RU" b="1" dirty="0" smtClean="0"/>
              <a:t>Выразите ваше отношение к теме или ваши чувства.</a:t>
            </a:r>
          </a:p>
          <a:p>
            <a:pPr marL="457200" indent="-457200" algn="ctr"/>
            <a:endParaRPr lang="ru-RU" sz="2800" b="1" dirty="0" smtClean="0"/>
          </a:p>
          <a:p>
            <a:pPr marL="457200" indent="-457200" algn="ctr"/>
            <a:r>
              <a:rPr lang="ru-RU" sz="2800" b="1" dirty="0" smtClean="0"/>
              <a:t>5. Дайте СИНОНИМ к теме (1слово)</a:t>
            </a:r>
            <a:endParaRPr lang="en-US" sz="2800" b="1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428604"/>
            <a:ext cx="7858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642918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Вкуснотища!  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Very</a:t>
            </a:r>
            <a:r>
              <a:rPr lang="ru-RU" sz="20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Good</a:t>
            </a:r>
            <a:r>
              <a:rPr lang="ru-RU" sz="20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Пищу называем  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Food</a:t>
            </a:r>
            <a:endParaRPr lang="ru-RU" sz="2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Шарика, для друга </a:t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Припас я сахар- 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lang="en-US" sz="20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</a:t>
            </a:r>
            <a:endParaRPr lang="ru-RU" sz="2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Всегда ты сладкий ждешь сюрприз </a:t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Конфетки по-английски –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sweets</a:t>
            </a:r>
            <a:endParaRPr lang="ru-RU" sz="2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вовсе не каприз: </a:t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Сыр мы называем 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cheese</a:t>
            </a:r>
            <a:endParaRPr lang="ru-RU" sz="2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Мясо жарится, </a:t>
            </a:r>
            <a:r>
              <a:rPr lang="ru-RU" sz="2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шкварчит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Мясо по- </a:t>
            </a:r>
            <a:r>
              <a:rPr lang="ru-RU" sz="2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английски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meat</a:t>
            </a:r>
            <a:r>
              <a:rPr lang="ru-RU" sz="20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Рыбу ловишь- не шумишь,</a:t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Рыба  по- </a:t>
            </a:r>
            <a:r>
              <a:rPr lang="ru-RU" sz="2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английски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fish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Молоко я пить привык </a:t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Молоко иначе 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milk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Вини-Пуха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нет ли с вами</a:t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А- то спрячу мед свой- 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honey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Масло  нужно всем ребятам </a:t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Масло по-английски </a:t>
            </a:r>
            <a:r>
              <a:rPr lang="ru-RU" sz="2000" b="1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butter</a:t>
            </a:r>
            <a:r>
              <a:rPr lang="en-US" sz="20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214290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</a:rPr>
              <a:t>An apple a day keeps a doctor away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pic>
        <p:nvPicPr>
          <p:cNvPr id="9" name="Рисунок 8" descr="f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214554"/>
            <a:ext cx="4429156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8286808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/>
                </a:solidFill>
              </a:rPr>
              <a:t>SMALL TALK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Practice the dialogue “</a:t>
            </a:r>
            <a:r>
              <a:rPr lang="en-US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haven`t decided yet”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a restaurant.</a:t>
            </a:r>
          </a:p>
          <a:p>
            <a:pPr algn="ctr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What are you going to have for lunch?</a:t>
            </a: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smtClean="0"/>
              <a:t>I haven`t </a:t>
            </a:r>
            <a:r>
              <a:rPr lang="en-US" sz="2000" b="1" i="1" dirty="0" smtClean="0"/>
              <a:t>decided </a:t>
            </a:r>
            <a:r>
              <a:rPr lang="en-US" sz="2000" b="1" dirty="0" smtClean="0"/>
              <a:t>yet.</a:t>
            </a:r>
          </a:p>
          <a:p>
            <a:pPr algn="just"/>
            <a:r>
              <a:rPr lang="en-US" sz="2000" b="1" dirty="0" smtClean="0"/>
              <a:t>	What are </a:t>
            </a:r>
            <a:r>
              <a:rPr lang="en-US" sz="2000" b="1" i="1" dirty="0" smtClean="0"/>
              <a:t>you </a:t>
            </a:r>
            <a:r>
              <a:rPr lang="en-US" sz="2000" b="1" dirty="0" smtClean="0"/>
              <a:t>going to have?</a:t>
            </a: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I haven`t </a:t>
            </a:r>
            <a:r>
              <a:rPr lang="en-US" sz="2000" b="1" i="1" dirty="0" smtClean="0">
                <a:solidFill>
                  <a:schemeClr val="tx2"/>
                </a:solidFill>
              </a:rPr>
              <a:t>decided</a:t>
            </a:r>
            <a:r>
              <a:rPr lang="en-US" sz="2000" b="1" dirty="0" smtClean="0">
                <a:solidFill>
                  <a:schemeClr val="tx2"/>
                </a:solidFill>
              </a:rPr>
              <a:t> yet. </a:t>
            </a: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What are you going to drink?</a:t>
            </a: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smtClean="0"/>
              <a:t> I haven`t </a:t>
            </a:r>
            <a:r>
              <a:rPr lang="en-US" sz="2000" b="1" i="1" dirty="0" smtClean="0"/>
              <a:t>decided</a:t>
            </a:r>
            <a:r>
              <a:rPr lang="en-US" sz="2000" b="1" dirty="0" smtClean="0"/>
              <a:t> yet. </a:t>
            </a:r>
          </a:p>
          <a:p>
            <a:pPr algn="just"/>
            <a:r>
              <a:rPr lang="en-US" sz="2000" b="1" dirty="0" smtClean="0"/>
              <a:t>	 What are </a:t>
            </a:r>
            <a:r>
              <a:rPr lang="en-US" sz="2000" b="1" i="1" dirty="0" smtClean="0"/>
              <a:t>you </a:t>
            </a:r>
            <a:r>
              <a:rPr lang="en-US" sz="2000" b="1" dirty="0" smtClean="0"/>
              <a:t>going to have? </a:t>
            </a: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I haven`t </a:t>
            </a:r>
            <a:r>
              <a:rPr lang="en-US" sz="2000" b="1" i="1" dirty="0" smtClean="0">
                <a:solidFill>
                  <a:schemeClr val="tx2"/>
                </a:solidFill>
              </a:rPr>
              <a:t>decided</a:t>
            </a:r>
            <a:r>
              <a:rPr lang="en-US" sz="2000" b="1" dirty="0" smtClean="0">
                <a:solidFill>
                  <a:schemeClr val="tx2"/>
                </a:solidFill>
              </a:rPr>
              <a:t> yet. </a:t>
            </a: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What are you going to have for dessert? </a:t>
            </a: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smtClean="0"/>
              <a:t>I haven`t </a:t>
            </a:r>
            <a:r>
              <a:rPr lang="en-US" sz="2000" b="1" i="1" dirty="0" smtClean="0"/>
              <a:t>decided </a:t>
            </a:r>
            <a:r>
              <a:rPr lang="en-US" sz="2000" b="1" dirty="0" smtClean="0"/>
              <a:t>yet. </a:t>
            </a:r>
          </a:p>
          <a:p>
            <a:pPr algn="just"/>
            <a:r>
              <a:rPr lang="en-US" sz="2000" b="1" dirty="0" smtClean="0"/>
              <a:t>	What are </a:t>
            </a:r>
            <a:r>
              <a:rPr lang="en-US" sz="2000" b="1" i="1" dirty="0" smtClean="0"/>
              <a:t>you</a:t>
            </a:r>
            <a:r>
              <a:rPr lang="en-US" sz="2000" b="1" dirty="0" smtClean="0"/>
              <a:t> going to have? </a:t>
            </a: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I haven`t </a:t>
            </a:r>
            <a:r>
              <a:rPr lang="en-US" sz="2000" b="1" i="1" dirty="0" smtClean="0">
                <a:solidFill>
                  <a:schemeClr val="tx2"/>
                </a:solidFill>
              </a:rPr>
              <a:t>decided </a:t>
            </a:r>
            <a:r>
              <a:rPr lang="en-US" sz="2000" b="1" dirty="0" smtClean="0">
                <a:solidFill>
                  <a:schemeClr val="tx2"/>
                </a:solidFill>
              </a:rPr>
              <a:t>yet. </a:t>
            </a: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I haven`t </a:t>
            </a:r>
            <a:r>
              <a:rPr lang="en-US" sz="2000" b="1" i="1" dirty="0" smtClean="0">
                <a:solidFill>
                  <a:schemeClr val="tx2"/>
                </a:solidFill>
              </a:rPr>
              <a:t>decided</a:t>
            </a:r>
            <a:r>
              <a:rPr lang="en-US" sz="2000" b="1" dirty="0" smtClean="0">
                <a:solidFill>
                  <a:schemeClr val="tx2"/>
                </a:solidFill>
              </a:rPr>
              <a:t> yet. </a:t>
            </a: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2"/>
                </a:solidFill>
              </a:rPr>
              <a:t>	</a:t>
            </a: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3" name="Рисунок 2" descr="apples-and-bananas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143116"/>
            <a:ext cx="3357586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 </a:t>
            </a:r>
            <a:r>
              <a:rPr lang="en-US" dirty="0" smtClean="0">
                <a:solidFill>
                  <a:schemeClr val="accent6"/>
                </a:solidFill>
              </a:rPr>
              <a:t>the key Vocabulary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2322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meal</a:t>
            </a:r>
          </a:p>
          <a:p>
            <a:r>
              <a:rPr lang="en-US" dirty="0" smtClean="0"/>
              <a:t>supper</a:t>
            </a:r>
          </a:p>
          <a:p>
            <a:r>
              <a:rPr lang="en-US" dirty="0" smtClean="0"/>
              <a:t>starter</a:t>
            </a:r>
          </a:p>
          <a:p>
            <a:r>
              <a:rPr lang="en-US" dirty="0" smtClean="0"/>
              <a:t>snack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pastries</a:t>
            </a:r>
          </a:p>
          <a:p>
            <a:r>
              <a:rPr lang="en-US" dirty="0" smtClean="0"/>
              <a:t>pub</a:t>
            </a:r>
          </a:p>
          <a:p>
            <a:r>
              <a:rPr lang="en-US" dirty="0" smtClean="0"/>
              <a:t>lunch bag</a:t>
            </a:r>
          </a:p>
          <a:p>
            <a:endParaRPr lang="ru-RU" dirty="0"/>
          </a:p>
        </p:txBody>
      </p:sp>
      <p:pic>
        <p:nvPicPr>
          <p:cNvPr id="8" name="Рисунок 7" descr="mea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357562"/>
            <a:ext cx="3643306" cy="3269058"/>
          </a:xfrm>
          <a:prstGeom prst="rect">
            <a:avLst/>
          </a:prstGeom>
        </p:spPr>
      </p:pic>
      <p:pic>
        <p:nvPicPr>
          <p:cNvPr id="9" name="Рисунок 8" descr="hohmodrom_Vse%20po%20poslov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1071547"/>
            <a:ext cx="3504049" cy="2571768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There are </a:t>
            </a:r>
            <a:r>
              <a:rPr lang="en-US" sz="3200" dirty="0" smtClean="0">
                <a:solidFill>
                  <a:schemeClr val="accent6"/>
                </a:solidFill>
              </a:rPr>
              <a:t>3 </a:t>
            </a:r>
            <a:r>
              <a:rPr lang="en-US" sz="3200" i="1" dirty="0" smtClean="0">
                <a:solidFill>
                  <a:schemeClr val="accent6"/>
                </a:solidFill>
              </a:rPr>
              <a:t>main meals </a:t>
            </a:r>
            <a:r>
              <a:rPr lang="en-US" sz="3200" dirty="0" smtClean="0"/>
              <a:t>of the day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is </a:t>
            </a:r>
            <a:r>
              <a:rPr lang="en-US" sz="2800" dirty="0" smtClean="0"/>
              <a:t>breakfast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286117" y="2285992"/>
            <a:ext cx="2857519" cy="714380"/>
          </a:xfrm>
        </p:spPr>
        <p:txBody>
          <a:bodyPr>
            <a:normAutofit/>
          </a:bodyPr>
          <a:lstStyle/>
          <a:p>
            <a:r>
              <a:rPr lang="en-US" dirty="0" smtClean="0"/>
              <a:t>The second is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lunch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2"/>
          </p:nvPr>
        </p:nvSpPr>
        <p:spPr>
          <a:xfrm>
            <a:off x="5500694" y="785794"/>
            <a:ext cx="3214710" cy="57150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The third is </a:t>
            </a:r>
            <a:r>
              <a:rPr lang="en-US" sz="3200" b="1" dirty="0" smtClean="0">
                <a:solidFill>
                  <a:schemeClr val="accent6"/>
                </a:solidFill>
              </a:rPr>
              <a:t>DINNER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pic>
        <p:nvPicPr>
          <p:cNvPr id="11" name="Содержимое 10" descr="220px-Pub_grub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857488" y="3143248"/>
            <a:ext cx="3071834" cy="2786082"/>
          </a:xfrm>
        </p:spPr>
      </p:pic>
      <p:pic>
        <p:nvPicPr>
          <p:cNvPr id="12" name="Рисунок 11" descr="220px-Bangers_and_mash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1714488"/>
            <a:ext cx="2794000" cy="2095500"/>
          </a:xfrm>
          <a:prstGeom prst="rect">
            <a:avLst/>
          </a:prstGeom>
        </p:spPr>
      </p:pic>
      <p:pic>
        <p:nvPicPr>
          <p:cNvPr id="14" name="Рисунок 13" descr="the-french-toast_47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1428735"/>
            <a:ext cx="2643205" cy="228601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But in the UK there is a tradition </a:t>
            </a:r>
            <a:br>
              <a:rPr lang="en-US" b="1" dirty="0" smtClean="0">
                <a:latin typeface="Baskerville Old Face" pitchFamily="18" charset="0"/>
              </a:rPr>
            </a:br>
            <a:r>
              <a:rPr lang="en-US" b="1" dirty="0" smtClean="0">
                <a:latin typeface="Baskerville Old Face" pitchFamily="18" charset="0"/>
              </a:rPr>
              <a:t>to have    </a:t>
            </a:r>
            <a:r>
              <a:rPr lang="en-US" sz="4400" b="1" dirty="0" smtClean="0">
                <a:solidFill>
                  <a:schemeClr val="accent6"/>
                </a:solidFill>
                <a:latin typeface="Algerian" pitchFamily="82" charset="0"/>
              </a:rPr>
              <a:t>5 </a:t>
            </a:r>
            <a:r>
              <a:rPr lang="ru-RU" sz="4400" b="1" dirty="0" smtClean="0">
                <a:solidFill>
                  <a:schemeClr val="accent6"/>
                </a:solidFill>
                <a:latin typeface="Algerian" pitchFamily="82" charset="0"/>
              </a:rPr>
              <a:t>   </a:t>
            </a:r>
            <a:r>
              <a:rPr lang="en-US" sz="4400" b="1" dirty="0" smtClean="0">
                <a:solidFill>
                  <a:schemeClr val="accent6"/>
                </a:solidFill>
                <a:latin typeface="Algerian" pitchFamily="82" charset="0"/>
              </a:rPr>
              <a:t>o`clock </a:t>
            </a:r>
            <a:r>
              <a:rPr lang="en-US" sz="4400" b="1" dirty="0" smtClean="0">
                <a:solidFill>
                  <a:schemeClr val="accent6"/>
                </a:solidFill>
                <a:latin typeface="Algerian" pitchFamily="82" charset="0"/>
              </a:rPr>
              <a:t>tea</a:t>
            </a:r>
            <a:endParaRPr lang="ru-RU" sz="4400" b="1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220px-Devonshire_t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7" y="1478452"/>
            <a:ext cx="6275459" cy="387937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103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Some people </a:t>
            </a:r>
            <a:r>
              <a:rPr lang="en-US" i="1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have supper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sz="3100" dirty="0"/>
          </a:p>
        </p:txBody>
      </p:sp>
      <p:pic>
        <p:nvPicPr>
          <p:cNvPr id="6" name="Содержимое 5" descr="20709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785794"/>
            <a:ext cx="4786346" cy="4525962"/>
          </a:xfrm>
        </p:spPr>
      </p:pic>
      <p:sp>
        <p:nvSpPr>
          <p:cNvPr id="7" name="Прямоугольник 6"/>
          <p:cNvSpPr/>
          <p:nvPr/>
        </p:nvSpPr>
        <p:spPr>
          <a:xfrm>
            <a:off x="928662" y="4000503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/>
              <a:t>.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5286388"/>
            <a:ext cx="6685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It is time between dinner and before </a:t>
            </a:r>
            <a:br>
              <a:rPr lang="en-US" sz="2800" b="1" dirty="0" smtClean="0"/>
            </a:br>
            <a:r>
              <a:rPr lang="en-US" sz="2800" b="1" dirty="0" smtClean="0"/>
              <a:t>they go to bed</a:t>
            </a:r>
            <a:endParaRPr lang="ru-RU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BREAKAST </a:t>
            </a:r>
            <a:r>
              <a:rPr lang="en-US" sz="2700" dirty="0" smtClean="0"/>
              <a:t>THEY USUALLY HAVE </a:t>
            </a:r>
            <a:r>
              <a:rPr lang="en-US" sz="2700" dirty="0" smtClean="0">
                <a:solidFill>
                  <a:schemeClr val="accent6"/>
                </a:solidFill>
              </a:rPr>
              <a:t>PORRIDGE</a:t>
            </a:r>
            <a:endParaRPr lang="ru-RU" sz="2700" dirty="0">
              <a:solidFill>
                <a:schemeClr val="accent6"/>
              </a:solidFill>
            </a:endParaRPr>
          </a:p>
        </p:txBody>
      </p:sp>
      <p:pic>
        <p:nvPicPr>
          <p:cNvPr id="3" name="Рисунок 2" descr="794c92ef0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285860"/>
            <a:ext cx="2833689" cy="1785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57356" y="3214686"/>
            <a:ext cx="4429156" cy="5078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700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 SCRAMBLED EGGS</a:t>
            </a:r>
            <a:endParaRPr lang="ru-RU" sz="2700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627656_6127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857628"/>
            <a:ext cx="3335235" cy="265336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Lunch can be</a:t>
            </a:r>
            <a:br>
              <a:rPr lang="en-US" dirty="0" smtClean="0"/>
            </a:br>
            <a:r>
              <a:rPr lang="en-US" b="1" i="1" dirty="0" smtClean="0">
                <a:solidFill>
                  <a:schemeClr val="accent6"/>
                </a:solidFill>
              </a:rPr>
              <a:t>a one-course </a:t>
            </a:r>
            <a:br>
              <a:rPr lang="en-US" b="1" i="1" dirty="0" smtClean="0">
                <a:solidFill>
                  <a:schemeClr val="accent6"/>
                </a:solidFill>
              </a:rPr>
            </a:br>
            <a:r>
              <a:rPr lang="en-US" b="1" i="1" dirty="0" smtClean="0">
                <a:solidFill>
                  <a:schemeClr val="accent6"/>
                </a:solidFill>
              </a:rPr>
              <a:t>a two-course</a:t>
            </a:r>
            <a:br>
              <a:rPr lang="en-US" b="1" i="1" dirty="0" smtClean="0">
                <a:solidFill>
                  <a:schemeClr val="accent6"/>
                </a:solidFill>
              </a:rPr>
            </a:br>
            <a:r>
              <a:rPr lang="en-US" b="1" i="1" dirty="0" smtClean="0">
                <a:solidFill>
                  <a:schemeClr val="accent6"/>
                </a:solidFill>
              </a:rPr>
              <a:t>a three-course meal</a:t>
            </a:r>
            <a:br>
              <a:rPr lang="en-US" b="1" i="1" dirty="0" smtClean="0">
                <a:solidFill>
                  <a:schemeClr val="accent6"/>
                </a:solidFill>
              </a:rPr>
            </a:br>
            <a:r>
              <a:rPr lang="en-US" b="1" i="1" dirty="0" smtClean="0">
                <a:solidFill>
                  <a:schemeClr val="accent6"/>
                </a:solidFill>
              </a:rPr>
              <a:t>  </a:t>
            </a:r>
            <a:br>
              <a:rPr lang="en-US" b="1" i="1" dirty="0" smtClean="0">
                <a:solidFill>
                  <a:schemeClr val="accent6"/>
                </a:solidFill>
              </a:rPr>
            </a:br>
            <a:endParaRPr lang="ru-RU" b="1" i="1" dirty="0">
              <a:solidFill>
                <a:schemeClr val="accent6"/>
              </a:solidFill>
            </a:endParaRPr>
          </a:p>
        </p:txBody>
      </p:sp>
      <p:pic>
        <p:nvPicPr>
          <p:cNvPr id="6" name="Рисунок 5" descr="Cheap_Eats_Gourmet_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428868"/>
            <a:ext cx="3810000" cy="3810000"/>
          </a:xfrm>
          <a:prstGeom prst="rect">
            <a:avLst/>
          </a:prstGeom>
        </p:spPr>
      </p:pic>
      <p:pic>
        <p:nvPicPr>
          <p:cNvPr id="9" name="Содержимое 8" descr="MN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14290"/>
            <a:ext cx="3857652" cy="3929090"/>
          </a:xfrm>
          <a:prstGeom prst="rect">
            <a:avLst/>
          </a:prstGeom>
        </p:spPr>
      </p:pic>
      <p:pic>
        <p:nvPicPr>
          <p:cNvPr id="10" name="Рисунок 9" descr="iCAP68W8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4214818"/>
            <a:ext cx="3357586" cy="242889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379</Words>
  <PresentationFormat>Экран (4:3)</PresentationFormat>
  <Paragraphs>118</Paragraphs>
  <Slides>19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  <vt:variant>
        <vt:lpstr>Произвольные показы</vt:lpstr>
      </vt:variant>
      <vt:variant>
        <vt:i4>2</vt:i4>
      </vt:variant>
    </vt:vector>
  </HeadingPairs>
  <TitlesOfParts>
    <vt:vector size="22" baseType="lpstr">
      <vt:lpstr>Трек</vt:lpstr>
      <vt:lpstr>Слайд 1</vt:lpstr>
      <vt:lpstr>Слайд 2</vt:lpstr>
      <vt:lpstr>Слайд 3</vt:lpstr>
      <vt:lpstr>Remember  the key Vocabulary</vt:lpstr>
      <vt:lpstr>There are 3 main meals of the day</vt:lpstr>
      <vt:lpstr>But in the UK there is a tradition  to have    5    o`clock tea</vt:lpstr>
      <vt:lpstr>Some people have supper. </vt:lpstr>
      <vt:lpstr>FOR BREAKAST THEY USUALLY HAVE PORRIDGE</vt:lpstr>
      <vt:lpstr>   Lunch can be a one-course  a two-course a three-course meal    </vt:lpstr>
      <vt:lpstr>Some people may have a starter for  lunch.  .</vt:lpstr>
      <vt:lpstr>The main dish is usually                   meat and vegetables</vt:lpstr>
      <vt:lpstr>  You can have for the third course: - Fruit - pastries - cake (they call it pudding) </vt:lpstr>
      <vt:lpstr>Some people SNACK between meals</vt:lpstr>
      <vt:lpstr>Restaurants are expensive  in Great Britain</vt:lpstr>
      <vt:lpstr>Слайд 15</vt:lpstr>
      <vt:lpstr>Слайд 16</vt:lpstr>
      <vt:lpstr>Слайд 17</vt:lpstr>
      <vt:lpstr>Слайд 18</vt:lpstr>
      <vt:lpstr>Слайд 19</vt:lpstr>
      <vt:lpstr>Произвольный показ 1</vt:lpstr>
      <vt:lpstr>Произвольный показ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56</cp:revision>
  <dcterms:created xsi:type="dcterms:W3CDTF">2012-02-17T13:36:44Z</dcterms:created>
  <dcterms:modified xsi:type="dcterms:W3CDTF">2012-02-22T07:50:07Z</dcterms:modified>
</cp:coreProperties>
</file>