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8"/>
  </p:notesMasterIdLst>
  <p:sldIdLst>
    <p:sldId id="262" r:id="rId2"/>
    <p:sldId id="258" r:id="rId3"/>
    <p:sldId id="266" r:id="rId4"/>
    <p:sldId id="268" r:id="rId5"/>
    <p:sldId id="267" r:id="rId6"/>
    <p:sldId id="287" r:id="rId7"/>
    <p:sldId id="289" r:id="rId8"/>
    <p:sldId id="286" r:id="rId9"/>
    <p:sldId id="275" r:id="rId10"/>
    <p:sldId id="280" r:id="rId11"/>
    <p:sldId id="278" r:id="rId12"/>
    <p:sldId id="279" r:id="rId13"/>
    <p:sldId id="281" r:id="rId14"/>
    <p:sldId id="282" r:id="rId15"/>
    <p:sldId id="257" r:id="rId16"/>
    <p:sldId id="29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67" autoAdjust="0"/>
  </p:normalViewPr>
  <p:slideViewPr>
    <p:cSldViewPr>
      <p:cViewPr varScale="1">
        <p:scale>
          <a:sx n="67" d="100"/>
          <a:sy n="67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621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BC51DAB-E362-41EA-AAB7-7318364A68D1}" type="datetimeFigureOut">
              <a:rPr lang="ru-RU"/>
              <a:pPr>
                <a:defRPr/>
              </a:pPr>
              <a:t>07.02.2014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1ADEB2-D48E-4EEE-B894-F261E46E36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3286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057701-AD05-4E15-8612-E28B6761A80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BB3964-63AD-4256-B608-0998E2C66A51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10B60B-295E-4C07-BCB8-C62BFF5A5CEF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6D8B09-00B0-40D0-A4A4-6122D61426D6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D1B305-DE30-4454-B556-0E55C74AB57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2A7925-E4C7-4A35-BCC7-C066DA94E70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732E20A-CFFF-4266-86F9-A53A5DD2772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A986B9-37D0-4492-A7BC-1EF7E9951A8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C8E081-6360-4405-8C82-DC6B2D724430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21DBDC-FCCF-4C40-B1FB-9397A75DE080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8AAB3F-8C17-4EF9-B511-387632B41270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9C5AC5-2CC6-4D96-8D7A-ADE267965815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6B74BB-3A67-40CD-BF9C-414760741AE4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706E4-5347-401F-985B-17E550B3AB91}" type="datetimeFigureOut">
              <a:rPr lang="ru-RU"/>
              <a:pPr>
                <a:defRPr/>
              </a:pPr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840BC-2B19-4049-91FB-8708344DFF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377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853E5-1C2C-4E94-B6C4-0485113557F1}" type="datetimeFigureOut">
              <a:rPr lang="ru-RU"/>
              <a:pPr>
                <a:defRPr/>
              </a:pPr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CE77C-3E36-4644-AC1A-594C48638F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530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1E639-F48C-4A3C-BAC5-390D0374EDA9}" type="datetimeFigureOut">
              <a:rPr lang="ru-RU"/>
              <a:pPr>
                <a:defRPr/>
              </a:pPr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D4156-1C3D-4BEC-9A23-96C7C03CBF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30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EEEFC-D2B6-4036-8405-3E5930BAB46A}" type="datetimeFigureOut">
              <a:rPr lang="ru-RU"/>
              <a:pPr>
                <a:defRPr/>
              </a:pPr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C164F-92AF-455E-AB13-3E4F098981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085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BB98F-3F47-45F3-8A1A-E632A56CACCC}" type="datetimeFigureOut">
              <a:rPr lang="ru-RU"/>
              <a:pPr>
                <a:defRPr/>
              </a:pPr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53593-BA50-47F8-AC66-CBD21916FC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50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8BA9E-9C03-4C6A-8F4B-C2D7B846D968}" type="datetimeFigureOut">
              <a:rPr lang="ru-RU"/>
              <a:pPr>
                <a:defRPr/>
              </a:pPr>
              <a:t>07.02.2014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DDD00-5302-4C15-AF5C-81BCF1703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826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7B5D6-86E4-4AA3-A810-77EAA8B97975}" type="datetimeFigureOut">
              <a:rPr lang="ru-RU"/>
              <a:pPr>
                <a:defRPr/>
              </a:pPr>
              <a:t>07.02.2014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F8D38-BC6A-4FB4-85FC-292A064E69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937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85BD2-6C6A-4C5F-B21B-CB99011E895B}" type="datetimeFigureOut">
              <a:rPr lang="ru-RU"/>
              <a:pPr>
                <a:defRPr/>
              </a:pPr>
              <a:t>07.02.2014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C222B-8303-41EF-A790-975AB2116E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68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AB9AF-D594-4213-BEB8-3DE1977DCE7D}" type="datetimeFigureOut">
              <a:rPr lang="ru-RU"/>
              <a:pPr>
                <a:defRPr/>
              </a:pPr>
              <a:t>07.02.2014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04FDF-0757-4D02-BA1F-80E79D006D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385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A6B96-0DA4-4C78-B79E-8E6064C06FE3}" type="datetimeFigureOut">
              <a:rPr lang="ru-RU"/>
              <a:pPr>
                <a:defRPr/>
              </a:pPr>
              <a:t>07.02.2014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E15FD-0A30-48F7-B891-D4AB06E99B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68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ED1F6-426A-4185-8C11-D0635B72AD2C}" type="datetimeFigureOut">
              <a:rPr lang="ru-RU"/>
              <a:pPr>
                <a:defRPr/>
              </a:pPr>
              <a:t>07.02.2014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A3F4A-7C01-42A8-BF2F-5CB3ADC258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122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A04403-32F6-4400-A872-7AC5C091586A}" type="datetimeFigureOut">
              <a:rPr lang="ru-RU"/>
              <a:pPr>
                <a:defRPr/>
              </a:pPr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99F894-9F14-4756-85BC-10AE412968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festival.1september.ru/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://www.edu-zone.net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esson-history.narod.ru/" TargetMode="External"/><Relationship Id="rId5" Type="http://schemas.openxmlformats.org/officeDocument/2006/relationships/hyperlink" Target="http://www.istorya.ru/" TargetMode="External"/><Relationship Id="rId4" Type="http://schemas.openxmlformats.org/officeDocument/2006/relationships/hyperlink" Target="http://www.media.ssu.samara.ru/" TargetMode="External"/><Relationship Id="rId9" Type="http://schemas.openxmlformats.org/officeDocument/2006/relationships/hyperlink" Target="http://www.emc.komi.com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500042"/>
            <a:ext cx="6786610" cy="2041529"/>
          </a:xfrm>
          <a:ln>
            <a:miter lim="800000"/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Тема: ФЕОДАЛЬНАЯ РАЗДРОБЛЕННОСТЬ 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РУСИ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 descr="4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439" y="2564904"/>
            <a:ext cx="6120680" cy="4225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3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Проблемный вопрос</a:t>
            </a:r>
            <a:endParaRPr lang="ru-RU" dirty="0" smtClean="0"/>
          </a:p>
        </p:txBody>
      </p:sp>
      <p:sp>
        <p:nvSpPr>
          <p:cNvPr id="2355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 ли академик Б.А. Рыбаков, оценивая  феодальную раздробленность на Руси как процесс закономерный и относительно прогрессивный?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6" name="Содержимое 6" descr="2008-06-Ribakov.jpg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86375" y="1714500"/>
            <a:ext cx="2928938" cy="4224338"/>
          </a:xfr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Последствия раздробленности</a:t>
            </a:r>
            <a:endParaRPr lang="ru-RU" sz="4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Содержимое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4823"/>
          </a:xfrm>
        </p:spPr>
        <p:txBody>
          <a:bodyPr/>
          <a:lstStyle/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Назовите «плюсы» и «минусы» влияния феодальной раздробленности на развитие Киевской Руси.</a:t>
            </a: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9254295"/>
              </p:ext>
            </p:extLst>
          </p:nvPr>
        </p:nvGraphicFramePr>
        <p:xfrm>
          <a:off x="500061" y="3861048"/>
          <a:ext cx="8320410" cy="2448272"/>
        </p:xfrm>
        <a:graphic>
          <a:graphicData uri="http://schemas.openxmlformats.org/drawingml/2006/table">
            <a:tbl>
              <a:tblPr/>
              <a:tblGrid>
                <a:gridCol w="4160205"/>
                <a:gridCol w="4160205"/>
              </a:tblGrid>
              <a:tr h="98579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Последствия раздробленности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01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Позитивные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Негативные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2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50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866993"/>
              </p:ext>
            </p:extLst>
          </p:nvPr>
        </p:nvGraphicFramePr>
        <p:xfrm>
          <a:off x="323527" y="332656"/>
          <a:ext cx="8568952" cy="6264695"/>
        </p:xfrm>
        <a:graphic>
          <a:graphicData uri="http://schemas.openxmlformats.org/drawingml/2006/table">
            <a:tbl>
              <a:tblPr/>
              <a:tblGrid>
                <a:gridCol w="4284476"/>
                <a:gridCol w="4284476"/>
              </a:tblGrid>
              <a:tr h="7257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Последствия раздробленности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11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Позитивные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Негативные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927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Расцвет городов в удельных землях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Складывание новых торговых путей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Сохранение единого языка, религии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Постоянные княжеские усобицы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Дробление княжеств между наследниками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Ослабление обороноспособности и политического единства страны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611559" y="285750"/>
            <a:ext cx="8046665" cy="911002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Выводы:</a:t>
            </a:r>
          </a:p>
        </p:txBody>
      </p:sp>
      <p:sp>
        <p:nvSpPr>
          <p:cNvPr id="24579" name="Содержимое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Феодальная</a:t>
            </a:r>
            <a:r>
              <a:rPr lang="ru-RU" sz="2400" b="1" baseline="0" dirty="0" smtClean="0">
                <a:latin typeface="Times New Roman" pitchFamily="18" charset="0"/>
                <a:cs typeface="Times New Roman" pitchFamily="18" charset="0"/>
              </a:rPr>
              <a:t> раздробленность – это процесс разделения древнерусского государства на ряд независимых земель и княжеств;</a:t>
            </a:r>
          </a:p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ru-RU" sz="2400" b="1" baseline="0" dirty="0" smtClean="0">
                <a:latin typeface="Times New Roman" pitchFamily="18" charset="0"/>
                <a:cs typeface="Times New Roman" pitchFamily="18" charset="0"/>
              </a:rPr>
              <a:t>Главными причинами раздробленности стали княжеские междоусобицы и развитие феодального землевладения;</a:t>
            </a:r>
          </a:p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ru-RU" sz="2400" b="1" baseline="0" dirty="0" smtClean="0">
                <a:latin typeface="Times New Roman" pitchFamily="18" charset="0"/>
                <a:cs typeface="Times New Roman" pitchFamily="18" charset="0"/>
              </a:rPr>
              <a:t>Феодальная раздробленность – прогрессивный этап в развитии общества (способствовала подъему экономики, активизации торговли, расцвету культуры в княжествах);</a:t>
            </a:r>
          </a:p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ru-RU" sz="2400" b="1" baseline="0" dirty="0" smtClean="0">
                <a:latin typeface="Times New Roman" pitchFamily="18" charset="0"/>
                <a:cs typeface="Times New Roman" pitchFamily="18" charset="0"/>
              </a:rPr>
              <a:t>В этот период происходит снижение общей обороноспособности разрозненных земель и княжеств.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endParaRPr lang="ru-RU" sz="4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075613" cy="2620888"/>
          </a:xfrm>
        </p:spPr>
        <p:txBody>
          <a:bodyPr/>
          <a:lstStyle/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параграф 5-6; </a:t>
            </a:r>
          </a:p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знать материалы занятия;</a:t>
            </a:r>
          </a:p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выучить новые термины и даты; </a:t>
            </a:r>
          </a:p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вопрос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5,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стр.70 (устно).</a:t>
            </a:r>
          </a:p>
          <a:p>
            <a:pPr eaLnBrk="1" hangingPunct="1">
              <a:buFont typeface="Arial" charset="0"/>
              <a:buNone/>
            </a:pPr>
            <a:endParaRPr lang="ru-RU" dirty="0" smtClean="0"/>
          </a:p>
        </p:txBody>
      </p:sp>
      <p:pic>
        <p:nvPicPr>
          <p:cNvPr id="25604" name="Picture 4" descr="AG00029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497442"/>
            <a:ext cx="2736677" cy="2171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/>
      <p:bldP spid="2560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06613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Интернет – ресурсы:</a:t>
            </a:r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500063" y="1340768"/>
            <a:ext cx="8229600" cy="4471070"/>
          </a:xfrm>
        </p:spPr>
        <p:txBody>
          <a:bodyPr/>
          <a:lstStyle/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www.media.ssu.samara.ru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www.istorya.ru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http://lesson-history.narod.ru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www.edu-zone.net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8"/>
              </a:rPr>
              <a:t>http://festival.1september.ru</a:t>
            </a:r>
            <a:endParaRPr lang="ru-RU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9"/>
              </a:rPr>
              <a:t>http://www.emc.komi.com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en-US" u="sng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http://www.interesniy.kiev.ua/old/architecture/monuments/proect</a:t>
            </a:r>
          </a:p>
          <a:p>
            <a:pPr marL="0" indent="0" eaLnBrk="1" hangingPunct="1">
              <a:buFont typeface="Arial" charset="0"/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ШИШКОВА Анастасия Рамизовна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учитель истории МОУ СОШ № 20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г.Щекино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Тульской области.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43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4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4267200"/>
            <a:ext cx="375285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 темы:</a:t>
            </a:r>
            <a:endParaRPr lang="ru-RU" sz="5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7" y="1340769"/>
            <a:ext cx="7128792" cy="720079"/>
          </a:xfrm>
        </p:spPr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Причины раздробленности.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767341" y="2204864"/>
            <a:ext cx="7120408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2. Особенности развития земель и княжеств.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758956" y="3547121"/>
            <a:ext cx="7917500" cy="720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3. Последствия раздробленности.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50"/>
                            </p:stCondLst>
                            <p:childTnLst>
                              <p:par>
                                <p:cTn id="1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75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3" grpId="0" build="p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Проблемное задание:</a:t>
            </a: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«Киевская Русь была зерном, из которого вырос колос, насчитывающий несколько зерен – княжеств».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Б.А. Рыбаков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мнению Б.А. Рыбакова Феодальная раздробленность на Руси – это процесс закономерный и относительно прогрессивный. Прав ли академик Б.А. Рыбаков, давая такую оценку феодальной раздробленности на Руси?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Понятие «Феодальная раздробленность»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2476871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Феодальная раздробленность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— процесс дробления земель, характеризующийся стремлением феодалов, ведущих вотчинное хозяйство, к независимости от власти великого князя.</a:t>
            </a:r>
          </a:p>
          <a:p>
            <a:pPr marL="0" indent="0" eaLnBrk="1" hangingPunct="1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467544" y="4077072"/>
            <a:ext cx="8219256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Blip>
                <a:blip r:embed="rId3"/>
              </a:buBlip>
            </a:pPr>
            <a:r>
              <a:rPr lang="en-US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XII</a:t>
            </a: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XV</a:t>
            </a:r>
            <a:r>
              <a:rPr lang="ru-RU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вв.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b="1" dirty="0"/>
              <a:t>хронологические рамки периода феодальной раздробленности на Руси</a:t>
            </a:r>
            <a:r>
              <a:rPr lang="ru-RU" b="1" dirty="0" smtClean="0"/>
              <a:t>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219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Содержимое 3"/>
          <p:cNvSpPr>
            <a:spLocks noGrp="1"/>
          </p:cNvSpPr>
          <p:nvPr>
            <p:ph sz="half" idx="1"/>
          </p:nvPr>
        </p:nvSpPr>
        <p:spPr>
          <a:xfrm>
            <a:off x="428625" y="404664"/>
            <a:ext cx="4643438" cy="5764361"/>
          </a:xfrm>
        </p:spPr>
        <p:txBody>
          <a:bodyPr/>
          <a:lstStyle/>
          <a:p>
            <a:pPr eaLnBrk="1" hangingPunct="1">
              <a:buFont typeface="Arial" charset="0"/>
              <a:buBlip>
                <a:blip r:embed="rId3"/>
              </a:buBlip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u="sng" dirty="0" err="1" smtClean="0">
                <a:latin typeface="Times New Roman" pitchFamily="18" charset="0"/>
                <a:cs typeface="Times New Roman" pitchFamily="18" charset="0"/>
              </a:rPr>
              <a:t>Лествичный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» (очередной) порядок престолонаследия</a:t>
            </a:r>
            <a:r>
              <a:rPr lang="ru-RU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— порядок престолонаследия, согласно которому власть должна передаваться старшему в роду. </a:t>
            </a:r>
          </a:p>
        </p:txBody>
      </p:sp>
      <p:pic>
        <p:nvPicPr>
          <p:cNvPr id="8196" name="Содержимое 5" descr="10d.gif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0649" y="764704"/>
            <a:ext cx="3785076" cy="5301134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280920" cy="2016224"/>
          </a:xfrm>
        </p:spPr>
        <p:txBody>
          <a:bodyPr/>
          <a:lstStyle/>
          <a:p>
            <a:r>
              <a:rPr lang="ru-RU" sz="4000" dirty="0" smtClean="0"/>
              <a:t>1097г. – Съезд русских князей в городе </a:t>
            </a:r>
            <a:r>
              <a:rPr lang="ru-RU" sz="4000" dirty="0" err="1" smtClean="0"/>
              <a:t>Любече</a:t>
            </a:r>
            <a:r>
              <a:rPr lang="ru-RU" sz="4000" dirty="0" smtClean="0"/>
              <a:t>: «Каждый да держит отчину свою.»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 bwMode="auto">
          <a:xfrm>
            <a:off x="547936" y="3140968"/>
            <a:ext cx="8280920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sz="4000" dirty="0"/>
              <a:t>1132г. – Начало феодальной раздробленности на Руси: «…и разодралась вся Русская земля…»</a:t>
            </a:r>
          </a:p>
        </p:txBody>
      </p:sp>
    </p:spTree>
    <p:extLst>
      <p:ext uri="{BB962C8B-B14F-4D97-AF65-F5344CB8AC3E}">
        <p14:creationId xmlns:p14="http://schemas.microsoft.com/office/powerpoint/2010/main" val="23168365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915816" y="2636912"/>
            <a:ext cx="3240360" cy="136815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Феодальная раздробленность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Прямая со стрелкой 6"/>
          <p:cNvCxnSpPr>
            <a:stCxn id="30" idx="2"/>
          </p:cNvCxnSpPr>
          <p:nvPr/>
        </p:nvCxnSpPr>
        <p:spPr>
          <a:xfrm>
            <a:off x="2019987" y="2162705"/>
            <a:ext cx="895829" cy="4742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6156176" y="2183489"/>
            <a:ext cx="944330" cy="4534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9" idx="3"/>
            <a:endCxn id="5" idx="1"/>
          </p:cNvCxnSpPr>
          <p:nvPr/>
        </p:nvCxnSpPr>
        <p:spPr>
          <a:xfrm flipV="1">
            <a:off x="2068519" y="3320988"/>
            <a:ext cx="847297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322325" y="3212976"/>
            <a:ext cx="1746194" cy="23762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Рост городов как удельных центров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100506" y="3248980"/>
            <a:ext cx="1719965" cy="234025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Ослабление Киева (набеги кочевников, упадок торговли по Днепру)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420954" y="4625414"/>
            <a:ext cx="4230083" cy="197193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993300"/>
                </a:solidFill>
              </a:rPr>
              <a:t>Развитие феодального землевладения – главная причина раздробленности на Руси.</a:t>
            </a:r>
            <a:endParaRPr lang="ru-RU" sz="2400" dirty="0">
              <a:solidFill>
                <a:srgbClr val="993300"/>
              </a:solidFill>
            </a:endParaRPr>
          </a:p>
        </p:txBody>
      </p:sp>
      <p:cxnSp>
        <p:nvCxnSpPr>
          <p:cNvPr id="23" name="Прямая со стрелкой 22"/>
          <p:cNvCxnSpPr>
            <a:stCxn id="20" idx="1"/>
          </p:cNvCxnSpPr>
          <p:nvPr/>
        </p:nvCxnSpPr>
        <p:spPr>
          <a:xfrm flipH="1" flipV="1">
            <a:off x="6156176" y="3365800"/>
            <a:ext cx="944330" cy="10533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21" idx="0"/>
            <a:endCxn id="5" idx="2"/>
          </p:cNvCxnSpPr>
          <p:nvPr/>
        </p:nvCxnSpPr>
        <p:spPr>
          <a:xfrm flipV="1">
            <a:off x="4535996" y="4005064"/>
            <a:ext cx="0" cy="620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кругленный прямоугольник 29"/>
          <p:cNvSpPr/>
          <p:nvPr/>
        </p:nvSpPr>
        <p:spPr>
          <a:xfrm>
            <a:off x="314143" y="974573"/>
            <a:ext cx="3411688" cy="118813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Борьба за власть между князьями (княжеские междоусобицы)</a:t>
            </a:r>
            <a:endParaRPr lang="ru-RU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394662" y="1004358"/>
            <a:ext cx="3411688" cy="118813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Племенная разобщенность в условиях натурального хозяйства</a:t>
            </a:r>
            <a:endParaRPr lang="ru-RU" dirty="0"/>
          </a:p>
        </p:txBody>
      </p:sp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678396" y="262264"/>
            <a:ext cx="7715200" cy="56207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Причины феодальной раздробленности: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51471957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4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4500"/>
                            </p:stCondLst>
                            <p:childTnLst>
                              <p:par>
                                <p:cTn id="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500"/>
                            </p:stCondLst>
                            <p:childTnLst>
                              <p:par>
                                <p:cTn id="6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60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animBg="1"/>
      <p:bldP spid="20" grpId="0" animBg="1"/>
      <p:bldP spid="21" grpId="0" animBg="1"/>
      <p:bldP spid="30" grpId="0" animBg="1"/>
      <p:bldP spid="32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738" y="52388"/>
            <a:ext cx="5724525" cy="675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Особенности развития княжеств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998451"/>
              </p:ext>
            </p:extLst>
          </p:nvPr>
        </p:nvGraphicFramePr>
        <p:xfrm>
          <a:off x="179513" y="1556792"/>
          <a:ext cx="8784974" cy="5112568"/>
        </p:xfrm>
        <a:graphic>
          <a:graphicData uri="http://schemas.openxmlformats.org/drawingml/2006/table">
            <a:tbl>
              <a:tblPr/>
              <a:tblGrid>
                <a:gridCol w="2211495"/>
                <a:gridCol w="2180991"/>
                <a:gridCol w="2259660"/>
                <a:gridCol w="2132828"/>
              </a:tblGrid>
              <a:tr h="1444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Вопросы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сравнения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Владимиро – Суздальское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княжество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Новгородская земля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Галицко-Волынское княжество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51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Географическое положение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51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Особенности хозяйства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297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Особенности политического устройства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877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Особенности внешней политики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1321</TotalTime>
  <Words>422</Words>
  <Application>Microsoft Office PowerPoint</Application>
  <PresentationFormat>Экран (4:3)</PresentationFormat>
  <Paragraphs>84</Paragraphs>
  <Slides>16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Тема: ФЕОДАЛЬНАЯ РАЗДРОБЛЕННОСТЬ  РУСИ</vt:lpstr>
      <vt:lpstr>План темы:</vt:lpstr>
      <vt:lpstr>Проблемное задание: </vt:lpstr>
      <vt:lpstr>Понятие «Феодальная раздробленность»</vt:lpstr>
      <vt:lpstr>Презентация PowerPoint</vt:lpstr>
      <vt:lpstr>Презентация PowerPoint</vt:lpstr>
      <vt:lpstr>Причины феодальной раздробленности:</vt:lpstr>
      <vt:lpstr>Презентация PowerPoint</vt:lpstr>
      <vt:lpstr>2. Особенности развития княжеств</vt:lpstr>
      <vt:lpstr>Проблемный вопрос</vt:lpstr>
      <vt:lpstr>3. Последствия раздробленности</vt:lpstr>
      <vt:lpstr>Презентация PowerPoint</vt:lpstr>
      <vt:lpstr>Выводы:</vt:lpstr>
      <vt:lpstr>Домашнее задание:</vt:lpstr>
      <vt:lpstr>Интернет – ресурсы:</vt:lpstr>
      <vt:lpstr>АВТОР ПРЕЗЕНТАЦИИ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ФЕОДАЛЬНАЯ РАЗДРОБЛЕННОСТЬ НА РУСИ</dc:title>
  <dc:creator>12345</dc:creator>
  <cp:lastModifiedBy>Настя</cp:lastModifiedBy>
  <cp:revision>99</cp:revision>
  <dcterms:created xsi:type="dcterms:W3CDTF">2010-10-18T14:59:22Z</dcterms:created>
  <dcterms:modified xsi:type="dcterms:W3CDTF">2014-02-07T16:49:57Z</dcterms:modified>
</cp:coreProperties>
</file>