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300" r:id="rId3"/>
    <p:sldId id="257" r:id="rId4"/>
    <p:sldId id="303" r:id="rId5"/>
    <p:sldId id="302" r:id="rId6"/>
    <p:sldId id="301" r:id="rId7"/>
    <p:sldId id="306" r:id="rId8"/>
    <p:sldId id="307" r:id="rId9"/>
    <p:sldId id="308" r:id="rId10"/>
    <p:sldId id="309" r:id="rId11"/>
    <p:sldId id="310" r:id="rId12"/>
    <p:sldId id="311" r:id="rId13"/>
    <p:sldId id="314" r:id="rId14"/>
    <p:sldId id="313" r:id="rId15"/>
    <p:sldId id="312" r:id="rId16"/>
    <p:sldId id="315" r:id="rId17"/>
    <p:sldId id="317" r:id="rId18"/>
    <p:sldId id="316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8" r:id="rId28"/>
    <p:sldId id="327" r:id="rId29"/>
    <p:sldId id="326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3" r:id="rId44"/>
    <p:sldId id="342" r:id="rId45"/>
    <p:sldId id="344" r:id="rId46"/>
    <p:sldId id="345" r:id="rId47"/>
    <p:sldId id="346" r:id="rId48"/>
    <p:sldId id="347" r:id="rId49"/>
    <p:sldId id="348" r:id="rId50"/>
    <p:sldId id="349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AA9616-548B-4A4F-97A7-F102EF683751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FEDF86-2AF4-47DF-B360-1EA14293F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F8D562-9A08-4494-96BD-D3E10DE08E4F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F5E781-6476-43BF-8EE8-53331B435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F66A-F46C-4ED8-9187-BAF0853896F3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3EAE-8CA3-4317-9866-55881DC9C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77B8-8FCC-4515-8074-A1CB8527368F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2C1B-1200-470D-BE7A-7BB6F3C05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5E86-7069-434B-B1DD-C22708201D1B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BACC-B989-4652-A4A3-2A0F8D326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A1183-4FC5-448F-BE13-F147CD66E6B4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D34B8B-B583-4C23-915F-E89E779BF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22B7-C209-4C94-8160-0BBEDB87919D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A08A-D09A-4F1C-BA93-778271AFA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8E5C0C-30B9-4958-88DC-CB0891531C76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41CA4C-F01E-45AC-94A3-5CD36DB5E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B770-CF27-4BFE-B29F-2645562D4D7F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B7B-4D00-40BA-89CD-F41B7286E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144C-BD0A-4BA8-9EFA-74789075E9A0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3FE0-B58A-4AB8-9C85-3E8128B7A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FD63F0-786B-47D8-8389-E1F4DD77DDB0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03B28-EDC3-4899-B89D-9168B1B05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575A9C-DFA9-45A7-9639-2A5F79247926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9EB13B-8A04-4245-B2A8-59DA5D3D9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A090FE-D25E-4C94-8B74-96EA9D27D9E4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15289E-B8B3-4784-9522-4BCA1B8E3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7" r:id="rId2"/>
    <p:sldLayoutId id="2147483764" r:id="rId3"/>
    <p:sldLayoutId id="2147483758" r:id="rId4"/>
    <p:sldLayoutId id="2147483765" r:id="rId5"/>
    <p:sldLayoutId id="2147483759" r:id="rId6"/>
    <p:sldLayoutId id="2147483760" r:id="rId7"/>
    <p:sldLayoutId id="2147483766" r:id="rId8"/>
    <p:sldLayoutId id="2147483767" r:id="rId9"/>
    <p:sldLayoutId id="2147483761" r:id="rId10"/>
    <p:sldLayoutId id="2147483762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Kankrin_Egor_Francevich.png?uselang=ru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iki/File:Franz_Kr%C3%BCger_-_Portrait_of_Emperor_Nicholas_I_-_WGA12289.jpg?uselang=ru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hyperlink" Target="//upload.wikimedia.org/wikipedia/commons/8/83/Lar9_philippo_001z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Tsar_Nicholas_I_-3.jpg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ru.wikipedia.org/wiki/%D0%A4%D0%B0%D0%B9%D0%BB:Boevoj_epizod_1828-1829.jpg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ommons.wikimedia.org/wiki/File:Ivan_Paskevich.jpg?uselang=ru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commons.wikimedia.org/wiki/File:Alexei-jermolov.jpg?uselang=ru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rjullov.jpg?uselang=ru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traditio-ru.org/wiki/%D0%A4%D0%B0%D0%B9%D0%BB:Lermontov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Bryullov_portrait_of_Zhukovsky.jpg?uselang=ru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commons.wikimedia.org/wiki/File:Kiprensky_self.jpg?uselang=ru" TargetMode="External"/><Relationship Id="rId4" Type="http://schemas.openxmlformats.org/officeDocument/2006/relationships/hyperlink" Target="http://traditio-ru.org/wiki/%D0%A4%D0%B0%D0%B9%D0%BB:Aleksander_Puszkin.jpg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commons.wikimedia.org/wiki/File:%D0%9C%D0%B8%D1%85%D0%B0%D0%B8%D0%BB_%D0%A9%D0%B5%D0%BF%D0%BA%D0%B8%D0%BD.jpg?uselang=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Тренажёр для подготовки к ГИА и ЕГЭ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7532" y="1000108"/>
            <a:ext cx="6224461" cy="258532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Россия во второй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en-US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en-US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ru-RU" sz="5400" b="1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27088" y="5661025"/>
            <a:ext cx="75612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Понафидина Елена Александровна, учитель истории и обществознания МБОУ Умётская средняя общеобразовательная школа имени П.С. Плешакова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2195513" y="765175"/>
            <a:ext cx="539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484313"/>
            <a:ext cx="8351837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Усилению роли государственного аппарата способствовали: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Усиление роли Собственной его императорского величества канцелярии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Введение крестьянского самоуправления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Кодификация всех законов империи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Разрешение освобождать крепостных без земли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Значительное увеличение числа чиновников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572000" y="2997200"/>
            <a:ext cx="647700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6516688" y="3860800"/>
            <a:ext cx="647700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7740650" y="4724400"/>
            <a:ext cx="647700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195513" y="765175"/>
            <a:ext cx="539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557338"/>
            <a:ext cx="792003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Начавшийся в России промышленный переворот имел следующие особенности: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Более ранние сроки, чем в Западной Европе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Начался в условиях феодально-крепостнической системы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Начался в металлургической отрасли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Основные классы уже были сформированы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Сохранялось технико-экономическое отставание от ряда стран Запада</a:t>
            </a:r>
          </a:p>
          <a:p>
            <a:pPr marL="342900" indent="-342900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2411413" y="3500438"/>
            <a:ext cx="647700" cy="1444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4211638" y="5229225"/>
            <a:ext cx="647700" cy="1444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476375" y="620713"/>
            <a:ext cx="640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Укажите принцип образования рядов: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827088" y="1341438"/>
            <a:ext cx="70580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Епископы, архиепископы, митрополиты</a:t>
            </a:r>
          </a:p>
          <a:p>
            <a:pPr marL="342900" indent="-342900">
              <a:buFontTx/>
              <a:buAutoNum type="arabicPeriod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Царскосельская, Варшавско-Венская, Николаевская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4076700"/>
            <a:ext cx="6481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Церковное управление на местах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4652963"/>
            <a:ext cx="741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Первые построенные железные дороги в России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916238" y="476250"/>
            <a:ext cx="2995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 ком идёт речь?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539750" y="1484313"/>
            <a:ext cx="6048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50825" y="1052513"/>
            <a:ext cx="58340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В годы Отечественной войны 1812 г. возглавлял службу снабжения всей действующей армии. Будучи министром финансов, проводил политику покровительства развитию отечественной промышленности и торговли, провёл денежную реформу, временно укрепив финансы России.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1863" y="5084763"/>
            <a:ext cx="2592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Е. Ф. Канкрин</a:t>
            </a:r>
          </a:p>
        </p:txBody>
      </p:sp>
      <p:pic>
        <p:nvPicPr>
          <p:cNvPr id="74754" name="Picture 2" descr="Егор Францевич Канкрин">
            <a:hlinkClick r:id="rId2" tooltip="Егор Францевич Канкрин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1412776"/>
            <a:ext cx="2667000" cy="3371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827088" y="476250"/>
            <a:ext cx="741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Общественное движение в годы правления Николая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539750" y="1484313"/>
            <a:ext cx="6048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50825" y="1052513"/>
            <a:ext cx="5834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20485" name="Picture 4" descr="Белинский (2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773238"/>
            <a:ext cx="1709737" cy="1798637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86" name="Picture 5" descr="герце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1844675"/>
            <a:ext cx="1616075" cy="1798638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87" name="Picture 6" descr="Грановский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1844675"/>
            <a:ext cx="1800225" cy="1800225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88" name="Picture 7" descr="станке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8888" y="4292600"/>
            <a:ext cx="1616075" cy="1798638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89" name="Picture 8" descr="Бакунин (2)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4300" y="4292600"/>
            <a:ext cx="1328738" cy="1798638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90" name="Picture 9" descr="Кавелин (2)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00788" y="4292600"/>
            <a:ext cx="1587500" cy="1800225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491" name="Прямоугольник 14"/>
          <p:cNvSpPr>
            <a:spLocks noChangeArrowheads="1"/>
          </p:cNvSpPr>
          <p:nvPr/>
        </p:nvSpPr>
        <p:spPr bwMode="auto">
          <a:xfrm>
            <a:off x="1042988" y="3716338"/>
            <a:ext cx="2027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В.</a:t>
            </a:r>
            <a:r>
              <a:rPr lang="en-US" b="1"/>
              <a:t> </a:t>
            </a:r>
            <a:r>
              <a:rPr lang="ru-RU" b="1"/>
              <a:t>Г. Белинский </a:t>
            </a:r>
            <a:endParaRPr lang="ru-RU"/>
          </a:p>
        </p:txBody>
      </p:sp>
      <p:sp>
        <p:nvSpPr>
          <p:cNvPr id="20492" name="Прямоугольник 15"/>
          <p:cNvSpPr>
            <a:spLocks noChangeArrowheads="1"/>
          </p:cNvSpPr>
          <p:nvPr/>
        </p:nvSpPr>
        <p:spPr bwMode="auto">
          <a:xfrm>
            <a:off x="3708400" y="3716338"/>
            <a:ext cx="1638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А.</a:t>
            </a:r>
            <a:r>
              <a:rPr lang="en-US" b="1"/>
              <a:t> </a:t>
            </a:r>
            <a:r>
              <a:rPr lang="ru-RU" b="1"/>
              <a:t>И. Герцен </a:t>
            </a:r>
            <a:endParaRPr lang="ru-RU"/>
          </a:p>
        </p:txBody>
      </p:sp>
      <p:sp>
        <p:nvSpPr>
          <p:cNvPr id="20493" name="Прямоугольник 16"/>
          <p:cNvSpPr>
            <a:spLocks noChangeArrowheads="1"/>
          </p:cNvSpPr>
          <p:nvPr/>
        </p:nvSpPr>
        <p:spPr bwMode="auto">
          <a:xfrm>
            <a:off x="6084888" y="3716338"/>
            <a:ext cx="212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Т. Н. Грановский </a:t>
            </a:r>
            <a:endParaRPr lang="ru-RU"/>
          </a:p>
        </p:txBody>
      </p:sp>
      <p:sp>
        <p:nvSpPr>
          <p:cNvPr id="20494" name="Прямоугольник 17"/>
          <p:cNvSpPr>
            <a:spLocks noChangeArrowheads="1"/>
          </p:cNvSpPr>
          <p:nvPr/>
        </p:nvSpPr>
        <p:spPr bwMode="auto">
          <a:xfrm>
            <a:off x="1042988" y="6165850"/>
            <a:ext cx="2051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Н. В. Станкевич </a:t>
            </a:r>
            <a:endParaRPr lang="ru-RU"/>
          </a:p>
        </p:txBody>
      </p:sp>
      <p:sp>
        <p:nvSpPr>
          <p:cNvPr id="20495" name="Прямоугольник 18"/>
          <p:cNvSpPr>
            <a:spLocks noChangeArrowheads="1"/>
          </p:cNvSpPr>
          <p:nvPr/>
        </p:nvSpPr>
        <p:spPr bwMode="auto">
          <a:xfrm>
            <a:off x="3635375" y="6165850"/>
            <a:ext cx="182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М. А. Бакунин </a:t>
            </a:r>
            <a:endParaRPr lang="ru-RU"/>
          </a:p>
        </p:txBody>
      </p:sp>
      <p:sp>
        <p:nvSpPr>
          <p:cNvPr id="20496" name="Прямоугольник 19"/>
          <p:cNvSpPr>
            <a:spLocks noChangeArrowheads="1"/>
          </p:cNvSpPr>
          <p:nvPr/>
        </p:nvSpPr>
        <p:spPr bwMode="auto">
          <a:xfrm>
            <a:off x="6227763" y="6165850"/>
            <a:ext cx="1779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К. Д. Кавелин </a:t>
            </a: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750" y="1484313"/>
            <a:ext cx="7632700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Российский либерализм 30-40-х гг. был представлен: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Консервативным течением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Западничеством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Социалистическими учениями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«русским» социализмом</a:t>
            </a: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3995738" y="32131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1341438"/>
            <a:ext cx="76327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участников кружков конца 20-х-начала 30-х гг.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Военная молодёжь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Представители высших слоёв российского общества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Разные слои общества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Обездоленные слои общества</a:t>
            </a:r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5364163" y="40052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135938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Одна из наиболее влиятельных в 40-х гг.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века революционных организаций – это: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«Современник»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Кирилло-Мифодиевское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братство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Кружок М.В. Петрашевского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«Союз благоденствия» 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7019925" y="28527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268413"/>
            <a:ext cx="81375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идеологии русского революционного движения связано с деятельностью: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А.И. Герцена, В. Г. Белинского, М.В. Петрашевского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Н.Г. Устрялова, М. П. Погодина, Ф. В.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Булгарина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Н. П.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Сунгурова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Н.В. Станкевича, В. Г. Белинского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М. В. Петрашевского, Н.П. Огарёва, С.С. Уварова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563938" y="270827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2124075" y="549275"/>
            <a:ext cx="539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68313" y="1196975"/>
            <a:ext cx="820737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процесса формирования индустриального общества характерно: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Усиление роли церкви и религии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Избавление от признаков аграрного (феодального) общества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Расширение полномочий императора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Становление демократии, гражданского общества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Распространение крупного машинного производства</a:t>
            </a:r>
          </a:p>
          <a:p>
            <a:pPr marL="342900" indent="-34290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2555875" y="31416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8496300" y="40052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H="1" flipV="1">
            <a:off x="3132138" y="48688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331913" y="765175"/>
            <a:ext cx="6334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Внутренняя политика Николая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 – экономическое развитие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России в 20-50-е гг. </a:t>
            </a:r>
          </a:p>
        </p:txBody>
      </p:sp>
      <p:pic>
        <p:nvPicPr>
          <p:cNvPr id="73733" name="Picture 5" descr="Николай I">
            <a:hlinkClick r:id="rId2" tooltip="Николай I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2420889"/>
            <a:ext cx="2736304" cy="3635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2124075" y="549275"/>
            <a:ext cx="539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288" y="1268413"/>
            <a:ext cx="8497887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Сторонники социалистических учений выступали за: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Коренные изменения общественного уклада постепенным реформированием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Осуществление принципов социальной справедливости, свободы и равенства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Сохранение традиций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Общественную собственность на средства производства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Уничтожение эксплуатации человека человеком</a:t>
            </a:r>
          </a:p>
        </p:txBody>
      </p:sp>
      <p:sp>
        <p:nvSpPr>
          <p:cNvPr id="10" name="Стрелка вправо 9"/>
          <p:cNvSpPr/>
          <p:nvPr/>
        </p:nvSpPr>
        <p:spPr>
          <a:xfrm flipH="1" flipV="1">
            <a:off x="6588125" y="32131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flipH="1" flipV="1">
            <a:off x="2987675" y="44370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flipH="1" flipV="1">
            <a:off x="8172450" y="48688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7"/>
          <p:cNvSpPr>
            <a:spLocks noChangeArrowheads="1"/>
          </p:cNvSpPr>
          <p:nvPr/>
        </p:nvSpPr>
        <p:spPr bwMode="auto">
          <a:xfrm>
            <a:off x="1476375" y="476250"/>
            <a:ext cx="640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Укажите принцип образования рядов:</a:t>
            </a:r>
          </a:p>
        </p:txBody>
      </p:sp>
      <p:sp>
        <p:nvSpPr>
          <p:cNvPr id="27651" name="TextBox 8"/>
          <p:cNvSpPr txBox="1">
            <a:spLocks noChangeArrowheads="1"/>
          </p:cNvSpPr>
          <p:nvPr/>
        </p:nvSpPr>
        <p:spPr bwMode="auto">
          <a:xfrm>
            <a:off x="539750" y="1125538"/>
            <a:ext cx="79200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1. Братья Аксаковы, Кириевские, Ю. Ф. Самарин, А. С. Хомяков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2. православие, самодержавие, народность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7088" y="3716338"/>
            <a:ext cx="6913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Теоретики славянофильства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27088" y="4221163"/>
            <a:ext cx="698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Основы теории С.С. Уварова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7"/>
          <p:cNvSpPr>
            <a:spLocks noChangeArrowheads="1"/>
          </p:cNvSpPr>
          <p:nvPr/>
        </p:nvSpPr>
        <p:spPr bwMode="auto">
          <a:xfrm>
            <a:off x="2051050" y="549275"/>
            <a:ext cx="4368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Установите соответствие: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50" y="1125538"/>
            <a:ext cx="835183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Западники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Славянофилы</a:t>
            </a: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Отрицательное отношение к крепостничеству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Поддержка реформ «сверху»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Поддержка развития страны по западноевропейскому пути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Вера в исключительность исторического пути России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История России – часть общемирового процесса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35150" y="5661025"/>
            <a:ext cx="5327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1,2,3,5   Б) 1,2,4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7"/>
          <p:cNvSpPr>
            <a:spLocks noChangeArrowheads="1"/>
          </p:cNvSpPr>
          <p:nvPr/>
        </p:nvSpPr>
        <p:spPr bwMode="auto">
          <a:xfrm>
            <a:off x="2051050" y="549275"/>
            <a:ext cx="4368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Установите соответствие: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1196975"/>
            <a:ext cx="8208962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положения теории «общинного» социализма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Непременность социалистического этапа развития страны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Необходимость реформ «сверху»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Возможность в России избежать этапа капитализма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Установление ограниченного самодержавия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Основа социализма – крестьянская община</a:t>
            </a:r>
          </a:p>
        </p:txBody>
      </p:sp>
      <p:sp>
        <p:nvSpPr>
          <p:cNvPr id="11" name="Стрелка вправо 10"/>
          <p:cNvSpPr/>
          <p:nvPr/>
        </p:nvSpPr>
        <p:spPr>
          <a:xfrm flipH="1" flipV="1">
            <a:off x="3779838" y="270827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flipH="1" flipV="1">
            <a:off x="3132138" y="393382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flipH="1" flipV="1">
            <a:off x="7667625" y="4868863"/>
            <a:ext cx="649288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7"/>
          <p:cNvSpPr>
            <a:spLocks noChangeArrowheads="1"/>
          </p:cNvSpPr>
          <p:nvPr/>
        </p:nvSpPr>
        <p:spPr bwMode="auto">
          <a:xfrm>
            <a:off x="2051050" y="549275"/>
            <a:ext cx="4740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Вставьте вместо пропусков:</a:t>
            </a: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395288" y="1412875"/>
            <a:ext cx="82089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«Насильственный характер петровских преобразований… насильственное подражание Западной Европе подрывали, по мнению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______________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возможность особого пути исторического развития России… Насильственный характер деятельности ____________ служил для них отправной точкой в критике современной им николаевской действительности…»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84438" y="5157788"/>
            <a:ext cx="417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Славянофилов; Петра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1835150" y="549275"/>
            <a:ext cx="5905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Внешняя политика Николая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Файл:Lar9 philippo 001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1484784"/>
            <a:ext cx="3389312" cy="2382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Boevoj epizod 1828-18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362156">
            <a:off x="835720" y="3591988"/>
            <a:ext cx="3614737" cy="3084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Николай I">
            <a:hlinkClick r:id="rId6" tooltip="Николай I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29188" y="1643063"/>
            <a:ext cx="3744990" cy="4666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188" y="1341438"/>
            <a:ext cx="7777162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направлениями внешней политики Николая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являлись: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Поддержание мирных отношений со всеми странами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Усиление влияния на Балканах и Дальнем Востоке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Борьба с революциями в Европе и восточный вопрос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Поддержка демократических государств</a:t>
            </a:r>
          </a:p>
        </p:txBody>
      </p:sp>
      <p:sp>
        <p:nvSpPr>
          <p:cNvPr id="9" name="Стрелка вправо 8"/>
          <p:cNvSpPr/>
          <p:nvPr/>
        </p:nvSpPr>
        <p:spPr>
          <a:xfrm flipH="1" flipV="1">
            <a:off x="2484438" y="45085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268413"/>
            <a:ext cx="8135938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1830 г. национальное революционное правительство в Польше возглавил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И.Ф. Паскевич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К. В.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Нессельроде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В. П. Кочубей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А. А. Чарторыйский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716463" y="393382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113" y="1268413"/>
            <a:ext cx="7559675" cy="3816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Религиозное государство, возникшее на территории Чечни и Дагестана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Мюридизм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Имамат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Газават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Шамиль</a:t>
            </a:r>
          </a:p>
          <a:p>
            <a:pPr marL="342900" indent="-342900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059113" y="2924175"/>
            <a:ext cx="649287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196975"/>
            <a:ext cx="777557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Поводом к началу войны России с Турцией в 1853 г. стало: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Стремление России усилить своё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влияни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 на Балканах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Обещание Николая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передать Англии Крит и Египет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Обострение спора из-за «святых мест» в Иерусалиме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Обещание Австрии и Пруссии поддержать Россию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419475" y="4437063"/>
            <a:ext cx="649288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763713" y="620713"/>
            <a:ext cx="503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150" y="1773238"/>
            <a:ext cx="65532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Годы правления Николая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1801-1825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1825-1855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1824-1856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1825-1856</a:t>
            </a:r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4356100" y="2924175"/>
            <a:ext cx="647700" cy="2174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196975"/>
            <a:ext cx="8135937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Крымской войне против России выступили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Турция, Англия, Франция, Корсика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Турция, Франция, Австрия, Сардиния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Османская империя, Англия, Франция, Сардиния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Османская империя, Австрия, Франция, Пруссия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8496300" y="26368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395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088" y="1268413"/>
            <a:ext cx="7777162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Сражение, ставшее последним в эпоху парусного флота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Произошло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Синопской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бухте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Закончилось поражением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Осман-паши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Имело место в ходе Кавказской войны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Прославило П.С. Нахимова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Закончилось победой русской эскадры под руководством В. А. Корнилова</a:t>
            </a:r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5508625" y="17732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6516688" y="21336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6011863" y="28527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1979613" y="549275"/>
            <a:ext cx="539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088" y="1196975"/>
            <a:ext cx="712946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условиям Парижского мирного договора 1856 г.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Турция лишалась военного флота на Чёрном море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Россия лишалась права иметь Черноморский флот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 завоёванные территории возвращались участникам войны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Россия получила право свободного плавания по Каспию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Подтверждалась автономия Сербии, Дунайских княжеств в составе султаната</a:t>
            </a:r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8027988" y="170021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8027988" y="21336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H="1" flipV="1">
            <a:off x="4140200" y="28527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H="1" flipV="1">
            <a:off x="5580063" y="42926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436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Установите соответствие: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650" y="1341438"/>
            <a:ext cx="76327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русско-иранская война 1826-1828 гг.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русско-турецкая война т1828-1829 гг.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Крымская война 1853-1856 гг.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Кавказская война 1817-1864 гг.</a:t>
            </a: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Парижский мир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Туркманчайский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мир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Адрианопольский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мир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050" y="5445125"/>
            <a:ext cx="432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А-2, Б- 3, В-1,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6"/>
          <p:cNvSpPr>
            <a:spLocks noChangeArrowheads="1"/>
          </p:cNvSpPr>
          <p:nvPr/>
        </p:nvSpPr>
        <p:spPr bwMode="auto">
          <a:xfrm>
            <a:off x="1692275" y="549275"/>
            <a:ext cx="62182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Укажите принцип образования ряда: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11188" y="1412875"/>
            <a:ext cx="8064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В.А Корнилов, П.С. Нахимов, В.И. Истомин, Пётр Кошка, Дарья Севастопольская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3429000"/>
            <a:ext cx="70564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Герои обороны Севастополя в период Крымской войны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6"/>
          <p:cNvSpPr>
            <a:spLocks noChangeArrowheads="1"/>
          </p:cNvSpPr>
          <p:nvPr/>
        </p:nvSpPr>
        <p:spPr bwMode="auto">
          <a:xfrm>
            <a:off x="755650" y="549275"/>
            <a:ext cx="7480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 ком идёт речь в отчёте А. Х. Бенкендорфа: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611188" y="1125538"/>
            <a:ext cx="8064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«Никто не позволял себе и думать, что сей второй Суворов, со славою совершивший поход в Персии, ознаменовавший себя неимоверными победами и успехами в Азиатской Турции, мог иметь неудачу. События совершенно оправдали сии надежды, и знаменитый трехдневный штурм Варшавы, покрывший новой доблестью российское воинство и изумивший Европу, увековечил славу князя Варшавского».</a:t>
            </a:r>
          </a:p>
        </p:txBody>
      </p:sp>
      <p:pic>
        <p:nvPicPr>
          <p:cNvPr id="54274" name="Picture 2" descr="Ivan Paskevi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4077072"/>
            <a:ext cx="2191547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03350" y="5084763"/>
            <a:ext cx="306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 И.Ф. Паскевич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6"/>
          <p:cNvSpPr>
            <a:spLocks noChangeArrowheads="1"/>
          </p:cNvSpPr>
          <p:nvPr/>
        </p:nvSpPr>
        <p:spPr bwMode="auto">
          <a:xfrm>
            <a:off x="1403350" y="549275"/>
            <a:ext cx="63119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 чём идёт речь в данном фрагменте: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611188" y="1196975"/>
            <a:ext cx="82819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«Жители, имея время скрыть в лесах семейства и имущество, являются с оружием, вознамерился я… прорубить леса далее от дороги ружейного выстрела в обе стороны. По таковым путям, не испытывая никаких затруднений, могут войска повсюду появиться с большою быстротою и без всякой опасности, даже в небольших силах. Таким образом, без неприязненных действий, можно удерживать их в повиновении, в впоследствии приучить к спокойствию… Селение приказал я истребить, великолепные сады вырублены до основания».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5157788"/>
            <a:ext cx="424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деятельности генерала А.П. Ермолова в ходе Кавказской войны </a:t>
            </a:r>
          </a:p>
        </p:txBody>
      </p:sp>
      <p:pic>
        <p:nvPicPr>
          <p:cNvPr id="53250" name="Picture 2" descr="Alexei-jermol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4581128"/>
            <a:ext cx="1825377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6"/>
          <p:cNvSpPr>
            <a:spLocks noChangeArrowheads="1"/>
          </p:cNvSpPr>
          <p:nvPr/>
        </p:nvSpPr>
        <p:spPr bwMode="auto">
          <a:xfrm>
            <a:off x="1403350" y="549275"/>
            <a:ext cx="61928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Наука, искусство и быт в первой половине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в. В России</a:t>
            </a:r>
          </a:p>
        </p:txBody>
      </p:sp>
      <p:pic>
        <p:nvPicPr>
          <p:cNvPr id="67588" name="Picture 4" descr="Lermont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132856"/>
            <a:ext cx="190500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7586" name="Picture 2" descr="Aleksander Puszk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2420888"/>
            <a:ext cx="1905000" cy="2343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7592" name="Picture 8" descr="Bryullov portrait of Zhukovsk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19872" y="2636912"/>
            <a:ext cx="185314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4038" name="Прямоугольник 6"/>
          <p:cNvSpPr>
            <a:spLocks noChangeArrowheads="1"/>
          </p:cNvSpPr>
          <p:nvPr/>
        </p:nvSpPr>
        <p:spPr bwMode="auto">
          <a:xfrm>
            <a:off x="3132138" y="5373688"/>
            <a:ext cx="193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В. А. Жуковский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9" name="Прямоугольник 7"/>
          <p:cNvSpPr>
            <a:spLocks noChangeArrowheads="1"/>
          </p:cNvSpPr>
          <p:nvPr/>
        </p:nvSpPr>
        <p:spPr bwMode="auto">
          <a:xfrm>
            <a:off x="1692275" y="4868863"/>
            <a:ext cx="165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А. С. Пушкин</a:t>
            </a:r>
          </a:p>
        </p:txBody>
      </p:sp>
      <p:sp>
        <p:nvSpPr>
          <p:cNvPr id="44040" name="Прямоугольник 8"/>
          <p:cNvSpPr>
            <a:spLocks noChangeArrowheads="1"/>
          </p:cNvSpPr>
          <p:nvPr/>
        </p:nvSpPr>
        <p:spPr bwMode="auto">
          <a:xfrm>
            <a:off x="0" y="4581525"/>
            <a:ext cx="2038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М. Ю. Лермонтов</a:t>
            </a:r>
          </a:p>
        </p:txBody>
      </p:sp>
      <p:pic>
        <p:nvPicPr>
          <p:cNvPr id="67594" name="Picture 10" descr="Фотография">
            <a:hlinkClick r:id="rId8" tooltip="Фотография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004048" y="3140968"/>
            <a:ext cx="215255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4042" name="Прямоугольник 10"/>
          <p:cNvSpPr>
            <a:spLocks noChangeArrowheads="1"/>
          </p:cNvSpPr>
          <p:nvPr/>
        </p:nvSpPr>
        <p:spPr bwMode="auto">
          <a:xfrm>
            <a:off x="5148263" y="5661025"/>
            <a:ext cx="1719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Карл Брюллов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596" name="Picture 12" descr="Автопортрет, 1828">
            <a:hlinkClick r:id="rId10" tooltip="Автопортрет, 1828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876256" y="3429000"/>
            <a:ext cx="2057722" cy="2551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4044" name="Прямоугольник 12"/>
          <p:cNvSpPr>
            <a:spLocks noChangeArrowheads="1"/>
          </p:cNvSpPr>
          <p:nvPr/>
        </p:nvSpPr>
        <p:spPr bwMode="auto">
          <a:xfrm>
            <a:off x="6732588" y="6092825"/>
            <a:ext cx="206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О. А. Кипренский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113" y="1196975"/>
            <a:ext cx="734377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детей крепостных реально доступным являлось образование: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приходских училищах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уездных училищах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технических высших учебных заведениях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«без различия полу и лет»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5724525" y="22050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1341438"/>
            <a:ext cx="8748712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Совокупность средств художественной выразительности, творческих приёмов, обусловленная единством идейно- художественного содержания, характеризует направление в искусстве,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назывемое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Художественной культурой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Художественным стилем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Художественным мастерством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Художественным жанром</a:t>
            </a:r>
          </a:p>
          <a:p>
            <a:pPr marL="342900" indent="-342900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932363" y="36449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195513" y="692150"/>
            <a:ext cx="503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412875"/>
            <a:ext cx="792003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единого Свода законов Российской империи была выполнена под руководством: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П.Д. Киселёвым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М.М. Сперанского   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А.А. Аракчеева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А.Х.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Бенкендорфа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356100" y="36449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3" y="1484313"/>
            <a:ext cx="78486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Крупнейшими художниками первой половины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 являлись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А.Д. Захаров, К. А. Тон, О.И. Бове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П.С. Молчанов, М.С. Щепкин, А. Е. Мартынов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Д.В. Григорович, А.Н. Островский, В. А. Кюхельбекер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О. А. Кипренский, А.А. Иванов, К. П. Брюллов 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8316913" y="42211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3" y="1341438"/>
            <a:ext cx="7991475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русской национальной музыкальной школы заложил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К. 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Кавос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Алябьев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М.И. Глинка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А.С. Даргомыжский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779838" y="32845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114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Укажите верное соответствие: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3" y="1341438"/>
            <a:ext cx="777557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Н.И. Лобачевский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Н.Н. Зинин, А.М. Бутлеров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Е. и М. Черепановы</a:t>
            </a:r>
          </a:p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Н.И.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Кокшаров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Устойчивые красители для тканей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Геологическая карта Европейской России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Неевклидова геометрия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Паровая железная дорога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619250" y="5732463"/>
            <a:ext cx="5761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1) А-1     2) Б-3    3) В-4    4) Г- 2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 flipH="1" flipV="1">
            <a:off x="4661694" y="6407944"/>
            <a:ext cx="647700" cy="2524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39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188" y="1412875"/>
            <a:ext cx="792162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первой половине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 были основаны: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Пулковская обсерватория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Московский университет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Крымский ботанический сад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Кунсткамера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Царскосельский лицей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859338" y="37893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5580063" y="292417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5292725" y="206057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39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188" y="1196975"/>
            <a:ext cx="7921625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Русские первооткрыватели и землепроходцы первой половины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 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века: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С. И. Дежнёв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И. Ф. Крузенштерн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Н.Н. Миклухо-Маклай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Ю.Ф. Лисянский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Ф.Ф. Беллинсгаузен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4140200" y="26368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3995738" y="3500438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4356100" y="393382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539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верные утверждения: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650" y="1268413"/>
            <a:ext cx="7704138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художественной культуре первой половины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века были распространены художественные стили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Реализм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Классицизм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Барокко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Романтизм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Национализм</a:t>
            </a:r>
          </a:p>
          <a:p>
            <a:pPr marL="342900" indent="-342900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132138" y="270827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H="1" flipV="1">
            <a:off x="3348038" y="32131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 flipV="1">
            <a:off x="3348038" y="40052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6"/>
          <p:cNvSpPr>
            <a:spLocks noChangeArrowheads="1"/>
          </p:cNvSpPr>
          <p:nvPr/>
        </p:nvSpPr>
        <p:spPr bwMode="auto">
          <a:xfrm>
            <a:off x="2051050" y="549275"/>
            <a:ext cx="436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Установите соответствие: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5"/>
            <a:ext cx="8208912" cy="4524315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А.С. Пушкин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Н.М. Карамзин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К.И. Росси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Н.В. Гоголь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Д) А.Н. Воронихин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Е) П. А. Федотов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«История государства Российского»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Ансамбль Дворцовой площади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Казанский собор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«Повести Белкина»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«Сватовство майора»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«Шинель»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«Жизнь за царя»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79613" y="5084763"/>
            <a:ext cx="489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А-4, Б-1, В-2, Г-6, Д-3, Е-5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6"/>
          <p:cNvSpPr>
            <a:spLocks noChangeArrowheads="1"/>
          </p:cNvSpPr>
          <p:nvPr/>
        </p:nvSpPr>
        <p:spPr bwMode="auto">
          <a:xfrm>
            <a:off x="1476375" y="549275"/>
            <a:ext cx="62182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Укажите принцип образования ряда:</a:t>
            </a:r>
          </a:p>
        </p:txBody>
      </p:sp>
      <p:sp>
        <p:nvSpPr>
          <p:cNvPr id="54275" name="TextBox 2"/>
          <p:cNvSpPr txBox="1">
            <a:spLocks noChangeArrowheads="1"/>
          </p:cNvSpPr>
          <p:nvPr/>
        </p:nvSpPr>
        <p:spPr bwMode="auto">
          <a:xfrm>
            <a:off x="827088" y="1341438"/>
            <a:ext cx="71294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Дерптский,  Виленский, Казанский, Харьковский,  Петербургскиий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3429000"/>
            <a:ext cx="72723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Университеты, которые были открыты в данный период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6"/>
          <p:cNvSpPr>
            <a:spLocks noChangeArrowheads="1"/>
          </p:cNvSpPr>
          <p:nvPr/>
        </p:nvSpPr>
        <p:spPr bwMode="auto">
          <a:xfrm>
            <a:off x="1116013" y="549275"/>
            <a:ext cx="6554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 ком идёт речь в статье А.И. Герцена:</a:t>
            </a: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1116013" y="1341438"/>
            <a:ext cx="6624637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«_____________ и ____________, без сомнения, два лучших артиста из всех виденных мною в продолжение тридцати пяти лет на протяжении всей Европы…»</a:t>
            </a:r>
          </a:p>
        </p:txBody>
      </p:sp>
      <p:pic>
        <p:nvPicPr>
          <p:cNvPr id="60418" name="Picture 2" descr="Михаил Щепкин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3212976"/>
            <a:ext cx="2095500" cy="2809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435600" y="6092825"/>
            <a:ext cx="2170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Михаил Щепкин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20" name="Picture 4" descr="http://modernlibz.ru/books/bse/bolshaya_sovetskaya_enciklopediya_mo/i009-001-2156195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03648" y="3212976"/>
            <a:ext cx="1790299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331913" y="6092825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П. С. Мочалов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6"/>
          <p:cNvSpPr>
            <a:spLocks noChangeArrowheads="1"/>
          </p:cNvSpPr>
          <p:nvPr/>
        </p:nvSpPr>
        <p:spPr bwMode="auto">
          <a:xfrm>
            <a:off x="684213" y="620713"/>
            <a:ext cx="725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Кому адресовано послание А.С. Пушкина?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1476375" y="1557338"/>
            <a:ext cx="6119813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Себя как в зеркале я вижу,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Но это зеркало мне льстит.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Оно гласит, что не унижу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Пристрастья важных аонид.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Так Риму, Дрездену, Парижу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Известен впредь мой будет вид.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4941888"/>
            <a:ext cx="76327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Художнику О.А. Кипренскому, автору портрета А.С. Пушкина.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195513" y="692150"/>
            <a:ext cx="503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188" y="1628775"/>
            <a:ext cx="8281987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1828 г. высшие и средние учебные заведения могли принимать: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Всех желающих способных детей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разных сословий за плату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Детей дворян и чиновников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Только дворянских детей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6156325" y="3860800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6"/>
          <p:cNvSpPr>
            <a:spLocks noChangeArrowheads="1"/>
          </p:cNvSpPr>
          <p:nvPr/>
        </p:nvSpPr>
        <p:spPr bwMode="auto">
          <a:xfrm>
            <a:off x="1979613" y="620713"/>
            <a:ext cx="4410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</a:p>
        </p:txBody>
      </p:sp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684213" y="1412875"/>
            <a:ext cx="79200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О.Н. Журавлёв Тесты пор истории России. Изд. «Экзамен», М. 2007 г.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http://ru.wikipedia.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411413" y="5492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268413"/>
            <a:ext cx="8281988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«Обязанные» крестьяне должны были: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Выполнять ряд повинностей за предоставление бывшим владельцам земельные наделы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Выплачивать долги помещику в качестве выкупа за своё освобождение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Выплачивать государству, чтобы получить освобождение от крепостного состояния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Отрабатывать лишь установленное время на помещиков-католиков западных губерний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8027988" y="1916113"/>
            <a:ext cx="647700" cy="2174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195513" y="7651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557338"/>
            <a:ext cx="7775575" cy="4030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отделение царской канцелярии занималось: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Подготовкой Свода действующих законов России.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Разработкой проекта освобождения крестьян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Реформой денежной системы России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Политическим надзором и сыском 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7164388" y="5229225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195513" y="7651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3" y="1628775"/>
            <a:ext cx="78486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России промышленный переворот начался в: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1820-1830- е гг.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1830-1840-е гг.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1840-1850-е гг.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Первой четверти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в. 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3851275" y="3357563"/>
            <a:ext cx="649288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195513" y="765175"/>
            <a:ext cx="503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Выберите правильный ответ: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650" y="1412875"/>
            <a:ext cx="74168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России господствующий экономический уклад в первой половине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Феодально-крепостнический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Мелкотоварный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Капиталистический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Кустарный</a:t>
            </a:r>
          </a:p>
          <a:p>
            <a:pPr marL="342900" indent="-342900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H="1" flipV="1">
            <a:off x="6372225" y="3141663"/>
            <a:ext cx="647700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1314</TotalTime>
  <Words>1848</Words>
  <Application>Microsoft Office PowerPoint</Application>
  <PresentationFormat>Экран (4:3)</PresentationFormat>
  <Paragraphs>310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8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####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###</dc:creator>
  <cp:lastModifiedBy>Елена</cp:lastModifiedBy>
  <cp:revision>131</cp:revision>
  <dcterms:created xsi:type="dcterms:W3CDTF">2010-12-05T06:13:28Z</dcterms:created>
  <dcterms:modified xsi:type="dcterms:W3CDTF">2014-02-07T17:41:14Z</dcterms:modified>
</cp:coreProperties>
</file>