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ms-office.activeX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activeX/activeX2.xml" ContentType="application/vnd.ms-office.activeX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Override PartName="/ppt/activeX/activeX1.xml" ContentType="application/vnd.ms-office.activeX+xml"/>
  <Override PartName="/ppt/vbaProject.bin" ContentType="application/vnd.ms-office.vbaProject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8" r:id="rId3"/>
    <p:sldId id="257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FF"/>
    <a:srgbClr val="FF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96" y="-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06/relationships/vbaProject" Target="vbaProject.bin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activeX1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2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B6FD0C4-34C0-4E17-8A6D-BA884339F388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214487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70B785B-EB8D-45B0-BCB8-1C37D02EC1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332A7-7686-4514-98E3-60DCF3474F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58495-A7E2-4606-822B-2AA822DDC6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C7094E9-968B-4E39-9FE7-5B360938D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E55DF-198E-4011-8821-2478D3ED3E5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3F96B-01E7-4AEE-AE20-50CE8C0E66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9FCDD74-3F6C-43E0-A249-2C38EB8E03A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9D0E3-6AFD-4FA2-9D98-855657596D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3D414-640F-4A24-9424-A8F16338C4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87B0F-8332-4F7B-9239-8997320E86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755B0-41AC-47F6-AB35-6BC291657BB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8F23A6-A570-48C7-9990-5DA84434339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2.xml"/><Relationship Id="rId1" Type="http://schemas.openxmlformats.org/officeDocument/2006/relationships/vmlDrawing" Target="../drawings/vmlDrawing2.v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1520" y="4365104"/>
            <a:ext cx="8458200" cy="1222375"/>
          </a:xfrm>
        </p:spPr>
        <p:txBody>
          <a:bodyPr/>
          <a:lstStyle/>
          <a:p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Сортировка</a:t>
            </a:r>
            <a:br>
              <a:rPr lang="ru-RU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одномерного массива</a:t>
            </a:r>
          </a:p>
        </p:txBody>
      </p:sp>
      <p:pic>
        <p:nvPicPr>
          <p:cNvPr id="6145" name="Picture 1" descr="C:\Users\админ\AppData\Local\Microsoft\Windows\Temporary Internet Files\Content.IE5\QYUZMDPA\MP900409031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7944" y="260648"/>
            <a:ext cx="4365104" cy="436510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9512" y="0"/>
            <a:ext cx="8686800" cy="838200"/>
          </a:xfrm>
        </p:spPr>
        <p:txBody>
          <a:bodyPr/>
          <a:lstStyle/>
          <a:p>
            <a:r>
              <a:rPr lang="ru-RU" dirty="0" smtClean="0"/>
              <a:t>Метод «пузырька»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3779912" y="1313384"/>
            <a:ext cx="4896544" cy="5544616"/>
          </a:xfrm>
        </p:spPr>
        <p:txBody>
          <a:bodyPr>
            <a:normAutofit fontScale="25000" lnSpcReduction="20000"/>
          </a:bodyPr>
          <a:lstStyle/>
          <a:p>
            <a:endParaRPr lang="en-US" dirty="0" smtClean="0"/>
          </a:p>
          <a:p>
            <a:pPr>
              <a:buNone/>
            </a:pPr>
            <a:r>
              <a:rPr lang="en-US" sz="7200" dirty="0" smtClean="0">
                <a:latin typeface="+mj-lt"/>
              </a:rPr>
              <a:t>Private Sub CommandButton1_Click()</a:t>
            </a:r>
          </a:p>
          <a:p>
            <a:pPr>
              <a:buNone/>
            </a:pPr>
            <a:r>
              <a:rPr lang="en-US" sz="7200" b="1" dirty="0" smtClean="0">
                <a:latin typeface="+mj-lt"/>
              </a:rPr>
              <a:t>For </a:t>
            </a:r>
            <a:r>
              <a:rPr lang="en-US" sz="7200" b="1" dirty="0" err="1" smtClean="0">
                <a:latin typeface="+mj-lt"/>
              </a:rPr>
              <a:t>i</a:t>
            </a:r>
            <a:r>
              <a:rPr lang="en-US" sz="7200" b="1" dirty="0" smtClean="0">
                <a:latin typeface="+mj-lt"/>
              </a:rPr>
              <a:t> = 0 To 9</a:t>
            </a:r>
          </a:p>
          <a:p>
            <a:pPr>
              <a:buNone/>
            </a:pPr>
            <a:r>
              <a:rPr lang="en-US" sz="7200" b="1" dirty="0" smtClean="0">
                <a:latin typeface="+mj-lt"/>
              </a:rPr>
              <a:t>a(</a:t>
            </a:r>
            <a:r>
              <a:rPr lang="en-US" sz="7200" b="1" dirty="0" err="1" smtClean="0">
                <a:latin typeface="+mj-lt"/>
              </a:rPr>
              <a:t>i</a:t>
            </a:r>
            <a:r>
              <a:rPr lang="en-US" sz="7200" b="1" dirty="0" smtClean="0">
                <a:latin typeface="+mj-lt"/>
              </a:rPr>
              <a:t>) = </a:t>
            </a:r>
            <a:r>
              <a:rPr lang="en-US" sz="7200" b="1" dirty="0" err="1" smtClean="0">
                <a:latin typeface="+mj-lt"/>
              </a:rPr>
              <a:t>Int</a:t>
            </a:r>
            <a:r>
              <a:rPr lang="en-US" sz="7200" b="1" dirty="0" smtClean="0">
                <a:latin typeface="+mj-lt"/>
              </a:rPr>
              <a:t>(</a:t>
            </a:r>
            <a:r>
              <a:rPr lang="en-US" sz="7200" b="1" dirty="0" err="1" smtClean="0">
                <a:latin typeface="+mj-lt"/>
              </a:rPr>
              <a:t>Rnd</a:t>
            </a:r>
            <a:r>
              <a:rPr lang="en-US" sz="7200" b="1" dirty="0" smtClean="0">
                <a:latin typeface="+mj-lt"/>
              </a:rPr>
              <a:t> * 100) + 1</a:t>
            </a:r>
          </a:p>
          <a:p>
            <a:pPr>
              <a:buNone/>
            </a:pPr>
            <a:r>
              <a:rPr lang="en-US" sz="7200" b="1" dirty="0" smtClean="0">
                <a:latin typeface="+mj-lt"/>
              </a:rPr>
              <a:t>ListBox1.AddItem a(</a:t>
            </a:r>
            <a:r>
              <a:rPr lang="en-US" sz="7200" b="1" dirty="0" err="1" smtClean="0">
                <a:latin typeface="+mj-lt"/>
              </a:rPr>
              <a:t>i</a:t>
            </a:r>
            <a:r>
              <a:rPr lang="en-US" sz="7200" b="1" dirty="0" smtClean="0">
                <a:latin typeface="+mj-lt"/>
              </a:rPr>
              <a:t>)</a:t>
            </a:r>
          </a:p>
          <a:p>
            <a:pPr>
              <a:buNone/>
            </a:pPr>
            <a:r>
              <a:rPr lang="en-US" sz="7200" b="1" dirty="0" smtClean="0">
                <a:latin typeface="+mj-lt"/>
              </a:rPr>
              <a:t> Next </a:t>
            </a:r>
            <a:r>
              <a:rPr lang="en-US" sz="7200" b="1" dirty="0" err="1" smtClean="0">
                <a:latin typeface="+mj-lt"/>
              </a:rPr>
              <a:t>i</a:t>
            </a:r>
            <a:endParaRPr lang="en-US" sz="7200" b="1" dirty="0" smtClean="0">
              <a:latin typeface="+mj-lt"/>
            </a:endParaRPr>
          </a:p>
          <a:p>
            <a:pPr>
              <a:buNone/>
            </a:pPr>
            <a:r>
              <a:rPr lang="en-US" sz="7200" b="1" dirty="0" smtClean="0">
                <a:latin typeface="+mj-lt"/>
              </a:rPr>
              <a:t>For </a:t>
            </a:r>
            <a:r>
              <a:rPr lang="en-US" sz="7200" b="1" dirty="0" err="1" smtClean="0">
                <a:latin typeface="+mj-lt"/>
              </a:rPr>
              <a:t>i</a:t>
            </a:r>
            <a:r>
              <a:rPr lang="en-US" sz="7200" b="1" dirty="0" smtClean="0">
                <a:latin typeface="+mj-lt"/>
              </a:rPr>
              <a:t> = 0 To 9</a:t>
            </a:r>
          </a:p>
          <a:p>
            <a:pPr>
              <a:buNone/>
            </a:pPr>
            <a:r>
              <a:rPr lang="en-US" sz="7200" b="1" dirty="0" smtClean="0">
                <a:latin typeface="+mj-lt"/>
              </a:rPr>
              <a:t>For j = 0 To 8</a:t>
            </a:r>
          </a:p>
          <a:p>
            <a:pPr>
              <a:buNone/>
            </a:pPr>
            <a:r>
              <a:rPr lang="en-US" sz="7200" b="1" dirty="0" smtClean="0">
                <a:latin typeface="+mj-lt"/>
              </a:rPr>
              <a:t>If a(</a:t>
            </a:r>
            <a:r>
              <a:rPr lang="en-US" sz="7200" b="1" dirty="0" err="1" smtClean="0">
                <a:latin typeface="+mj-lt"/>
              </a:rPr>
              <a:t>i</a:t>
            </a:r>
            <a:r>
              <a:rPr lang="en-US" sz="7200" b="1" dirty="0" smtClean="0">
                <a:latin typeface="+mj-lt"/>
              </a:rPr>
              <a:t>) &gt; a(j) Then</a:t>
            </a:r>
          </a:p>
          <a:p>
            <a:pPr>
              <a:buNone/>
            </a:pPr>
            <a:r>
              <a:rPr lang="en-US" sz="7200" b="1" dirty="0" err="1" smtClean="0">
                <a:latin typeface="+mj-lt"/>
              </a:rPr>
              <a:t>buf</a:t>
            </a:r>
            <a:r>
              <a:rPr lang="en-US" sz="7200" b="1" dirty="0" smtClean="0">
                <a:latin typeface="+mj-lt"/>
              </a:rPr>
              <a:t> = a(</a:t>
            </a:r>
            <a:r>
              <a:rPr lang="en-US" sz="7200" b="1" dirty="0" err="1" smtClean="0">
                <a:latin typeface="+mj-lt"/>
              </a:rPr>
              <a:t>i</a:t>
            </a:r>
            <a:r>
              <a:rPr lang="en-US" sz="7200" b="1" dirty="0" smtClean="0">
                <a:latin typeface="+mj-lt"/>
              </a:rPr>
              <a:t>)</a:t>
            </a:r>
          </a:p>
          <a:p>
            <a:pPr>
              <a:buNone/>
            </a:pPr>
            <a:r>
              <a:rPr lang="en-US" sz="7200" b="1" dirty="0" smtClean="0">
                <a:latin typeface="+mj-lt"/>
              </a:rPr>
              <a:t>a(</a:t>
            </a:r>
            <a:r>
              <a:rPr lang="en-US" sz="7200" b="1" dirty="0" err="1" smtClean="0">
                <a:latin typeface="+mj-lt"/>
              </a:rPr>
              <a:t>i</a:t>
            </a:r>
            <a:r>
              <a:rPr lang="en-US" sz="7200" b="1" dirty="0" smtClean="0">
                <a:latin typeface="+mj-lt"/>
              </a:rPr>
              <a:t>) = a(j)</a:t>
            </a:r>
          </a:p>
          <a:p>
            <a:pPr>
              <a:buNone/>
            </a:pPr>
            <a:r>
              <a:rPr lang="en-US" sz="7200" b="1" dirty="0" smtClean="0">
                <a:latin typeface="+mj-lt"/>
              </a:rPr>
              <a:t>a(j) = </a:t>
            </a:r>
            <a:r>
              <a:rPr lang="en-US" sz="7200" b="1" dirty="0" err="1" smtClean="0">
                <a:latin typeface="+mj-lt"/>
              </a:rPr>
              <a:t>buf</a:t>
            </a:r>
            <a:endParaRPr lang="en-US" sz="7200" b="1" dirty="0" smtClean="0">
              <a:latin typeface="+mj-lt"/>
            </a:endParaRPr>
          </a:p>
          <a:p>
            <a:pPr>
              <a:buNone/>
            </a:pPr>
            <a:r>
              <a:rPr lang="en-US" sz="7200" b="1" dirty="0" smtClean="0">
                <a:latin typeface="+mj-lt"/>
              </a:rPr>
              <a:t>End If</a:t>
            </a:r>
          </a:p>
          <a:p>
            <a:pPr>
              <a:buNone/>
            </a:pPr>
            <a:r>
              <a:rPr lang="en-US" sz="7200" b="1" dirty="0" smtClean="0">
                <a:latin typeface="+mj-lt"/>
              </a:rPr>
              <a:t>Next j</a:t>
            </a:r>
          </a:p>
          <a:p>
            <a:pPr>
              <a:buNone/>
            </a:pPr>
            <a:r>
              <a:rPr lang="en-US" sz="7200" b="1" dirty="0" smtClean="0">
                <a:latin typeface="+mj-lt"/>
              </a:rPr>
              <a:t>Next </a:t>
            </a:r>
            <a:r>
              <a:rPr lang="en-US" sz="7200" b="1" dirty="0" err="1" smtClean="0">
                <a:latin typeface="+mj-lt"/>
              </a:rPr>
              <a:t>i</a:t>
            </a:r>
            <a:endParaRPr lang="en-US" sz="7200" b="1" dirty="0" smtClean="0">
              <a:latin typeface="+mj-lt"/>
            </a:endParaRPr>
          </a:p>
          <a:p>
            <a:pPr>
              <a:buNone/>
            </a:pPr>
            <a:r>
              <a:rPr lang="en-US" sz="7200" b="1" dirty="0" smtClean="0">
                <a:latin typeface="+mj-lt"/>
              </a:rPr>
              <a:t>'</a:t>
            </a:r>
            <a:r>
              <a:rPr lang="ru-RU" sz="7200" b="1" dirty="0" smtClean="0">
                <a:latin typeface="+mj-lt"/>
              </a:rPr>
              <a:t>выведем массив'</a:t>
            </a:r>
          </a:p>
          <a:p>
            <a:pPr>
              <a:buNone/>
            </a:pPr>
            <a:r>
              <a:rPr lang="en-US" sz="7200" b="1" dirty="0" smtClean="0">
                <a:latin typeface="+mj-lt"/>
              </a:rPr>
              <a:t>For </a:t>
            </a:r>
            <a:r>
              <a:rPr lang="en-US" sz="7200" b="1" dirty="0" err="1" smtClean="0">
                <a:latin typeface="+mj-lt"/>
              </a:rPr>
              <a:t>i</a:t>
            </a:r>
            <a:r>
              <a:rPr lang="en-US" sz="7200" b="1" dirty="0" smtClean="0">
                <a:latin typeface="+mj-lt"/>
              </a:rPr>
              <a:t> = 0 To 9</a:t>
            </a:r>
          </a:p>
          <a:p>
            <a:pPr>
              <a:buNone/>
            </a:pPr>
            <a:r>
              <a:rPr lang="en-US" sz="7200" b="1" dirty="0" smtClean="0">
                <a:latin typeface="+mj-lt"/>
              </a:rPr>
              <a:t>ListBox2.AddItem a(</a:t>
            </a:r>
            <a:r>
              <a:rPr lang="en-US" sz="7200" b="1" dirty="0" err="1" smtClean="0">
                <a:latin typeface="+mj-lt"/>
              </a:rPr>
              <a:t>i</a:t>
            </a:r>
            <a:r>
              <a:rPr lang="en-US" sz="7200" b="1" dirty="0" smtClean="0">
                <a:latin typeface="+mj-lt"/>
              </a:rPr>
              <a:t>)</a:t>
            </a:r>
          </a:p>
          <a:p>
            <a:pPr>
              <a:buNone/>
            </a:pPr>
            <a:r>
              <a:rPr lang="en-US" sz="7200" b="1" dirty="0" smtClean="0">
                <a:latin typeface="+mj-lt"/>
              </a:rPr>
              <a:t>Next </a:t>
            </a:r>
            <a:r>
              <a:rPr lang="en-US" sz="7200" b="1" dirty="0" smtClean="0">
                <a:latin typeface="+mj-lt"/>
              </a:rPr>
              <a:t>I</a:t>
            </a:r>
            <a:endParaRPr lang="en-US" sz="7200" b="1" dirty="0" smtClean="0">
              <a:latin typeface="+mj-lt"/>
            </a:endParaRPr>
          </a:p>
          <a:p>
            <a:pPr>
              <a:buNone/>
            </a:pPr>
            <a:r>
              <a:rPr lang="en-US" sz="7200" dirty="0" smtClean="0">
                <a:latin typeface="+mj-lt"/>
              </a:rPr>
              <a:t>End </a:t>
            </a:r>
            <a:r>
              <a:rPr lang="en-US" sz="7200" dirty="0" smtClean="0">
                <a:latin typeface="+mj-lt"/>
              </a:rPr>
              <a:t>Sub</a:t>
            </a:r>
            <a:endParaRPr lang="ru-RU" sz="7200" dirty="0">
              <a:latin typeface="+mj-lt"/>
            </a:endParaRPr>
          </a:p>
        </p:txBody>
      </p:sp>
    </p:spTree>
    <p:controls>
      <p:control spid="20482" name="CommandButton1" r:id="rId2" imgW="1943280" imgH="79056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>
                <a:solidFill>
                  <a:srgbClr val="9900CC"/>
                </a:solidFill>
              </a:rPr>
              <a:t>Практическая часть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 i="1">
                <a:solidFill>
                  <a:schemeClr val="accent2"/>
                </a:solidFill>
              </a:rPr>
              <a:t>Задача1</a:t>
            </a:r>
            <a:r>
              <a:rPr lang="ru-RU">
                <a:solidFill>
                  <a:schemeClr val="accent2"/>
                </a:solidFill>
              </a:rPr>
              <a:t>.</a:t>
            </a:r>
            <a:r>
              <a:rPr lang="ru-RU"/>
              <a:t> На соревнованиях по прыжкам в длину получен массив результатов b(n). Определить три лучших результата. Массив сформировать с помощью функции R</a:t>
            </a:r>
            <a:r>
              <a:rPr lang="en-US"/>
              <a:t>A</a:t>
            </a:r>
            <a:r>
              <a:rPr lang="ru-RU"/>
              <a:t>ND</a:t>
            </a:r>
            <a:r>
              <a:rPr lang="en-US"/>
              <a:t>OM</a:t>
            </a:r>
            <a:r>
              <a:rPr lang="ru-RU"/>
              <a:t>.</a:t>
            </a:r>
            <a:endParaRPr lang="ru-RU" i="1"/>
          </a:p>
          <a:p>
            <a:pPr>
              <a:buFontTx/>
              <a:buNone/>
            </a:pPr>
            <a:r>
              <a:rPr lang="ru-RU" i="1">
                <a:solidFill>
                  <a:schemeClr val="accent2"/>
                </a:solidFill>
              </a:rPr>
              <a:t>Задача2.</a:t>
            </a:r>
            <a:r>
              <a:rPr lang="ru-RU"/>
              <a:t> Составить программу, которая выполняет сортировку фамилий в исходном массиве по алфавиту.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>
                <a:solidFill>
                  <a:schemeClr val="accent6">
                    <a:lumMod val="50000"/>
                  </a:schemeClr>
                </a:solidFill>
              </a:rPr>
              <a:t>Устный опрос</a:t>
            </a:r>
            <a:r>
              <a:rPr lang="ru-RU" i="1" dirty="0">
                <a:solidFill>
                  <a:schemeClr val="accent6">
                    <a:lumMod val="50000"/>
                  </a:schemeClr>
                </a:solidFill>
              </a:rPr>
              <a:t>: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ru-RU" sz="2800" dirty="0"/>
          </a:p>
          <a:p>
            <a:r>
              <a:rPr lang="ru-RU" sz="2800" b="1" dirty="0">
                <a:solidFill>
                  <a:schemeClr val="accent6">
                    <a:lumMod val="50000"/>
                  </a:schemeClr>
                </a:solidFill>
              </a:rPr>
              <a:t>Как описать числовой массив в программе?  Назовите основные числовые типы.</a:t>
            </a:r>
          </a:p>
          <a:p>
            <a:r>
              <a:rPr lang="ru-RU" sz="2800" b="1" dirty="0">
                <a:solidFill>
                  <a:schemeClr val="accent6">
                    <a:lumMod val="50000"/>
                  </a:schemeClr>
                </a:solidFill>
              </a:rPr>
              <a:t>Как описать массив строковых переменных в программе? </a:t>
            </a:r>
          </a:p>
          <a:p>
            <a:r>
              <a:rPr lang="ru-RU" sz="2800" b="1" dirty="0">
                <a:solidFill>
                  <a:schemeClr val="accent6">
                    <a:lumMod val="50000"/>
                  </a:schemeClr>
                </a:solidFill>
              </a:rPr>
              <a:t>Как осуществить ввод массива с клавиатуры? </a:t>
            </a:r>
          </a:p>
          <a:p>
            <a:r>
              <a:rPr lang="ru-RU" sz="2800" b="1" dirty="0">
                <a:solidFill>
                  <a:schemeClr val="accent6">
                    <a:lumMod val="50000"/>
                  </a:schemeClr>
                </a:solidFill>
              </a:rPr>
              <a:t>Как осуществить ввод массива с помощью оператора случайных чисел?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Понятие «Сортировка»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2400" b="1" i="1" dirty="0">
                <a:solidFill>
                  <a:schemeClr val="accent2"/>
                </a:solidFill>
              </a:rPr>
              <a:t>Сортировка</a:t>
            </a:r>
            <a:r>
              <a:rPr lang="ru-RU" sz="2400" b="1" dirty="0"/>
              <a:t> – один из наиболее распространенных процессов обработки данных. </a:t>
            </a:r>
            <a:endParaRPr lang="ru-RU" sz="2400" b="1" i="1" dirty="0"/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 b="1" i="1" dirty="0">
                <a:solidFill>
                  <a:schemeClr val="accent2"/>
                </a:solidFill>
              </a:rPr>
              <a:t>Сортировкой числового массива</a:t>
            </a:r>
            <a:r>
              <a:rPr lang="ru-RU" sz="2400" b="1" dirty="0"/>
              <a:t> называют расположение его элементов в возрастающем или убывающем по величине порядке. </a:t>
            </a:r>
            <a:endParaRPr lang="en-US" sz="24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 b="1" i="1" dirty="0">
                <a:solidFill>
                  <a:schemeClr val="accent2"/>
                </a:solidFill>
              </a:rPr>
              <a:t>Сортировка символьного массива</a:t>
            </a:r>
            <a:r>
              <a:rPr lang="ru-RU" sz="2400" b="1" dirty="0"/>
              <a:t> заключается в расположении элементов, например, по алфавиту или по длине строк. Сортировка массивов включена в качестве стандартной операции во многие системы прикладного обеспечения (MS </a:t>
            </a:r>
            <a:r>
              <a:rPr lang="ru-RU" sz="2400" b="1" dirty="0" err="1"/>
              <a:t>Word</a:t>
            </a:r>
            <a:r>
              <a:rPr lang="ru-RU" sz="2400" b="1" dirty="0"/>
              <a:t>, MS </a:t>
            </a:r>
            <a:r>
              <a:rPr lang="ru-RU" sz="2400" b="1" dirty="0" err="1"/>
              <a:t>Excel</a:t>
            </a:r>
            <a:r>
              <a:rPr lang="ru-RU" sz="2400" b="1" dirty="0"/>
              <a:t> и </a:t>
            </a:r>
            <a:r>
              <a:rPr lang="ru-RU" sz="2400" b="1" dirty="0" err="1"/>
              <a:t>др</a:t>
            </a:r>
            <a:r>
              <a:rPr lang="ru-RU" sz="2400" b="1" dirty="0"/>
              <a:t>).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 b="1" dirty="0"/>
              <a:t>Под </a:t>
            </a:r>
            <a:r>
              <a:rPr lang="ru-RU" sz="2400" b="1" i="1" u="sng" dirty="0">
                <a:solidFill>
                  <a:schemeClr val="accent2"/>
                </a:solidFill>
              </a:rPr>
              <a:t>сортировкой массива</a:t>
            </a:r>
            <a:r>
              <a:rPr lang="ru-RU" sz="2400" b="1" dirty="0"/>
              <a:t> подразумевается процесс перестановки элементов с целью упорядочивания их в соответствии с каким-либо критерием.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 b="1" dirty="0"/>
              <a:t>Существует достаточно много методов (алгоритмов) сортировки массивов. Мы рассмотрим два из них: </a:t>
            </a:r>
            <a:r>
              <a:rPr lang="ru-RU" sz="2400" b="1" i="1" u="sng" dirty="0">
                <a:solidFill>
                  <a:schemeClr val="accent2"/>
                </a:solidFill>
              </a:rPr>
              <a:t>метод прямого выбора</a:t>
            </a:r>
            <a:r>
              <a:rPr lang="ru-RU" sz="2400" b="1" dirty="0">
                <a:solidFill>
                  <a:schemeClr val="accent2"/>
                </a:solidFill>
              </a:rPr>
              <a:t> и </a:t>
            </a:r>
            <a:r>
              <a:rPr lang="ru-RU" sz="2400" b="1" i="1" u="sng" dirty="0">
                <a:solidFill>
                  <a:schemeClr val="accent2"/>
                </a:solidFill>
              </a:rPr>
              <a:t>метод обмена (метод “пузырька”)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>
            <a:normAutofit/>
          </a:bodyPr>
          <a:lstStyle/>
          <a:p>
            <a:r>
              <a:rPr lang="ru-RU" sz="4000" b="1" i="1" dirty="0">
                <a:solidFill>
                  <a:schemeClr val="accent6">
                    <a:lumMod val="50000"/>
                  </a:schemeClr>
                </a:solidFill>
              </a:rPr>
              <a:t>Метод прямого </a:t>
            </a:r>
            <a:r>
              <a:rPr lang="ru-RU" sz="4000" b="1" i="1" dirty="0" smtClean="0">
                <a:solidFill>
                  <a:schemeClr val="accent6">
                    <a:lumMod val="50000"/>
                  </a:schemeClr>
                </a:solidFill>
              </a:rPr>
              <a:t>выбора</a:t>
            </a:r>
            <a:endParaRPr lang="ru-RU" sz="4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52513"/>
            <a:ext cx="8229600" cy="507365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None/>
            </a:pPr>
            <a:r>
              <a:rPr lang="ru-RU" sz="2800" b="1" dirty="0">
                <a:solidFill>
                  <a:schemeClr val="accent6">
                    <a:lumMod val="50000"/>
                  </a:schemeClr>
                </a:solidFill>
              </a:rPr>
              <a:t>Алгоритм сортировки массива по возрастанию методом прямого выбора может быть представлен так: 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ru-RU" sz="2800" b="1" i="1" dirty="0">
                <a:solidFill>
                  <a:schemeClr val="accent6">
                    <a:lumMod val="50000"/>
                  </a:schemeClr>
                </a:solidFill>
              </a:rPr>
              <a:t>Просматривая массив с первого и до последнего элемента, найти минимальный и поменять его местами с первым элементом.</a:t>
            </a:r>
            <a:r>
              <a:rPr lang="ru-RU" sz="28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ru-RU" sz="2800" b="1" i="1" dirty="0">
                <a:solidFill>
                  <a:schemeClr val="accent6">
                    <a:lumMod val="50000"/>
                  </a:schemeClr>
                </a:solidFill>
              </a:rPr>
              <a:t>Просматривая массив со второго и до последнего элемента, найти минимальный и поменять его местами со вторым элементом.</a:t>
            </a:r>
            <a:r>
              <a:rPr lang="ru-RU" sz="28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ru-RU" sz="2800" b="1" i="1" dirty="0">
                <a:solidFill>
                  <a:schemeClr val="accent6">
                    <a:lumMod val="50000"/>
                  </a:schemeClr>
                </a:solidFill>
              </a:rPr>
              <a:t>И, так далее, до последнего элемента.</a:t>
            </a:r>
            <a:r>
              <a:rPr lang="ru-RU" sz="28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i="1" dirty="0">
                <a:solidFill>
                  <a:schemeClr val="accent6">
                    <a:lumMod val="50000"/>
                  </a:schemeClr>
                </a:solidFill>
              </a:rPr>
              <a:t>Пример работы алгоритма:</a:t>
            </a:r>
            <a:r>
              <a:rPr lang="ru-RU" sz="4000" dirty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sz="4000" dirty="0">
                <a:solidFill>
                  <a:schemeClr val="accent6">
                    <a:lumMod val="50000"/>
                  </a:schemeClr>
                </a:solidFill>
              </a:rPr>
            </a:br>
            <a:endParaRPr lang="ru-RU" sz="4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1600200"/>
            <a:ext cx="8964612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800" dirty="0"/>
              <a:t>Исходный массив: 8, 3, 6, 1, 4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800" dirty="0"/>
              <a:t>( меняются местами 8 и 1)</a:t>
            </a:r>
          </a:p>
          <a:p>
            <a:pPr>
              <a:lnSpc>
                <a:spcPct val="90000"/>
              </a:lnSpc>
            </a:pPr>
            <a:r>
              <a:rPr lang="ru-RU" sz="2800" dirty="0"/>
              <a:t>После первого шага: </a:t>
            </a:r>
            <a:r>
              <a:rPr lang="ru-RU" sz="2800" b="1" dirty="0">
                <a:solidFill>
                  <a:srgbClr val="FF3300"/>
                </a:solidFill>
              </a:rPr>
              <a:t>1</a:t>
            </a:r>
            <a:r>
              <a:rPr lang="ru-RU" sz="2800" dirty="0"/>
              <a:t>, 3, 6, 8, 4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800" dirty="0"/>
              <a:t>( меняются местами 3 и 3)</a:t>
            </a:r>
          </a:p>
          <a:p>
            <a:pPr>
              <a:lnSpc>
                <a:spcPct val="90000"/>
              </a:lnSpc>
            </a:pPr>
            <a:r>
              <a:rPr lang="ru-RU" sz="2800" dirty="0"/>
              <a:t>После второго шага: </a:t>
            </a:r>
            <a:r>
              <a:rPr lang="ru-RU" sz="2800" b="1" dirty="0">
                <a:solidFill>
                  <a:srgbClr val="FF3300"/>
                </a:solidFill>
              </a:rPr>
              <a:t>1</a:t>
            </a:r>
            <a:r>
              <a:rPr lang="ru-RU" sz="2800" dirty="0">
                <a:solidFill>
                  <a:srgbClr val="FF3300"/>
                </a:solidFill>
              </a:rPr>
              <a:t>, </a:t>
            </a:r>
            <a:r>
              <a:rPr lang="ru-RU" sz="2800" b="1" dirty="0">
                <a:solidFill>
                  <a:srgbClr val="FF3300"/>
                </a:solidFill>
              </a:rPr>
              <a:t>3</a:t>
            </a:r>
            <a:r>
              <a:rPr lang="ru-RU" sz="2800" dirty="0">
                <a:solidFill>
                  <a:srgbClr val="FF3300"/>
                </a:solidFill>
              </a:rPr>
              <a:t>,</a:t>
            </a:r>
            <a:r>
              <a:rPr lang="ru-RU" sz="2800" dirty="0"/>
              <a:t> 6, 8, 4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800" dirty="0"/>
              <a:t>(меняются местами 6 и 4)</a:t>
            </a:r>
          </a:p>
          <a:p>
            <a:pPr>
              <a:lnSpc>
                <a:spcPct val="90000"/>
              </a:lnSpc>
            </a:pPr>
            <a:r>
              <a:rPr lang="ru-RU" sz="2800" dirty="0"/>
              <a:t>После третьего шага: </a:t>
            </a:r>
            <a:r>
              <a:rPr lang="ru-RU" sz="2800" b="1" dirty="0">
                <a:solidFill>
                  <a:srgbClr val="FF3300"/>
                </a:solidFill>
              </a:rPr>
              <a:t>1</a:t>
            </a:r>
            <a:r>
              <a:rPr lang="ru-RU" sz="2800" dirty="0">
                <a:solidFill>
                  <a:srgbClr val="FF3300"/>
                </a:solidFill>
              </a:rPr>
              <a:t>, </a:t>
            </a:r>
            <a:r>
              <a:rPr lang="ru-RU" sz="2800" b="1" dirty="0">
                <a:solidFill>
                  <a:srgbClr val="FF3300"/>
                </a:solidFill>
              </a:rPr>
              <a:t>3</a:t>
            </a:r>
            <a:r>
              <a:rPr lang="ru-RU" sz="2800" dirty="0">
                <a:solidFill>
                  <a:srgbClr val="FF3300"/>
                </a:solidFill>
              </a:rPr>
              <a:t>, </a:t>
            </a:r>
            <a:r>
              <a:rPr lang="ru-RU" sz="2800" b="1" dirty="0">
                <a:solidFill>
                  <a:srgbClr val="FF3300"/>
                </a:solidFill>
              </a:rPr>
              <a:t>4</a:t>
            </a:r>
            <a:r>
              <a:rPr lang="ru-RU" sz="2800" dirty="0">
                <a:solidFill>
                  <a:srgbClr val="FF3300"/>
                </a:solidFill>
              </a:rPr>
              <a:t>,</a:t>
            </a:r>
            <a:r>
              <a:rPr lang="ru-RU" sz="2800" dirty="0"/>
              <a:t> 8, 6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800" dirty="0"/>
              <a:t>(меняются местами 8 и 6)</a:t>
            </a:r>
          </a:p>
          <a:p>
            <a:pPr>
              <a:lnSpc>
                <a:spcPct val="90000"/>
              </a:lnSpc>
            </a:pPr>
            <a:r>
              <a:rPr lang="ru-RU" sz="2800" dirty="0"/>
              <a:t>После четвертого шага: </a:t>
            </a:r>
            <a:r>
              <a:rPr lang="ru-RU" sz="2800" b="1" dirty="0">
                <a:solidFill>
                  <a:srgbClr val="FF3300"/>
                </a:solidFill>
              </a:rPr>
              <a:t>1</a:t>
            </a:r>
            <a:r>
              <a:rPr lang="ru-RU" sz="2800" dirty="0">
                <a:solidFill>
                  <a:srgbClr val="FF3300"/>
                </a:solidFill>
              </a:rPr>
              <a:t>, </a:t>
            </a:r>
            <a:r>
              <a:rPr lang="ru-RU" sz="2800" b="1" dirty="0">
                <a:solidFill>
                  <a:srgbClr val="FF3300"/>
                </a:solidFill>
              </a:rPr>
              <a:t>3</a:t>
            </a:r>
            <a:r>
              <a:rPr lang="ru-RU" sz="2800" dirty="0">
                <a:solidFill>
                  <a:srgbClr val="FF3300"/>
                </a:solidFill>
              </a:rPr>
              <a:t>,</a:t>
            </a:r>
            <a:r>
              <a:rPr lang="ru-RU" sz="2800" b="1" dirty="0">
                <a:solidFill>
                  <a:srgbClr val="FF3300"/>
                </a:solidFill>
              </a:rPr>
              <a:t> 4</a:t>
            </a:r>
            <a:r>
              <a:rPr lang="ru-RU" sz="2800" dirty="0">
                <a:solidFill>
                  <a:srgbClr val="FF3300"/>
                </a:solidFill>
              </a:rPr>
              <a:t>, </a:t>
            </a:r>
            <a:r>
              <a:rPr lang="ru-RU" sz="2800" b="1" dirty="0">
                <a:solidFill>
                  <a:srgbClr val="FF3300"/>
                </a:solidFill>
              </a:rPr>
              <a:t>6</a:t>
            </a:r>
            <a:r>
              <a:rPr lang="ru-RU" sz="2800" dirty="0">
                <a:solidFill>
                  <a:srgbClr val="FF3300"/>
                </a:solidFill>
              </a:rPr>
              <a:t>, </a:t>
            </a:r>
            <a:r>
              <a:rPr lang="ru-RU" sz="2800" b="1" dirty="0">
                <a:solidFill>
                  <a:srgbClr val="FF3300"/>
                </a:solidFill>
              </a:rPr>
              <a:t>8</a:t>
            </a:r>
            <a:r>
              <a:rPr lang="ru-RU" sz="2800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79512" y="116632"/>
            <a:ext cx="8676456" cy="620688"/>
          </a:xfrm>
        </p:spPr>
        <p:txBody>
          <a:bodyPr anchor="b">
            <a:normAutofit fontScale="90000"/>
          </a:bodyPr>
          <a:lstStyle/>
          <a:p>
            <a:r>
              <a:rPr lang="ru-RU" sz="2800" i="1" dirty="0"/>
              <a:t/>
            </a:r>
            <a:br>
              <a:rPr lang="ru-RU" sz="2800" i="1" dirty="0"/>
            </a:br>
            <a:r>
              <a:rPr lang="ru-RU" sz="2800" i="1" dirty="0"/>
              <a:t/>
            </a:r>
            <a:br>
              <a:rPr lang="ru-RU" sz="2800" i="1" dirty="0"/>
            </a:br>
            <a:r>
              <a:rPr lang="ru-RU" sz="4400" i="1" dirty="0" smtClean="0">
                <a:solidFill>
                  <a:schemeClr val="accent6">
                    <a:lumMod val="50000"/>
                  </a:schemeClr>
                </a:solidFill>
              </a:rPr>
              <a:t>Метод</a:t>
            </a:r>
            <a:r>
              <a:rPr lang="en-US" sz="4400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4400" i="1" dirty="0" smtClean="0">
                <a:solidFill>
                  <a:schemeClr val="accent6">
                    <a:lumMod val="50000"/>
                  </a:schemeClr>
                </a:solidFill>
              </a:rPr>
              <a:t>прямого</a:t>
            </a:r>
            <a:r>
              <a:rPr lang="en-US" sz="4400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4400" i="1" dirty="0" smtClean="0">
                <a:solidFill>
                  <a:schemeClr val="accent6">
                    <a:lumMod val="50000"/>
                  </a:schemeClr>
                </a:solidFill>
              </a:rPr>
              <a:t>выбора</a:t>
            </a:r>
            <a:endParaRPr lang="ru-RU" sz="4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467544" y="764704"/>
            <a:ext cx="7560840" cy="5688012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80000"/>
              </a:lnSpc>
              <a:buFontTx/>
              <a:buNone/>
            </a:pPr>
            <a:r>
              <a:rPr lang="en-US" sz="1800" b="1" dirty="0" smtClean="0">
                <a:latin typeface="Times New Roman" pitchFamily="18" charset="0"/>
              </a:rPr>
              <a:t>Private </a:t>
            </a:r>
            <a:r>
              <a:rPr lang="en-US" sz="1800" b="1" dirty="0" smtClean="0">
                <a:latin typeface="Times New Roman" pitchFamily="18" charset="0"/>
              </a:rPr>
              <a:t>Sub CommandButton1_Click()</a:t>
            </a: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en-US" sz="1800" b="1" dirty="0" smtClean="0">
                <a:latin typeface="Times New Roman" pitchFamily="18" charset="0"/>
              </a:rPr>
              <a:t>For </a:t>
            </a:r>
            <a:r>
              <a:rPr lang="en-US" sz="1800" b="1" dirty="0" err="1" smtClean="0">
                <a:latin typeface="Times New Roman" pitchFamily="18" charset="0"/>
              </a:rPr>
              <a:t>i</a:t>
            </a:r>
            <a:r>
              <a:rPr lang="en-US" sz="1800" b="1" dirty="0" smtClean="0">
                <a:latin typeface="Times New Roman" pitchFamily="18" charset="0"/>
              </a:rPr>
              <a:t> = 0 To 9</a:t>
            </a: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en-US" sz="1800" b="1" dirty="0" smtClean="0">
                <a:latin typeface="Times New Roman" pitchFamily="18" charset="0"/>
              </a:rPr>
              <a:t>a(</a:t>
            </a:r>
            <a:r>
              <a:rPr lang="en-US" sz="1800" b="1" dirty="0" err="1" smtClean="0">
                <a:latin typeface="Times New Roman" pitchFamily="18" charset="0"/>
              </a:rPr>
              <a:t>i</a:t>
            </a:r>
            <a:r>
              <a:rPr lang="en-US" sz="1800" b="1" dirty="0" smtClean="0">
                <a:latin typeface="Times New Roman" pitchFamily="18" charset="0"/>
              </a:rPr>
              <a:t>) = </a:t>
            </a:r>
            <a:r>
              <a:rPr lang="en-US" sz="1800" b="1" dirty="0" err="1" smtClean="0">
                <a:latin typeface="Times New Roman" pitchFamily="18" charset="0"/>
              </a:rPr>
              <a:t>Int</a:t>
            </a:r>
            <a:r>
              <a:rPr lang="en-US" sz="1800" b="1" dirty="0" smtClean="0">
                <a:latin typeface="Times New Roman" pitchFamily="18" charset="0"/>
              </a:rPr>
              <a:t>(</a:t>
            </a:r>
            <a:r>
              <a:rPr lang="en-US" sz="1800" b="1" dirty="0" err="1" smtClean="0">
                <a:latin typeface="Times New Roman" pitchFamily="18" charset="0"/>
              </a:rPr>
              <a:t>Rnd</a:t>
            </a:r>
            <a:r>
              <a:rPr lang="en-US" sz="1800" b="1" dirty="0" smtClean="0">
                <a:latin typeface="Times New Roman" pitchFamily="18" charset="0"/>
              </a:rPr>
              <a:t> * 100) + 1</a:t>
            </a: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en-US" sz="1800" b="1" dirty="0" smtClean="0">
                <a:latin typeface="Times New Roman" pitchFamily="18" charset="0"/>
              </a:rPr>
              <a:t>ListBox1.AddItem a(</a:t>
            </a:r>
            <a:r>
              <a:rPr lang="en-US" sz="1800" b="1" dirty="0" err="1" smtClean="0">
                <a:latin typeface="Times New Roman" pitchFamily="18" charset="0"/>
              </a:rPr>
              <a:t>i</a:t>
            </a:r>
            <a:r>
              <a:rPr lang="en-US" sz="1800" b="1" dirty="0" smtClean="0">
                <a:latin typeface="Times New Roman" pitchFamily="18" charset="0"/>
              </a:rPr>
              <a:t>)</a:t>
            </a: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en-US" sz="1800" b="1" dirty="0" smtClean="0">
                <a:latin typeface="Times New Roman" pitchFamily="18" charset="0"/>
              </a:rPr>
              <a:t> Next </a:t>
            </a:r>
            <a:r>
              <a:rPr lang="en-US" sz="1800" b="1" dirty="0" err="1" smtClean="0">
                <a:latin typeface="Times New Roman" pitchFamily="18" charset="0"/>
              </a:rPr>
              <a:t>i</a:t>
            </a:r>
            <a:endParaRPr lang="en-US" sz="1800" b="1" dirty="0" smtClean="0">
              <a:latin typeface="Times New Roman" pitchFamily="18" charset="0"/>
            </a:endParaRP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en-US" sz="1800" b="1" dirty="0" smtClean="0">
                <a:latin typeface="Times New Roman" pitchFamily="18" charset="0"/>
              </a:rPr>
              <a:t>For </a:t>
            </a:r>
            <a:r>
              <a:rPr lang="en-US" sz="1800" b="1" dirty="0" err="1" smtClean="0">
                <a:latin typeface="Times New Roman" pitchFamily="18" charset="0"/>
              </a:rPr>
              <a:t>i</a:t>
            </a:r>
            <a:r>
              <a:rPr lang="en-US" sz="1800" b="1" dirty="0" smtClean="0">
                <a:latin typeface="Times New Roman" pitchFamily="18" charset="0"/>
              </a:rPr>
              <a:t> = 0 To 8</a:t>
            </a: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en-US" sz="1800" b="1" dirty="0" smtClean="0">
                <a:latin typeface="Times New Roman" pitchFamily="18" charset="0"/>
              </a:rPr>
              <a:t>‘</a:t>
            </a:r>
            <a:r>
              <a:rPr lang="ru-RU" sz="1800" b="1" dirty="0" smtClean="0">
                <a:latin typeface="Times New Roman" pitchFamily="18" charset="0"/>
              </a:rPr>
              <a:t>Поиск минимального элемента с </a:t>
            </a:r>
            <a:r>
              <a:rPr lang="en-US" sz="1800" b="1" dirty="0" smtClean="0">
                <a:latin typeface="Times New Roman" pitchFamily="18" charset="0"/>
              </a:rPr>
              <a:t>a(</a:t>
            </a:r>
            <a:r>
              <a:rPr lang="en-US" sz="1800" b="1" dirty="0" err="1" smtClean="0">
                <a:latin typeface="Times New Roman" pitchFamily="18" charset="0"/>
              </a:rPr>
              <a:t>i</a:t>
            </a:r>
            <a:r>
              <a:rPr lang="en-US" sz="1800" b="1" dirty="0" smtClean="0">
                <a:latin typeface="Times New Roman" pitchFamily="18" charset="0"/>
              </a:rPr>
              <a:t>) </a:t>
            </a:r>
            <a:r>
              <a:rPr lang="ru-RU" sz="1800" b="1" dirty="0" smtClean="0">
                <a:latin typeface="Times New Roman" pitchFamily="18" charset="0"/>
              </a:rPr>
              <a:t>до</a:t>
            </a:r>
            <a:r>
              <a:rPr lang="en-US" sz="1800" b="1" dirty="0" smtClean="0">
                <a:latin typeface="Times New Roman" pitchFamily="18" charset="0"/>
              </a:rPr>
              <a:t> </a:t>
            </a:r>
            <a:r>
              <a:rPr lang="en-US" sz="1800" b="1" dirty="0" smtClean="0">
                <a:latin typeface="Times New Roman" pitchFamily="18" charset="0"/>
              </a:rPr>
              <a:t>a(9</a:t>
            </a:r>
            <a:r>
              <a:rPr lang="en-US" sz="1800" b="1" dirty="0" smtClean="0">
                <a:latin typeface="Times New Roman" pitchFamily="18" charset="0"/>
              </a:rPr>
              <a:t>)‘</a:t>
            </a: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en-US" sz="1800" b="1" dirty="0" smtClean="0">
                <a:latin typeface="Times New Roman" pitchFamily="18" charset="0"/>
              </a:rPr>
              <a:t>min </a:t>
            </a:r>
            <a:r>
              <a:rPr lang="en-US" sz="1800" b="1" dirty="0" smtClean="0">
                <a:latin typeface="Times New Roman" pitchFamily="18" charset="0"/>
              </a:rPr>
              <a:t>= </a:t>
            </a:r>
            <a:r>
              <a:rPr lang="en-US" sz="1800" b="1" dirty="0" err="1" smtClean="0">
                <a:latin typeface="Times New Roman" pitchFamily="18" charset="0"/>
              </a:rPr>
              <a:t>i</a:t>
            </a:r>
            <a:endParaRPr lang="en-US" sz="1800" b="1" dirty="0" smtClean="0">
              <a:latin typeface="Times New Roman" pitchFamily="18" charset="0"/>
            </a:endParaRP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en-US" sz="1800" b="1" dirty="0" smtClean="0">
                <a:latin typeface="Times New Roman" pitchFamily="18" charset="0"/>
              </a:rPr>
              <a:t>For j = </a:t>
            </a:r>
            <a:r>
              <a:rPr lang="en-US" sz="1800" b="1" dirty="0" err="1" smtClean="0">
                <a:latin typeface="Times New Roman" pitchFamily="18" charset="0"/>
              </a:rPr>
              <a:t>i</a:t>
            </a:r>
            <a:r>
              <a:rPr lang="en-US" sz="1800" b="1" dirty="0" smtClean="0">
                <a:latin typeface="Times New Roman" pitchFamily="18" charset="0"/>
              </a:rPr>
              <a:t> + 1 To 9</a:t>
            </a: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en-US" sz="1800" b="1" dirty="0" smtClean="0">
                <a:latin typeface="Times New Roman" pitchFamily="18" charset="0"/>
              </a:rPr>
              <a:t>If a(j) &lt; a(min) Then</a:t>
            </a: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en-US" sz="1800" b="1" dirty="0" smtClean="0">
                <a:latin typeface="Times New Roman" pitchFamily="18" charset="0"/>
              </a:rPr>
              <a:t>min = j</a:t>
            </a: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en-US" sz="1800" b="1" dirty="0" smtClean="0">
                <a:latin typeface="Times New Roman" pitchFamily="18" charset="0"/>
              </a:rPr>
              <a:t>End If</a:t>
            </a:r>
          </a:p>
          <a:p>
            <a:pPr marL="0" indent="0">
              <a:lnSpc>
                <a:spcPct val="80000"/>
              </a:lnSpc>
              <a:buFontTx/>
              <a:buNone/>
            </a:pPr>
            <a:endParaRPr lang="ru-RU" sz="1800" b="1" dirty="0" smtClean="0">
              <a:latin typeface="Times New Roman" pitchFamily="18" charset="0"/>
            </a:endParaRP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en-US" sz="1800" b="1" dirty="0" err="1" smtClean="0">
                <a:latin typeface="Times New Roman" pitchFamily="18" charset="0"/>
              </a:rPr>
              <a:t>buf</a:t>
            </a:r>
            <a:r>
              <a:rPr lang="en-US" sz="1800" b="1" dirty="0" smtClean="0">
                <a:latin typeface="Times New Roman" pitchFamily="18" charset="0"/>
              </a:rPr>
              <a:t> </a:t>
            </a:r>
            <a:r>
              <a:rPr lang="en-US" sz="1800" b="1" dirty="0" smtClean="0">
                <a:latin typeface="Times New Roman" pitchFamily="18" charset="0"/>
              </a:rPr>
              <a:t>= a(</a:t>
            </a:r>
            <a:r>
              <a:rPr lang="en-US" sz="1800" b="1" dirty="0" err="1" smtClean="0">
                <a:latin typeface="Times New Roman" pitchFamily="18" charset="0"/>
              </a:rPr>
              <a:t>i</a:t>
            </a:r>
            <a:r>
              <a:rPr lang="en-US" sz="1800" b="1" dirty="0" smtClean="0">
                <a:latin typeface="Times New Roman" pitchFamily="18" charset="0"/>
              </a:rPr>
              <a:t>)</a:t>
            </a: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en-US" sz="1800" b="1" dirty="0" smtClean="0">
                <a:latin typeface="Times New Roman" pitchFamily="18" charset="0"/>
              </a:rPr>
              <a:t>a(</a:t>
            </a:r>
            <a:r>
              <a:rPr lang="en-US" sz="1800" b="1" dirty="0" err="1" smtClean="0">
                <a:latin typeface="Times New Roman" pitchFamily="18" charset="0"/>
              </a:rPr>
              <a:t>i</a:t>
            </a:r>
            <a:r>
              <a:rPr lang="en-US" sz="1800" b="1" dirty="0" smtClean="0">
                <a:latin typeface="Times New Roman" pitchFamily="18" charset="0"/>
              </a:rPr>
              <a:t>) = a(min)</a:t>
            </a: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en-US" sz="1800" b="1" dirty="0" smtClean="0">
                <a:latin typeface="Times New Roman" pitchFamily="18" charset="0"/>
              </a:rPr>
              <a:t>a(min) = </a:t>
            </a:r>
            <a:r>
              <a:rPr lang="en-US" sz="1800" b="1" dirty="0" err="1" smtClean="0">
                <a:latin typeface="Times New Roman" pitchFamily="18" charset="0"/>
              </a:rPr>
              <a:t>buf</a:t>
            </a:r>
            <a:endParaRPr lang="en-US" sz="1800" b="1" dirty="0" smtClean="0">
              <a:latin typeface="Times New Roman" pitchFamily="18" charset="0"/>
            </a:endParaRP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en-US" sz="1800" b="1" dirty="0" smtClean="0">
                <a:latin typeface="Times New Roman" pitchFamily="18" charset="0"/>
              </a:rPr>
              <a:t>Next </a:t>
            </a:r>
            <a:r>
              <a:rPr lang="en-US" sz="1800" b="1" dirty="0" smtClean="0">
                <a:latin typeface="Times New Roman" pitchFamily="18" charset="0"/>
              </a:rPr>
              <a:t>j</a:t>
            </a: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en-US" sz="1800" b="1" dirty="0" smtClean="0">
                <a:latin typeface="Times New Roman" pitchFamily="18" charset="0"/>
              </a:rPr>
              <a:t>Next </a:t>
            </a:r>
            <a:r>
              <a:rPr lang="en-US" sz="1800" b="1" dirty="0" err="1" smtClean="0">
                <a:latin typeface="Times New Roman" pitchFamily="18" charset="0"/>
              </a:rPr>
              <a:t>i</a:t>
            </a:r>
            <a:endParaRPr lang="en-US" sz="1800" b="1" dirty="0" smtClean="0">
              <a:latin typeface="Times New Roman" pitchFamily="18" charset="0"/>
            </a:endParaRP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ru-RU" sz="1800" b="1" dirty="0" smtClean="0">
                <a:latin typeface="Times New Roman" pitchFamily="18" charset="0"/>
              </a:rPr>
              <a:t>Отсортированный массив</a:t>
            </a:r>
            <a:r>
              <a:rPr lang="en-US" sz="1800" b="1" dirty="0" smtClean="0">
                <a:latin typeface="Times New Roman" pitchFamily="18" charset="0"/>
              </a:rPr>
              <a:t>'</a:t>
            </a:r>
            <a:endParaRPr lang="en-US" sz="1800" b="1" dirty="0" smtClean="0">
              <a:latin typeface="Times New Roman" pitchFamily="18" charset="0"/>
            </a:endParaRP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en-US" sz="1800" b="1" dirty="0" smtClean="0">
                <a:latin typeface="Times New Roman" pitchFamily="18" charset="0"/>
              </a:rPr>
              <a:t>For k = 0 To 9</a:t>
            </a: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en-US" sz="1800" b="1" dirty="0" smtClean="0">
                <a:latin typeface="Times New Roman" pitchFamily="18" charset="0"/>
              </a:rPr>
              <a:t>ListBox2.AddItem a(k)</a:t>
            </a: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en-US" sz="1800" b="1" dirty="0" smtClean="0">
                <a:latin typeface="Times New Roman" pitchFamily="18" charset="0"/>
              </a:rPr>
              <a:t>Next k</a:t>
            </a: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en-US" sz="1600" b="1" dirty="0" smtClean="0">
                <a:latin typeface="Times New Roman" pitchFamily="18" charset="0"/>
              </a:rPr>
              <a:t>End </a:t>
            </a:r>
            <a:r>
              <a:rPr lang="en-US" sz="1600" b="1" dirty="0" smtClean="0">
                <a:latin typeface="Times New Roman" pitchFamily="18" charset="0"/>
              </a:rPr>
              <a:t>Sub</a:t>
            </a:r>
            <a:endParaRPr lang="ru-RU" sz="1800" b="1" dirty="0">
              <a:latin typeface="Times New Roman" pitchFamily="18" charset="0"/>
            </a:endParaRPr>
          </a:p>
        </p:txBody>
      </p:sp>
    </p:spTree>
    <p:controls>
      <p:control spid="1026" name="CommandButton1" r:id="rId2" imgW="2371680" imgH="86688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395536" y="980728"/>
            <a:ext cx="8229600" cy="4751387"/>
          </a:xfrm>
        </p:spPr>
        <p:txBody>
          <a:bodyPr/>
          <a:lstStyle/>
          <a:p>
            <a:pPr>
              <a:buFontTx/>
              <a:buNone/>
            </a:pPr>
            <a:r>
              <a:rPr lang="ru-RU" sz="2800" b="1" i="1" u="sng" dirty="0">
                <a:solidFill>
                  <a:schemeClr val="accent6">
                    <a:lumMod val="50000"/>
                  </a:schemeClr>
                </a:solidFill>
              </a:rPr>
              <a:t>Алгоритм</a:t>
            </a:r>
            <a:r>
              <a:rPr lang="en-US" sz="2800" b="1" i="1" u="sng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2800" b="1" i="1" u="sng" dirty="0">
                <a:solidFill>
                  <a:schemeClr val="accent6">
                    <a:lumMod val="50000"/>
                  </a:schemeClr>
                </a:solidFill>
              </a:rPr>
              <a:t>выбора использует вложенные циклы.</a:t>
            </a:r>
            <a:r>
              <a:rPr lang="ru-RU" sz="28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</a:p>
          <a:p>
            <a:pPr>
              <a:buFontTx/>
              <a:buNone/>
            </a:pPr>
            <a:r>
              <a:rPr lang="ru-RU" sz="2800" dirty="0">
                <a:solidFill>
                  <a:srgbClr val="9933FF"/>
                </a:solidFill>
              </a:rPr>
              <a:t>Внешний цикл</a:t>
            </a:r>
            <a:r>
              <a:rPr lang="ru-RU" sz="2800" dirty="0"/>
              <a:t> (счетчик шагов) последовательно выбирает номер элемента массива, куда следует записывать найденный в неупорядоченной части массива минимальный элемент. </a:t>
            </a:r>
          </a:p>
          <a:p>
            <a:pPr>
              <a:buFontTx/>
              <a:buNone/>
            </a:pPr>
            <a:r>
              <a:rPr lang="ru-RU" sz="2800" dirty="0">
                <a:solidFill>
                  <a:srgbClr val="9933FF"/>
                </a:solidFill>
              </a:rPr>
              <a:t>Внутренний цикл</a:t>
            </a:r>
            <a:r>
              <a:rPr lang="ru-RU" sz="2800" dirty="0"/>
              <a:t> перебирает номера неупорядоченных элементов при поиске минимального элемента. Для внешнего цикла достаточно шагов на один меньше, чем элементов в массиве.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i="1" dirty="0">
                <a:solidFill>
                  <a:schemeClr val="accent6">
                    <a:lumMod val="50000"/>
                  </a:schemeClr>
                </a:solidFill>
              </a:rPr>
              <a:t>Метод  простого обмена</a:t>
            </a:r>
            <a:r>
              <a:rPr lang="ru-RU" sz="4000" dirty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sz="4000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4000" dirty="0">
                <a:solidFill>
                  <a:schemeClr val="accent6">
                    <a:lumMod val="50000"/>
                  </a:schemeClr>
                </a:solidFill>
              </a:rPr>
              <a:t>(пузырьковая сортировка)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924425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2800" dirty="0"/>
              <a:t>В основе алгоритма лежит </a:t>
            </a:r>
            <a:r>
              <a:rPr lang="ru-RU" sz="2800" dirty="0">
                <a:solidFill>
                  <a:srgbClr val="9933FF"/>
                </a:solidFill>
              </a:rPr>
              <a:t>обмен соседних элементов</a:t>
            </a:r>
            <a:r>
              <a:rPr lang="ru-RU" sz="2800" dirty="0"/>
              <a:t> массива.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800" dirty="0"/>
              <a:t>Каждый элемент массива, начиная с первого, сравнивается со следующим и, если он больше следующего, то элементы меняются местами.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800" dirty="0"/>
              <a:t>Таким образом, элементы с меньшим значением продвигаются к началу массива, а элементы с большим значением – к концу массива (всплывают), поэтому этот метод иногда называют методом “пузырька”.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800" dirty="0"/>
              <a:t>Этот процесс повторяется на единицу меньше раз, чем элементов в массиве.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i="1" dirty="0">
                <a:solidFill>
                  <a:schemeClr val="accent6">
                    <a:lumMod val="50000"/>
                  </a:schemeClr>
                </a:solidFill>
              </a:rPr>
              <a:t>Пример работы алгоритма простого обмена</a:t>
            </a:r>
            <a:r>
              <a:rPr lang="ru-RU" sz="4000" dirty="0"/>
              <a:t/>
            </a:r>
            <a:br>
              <a:rPr lang="ru-RU" sz="4000" dirty="0"/>
            </a:br>
            <a:endParaRPr lang="ru-RU" sz="4000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96975"/>
            <a:ext cx="8229600" cy="492918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800" dirty="0"/>
              <a:t>Исходный массив: 8, 3, 6, 4, 1 (последовательно меняются местами 8 и 3,8 и 6, 8 и 4, 8 и 1)</a:t>
            </a:r>
          </a:p>
          <a:p>
            <a:pPr>
              <a:lnSpc>
                <a:spcPct val="90000"/>
              </a:lnSpc>
            </a:pPr>
            <a:r>
              <a:rPr lang="ru-RU" sz="2800" dirty="0"/>
              <a:t>После первого шага: 3, 6, 4, 1, </a:t>
            </a:r>
            <a:r>
              <a:rPr lang="ru-RU" sz="2800" b="1" dirty="0">
                <a:solidFill>
                  <a:srgbClr val="FF3300"/>
                </a:solidFill>
              </a:rPr>
              <a:t>8</a:t>
            </a:r>
            <a:r>
              <a:rPr lang="ru-RU" sz="2800" dirty="0"/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800" dirty="0"/>
              <a:t>(далее последовательно меняются местами 6 и 4, 6 и 1)</a:t>
            </a:r>
          </a:p>
          <a:p>
            <a:pPr>
              <a:lnSpc>
                <a:spcPct val="90000"/>
              </a:lnSpc>
            </a:pPr>
            <a:r>
              <a:rPr lang="ru-RU" sz="2800" dirty="0"/>
              <a:t>После второго шага: 3, 4, 1, </a:t>
            </a:r>
            <a:r>
              <a:rPr lang="ru-RU" sz="2800" b="1" dirty="0">
                <a:solidFill>
                  <a:srgbClr val="FF3300"/>
                </a:solidFill>
              </a:rPr>
              <a:t>6, 8</a:t>
            </a:r>
            <a:r>
              <a:rPr lang="ru-RU" sz="2800" dirty="0"/>
              <a:t> (последовательно меняются местами 4 и 1)</a:t>
            </a:r>
          </a:p>
          <a:p>
            <a:pPr>
              <a:lnSpc>
                <a:spcPct val="90000"/>
              </a:lnSpc>
            </a:pPr>
            <a:r>
              <a:rPr lang="ru-RU" sz="2800" dirty="0"/>
              <a:t>После третьего шага: 3, 1, </a:t>
            </a:r>
            <a:r>
              <a:rPr lang="ru-RU" sz="2800" b="1" dirty="0">
                <a:solidFill>
                  <a:srgbClr val="FF3300"/>
                </a:solidFill>
              </a:rPr>
              <a:t>4, 6, 8</a:t>
            </a:r>
            <a:r>
              <a:rPr lang="ru-RU" sz="2800" dirty="0"/>
              <a:t> (последовательно меняются местами 3 и 1)</a:t>
            </a:r>
          </a:p>
          <a:p>
            <a:pPr>
              <a:lnSpc>
                <a:spcPct val="90000"/>
              </a:lnSpc>
            </a:pPr>
            <a:r>
              <a:rPr lang="ru-RU" sz="2800" dirty="0"/>
              <a:t>После четвертого шага: </a:t>
            </a:r>
            <a:r>
              <a:rPr lang="ru-RU" sz="2800" dirty="0">
                <a:solidFill>
                  <a:srgbClr val="FF3300"/>
                </a:solidFill>
              </a:rPr>
              <a:t>1, </a:t>
            </a:r>
            <a:r>
              <a:rPr lang="ru-RU" sz="2800" b="1" dirty="0">
                <a:solidFill>
                  <a:srgbClr val="FF3300"/>
                </a:solidFill>
              </a:rPr>
              <a:t>3, 4, 6, 8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177</TotalTime>
  <Words>788</Words>
  <Application>Microsoft Office PowerPoint</Application>
  <PresentationFormat>Экран (4:3)</PresentationFormat>
  <Paragraphs>91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Трек</vt:lpstr>
      <vt:lpstr>Сортировка одномерного массива</vt:lpstr>
      <vt:lpstr>Устный опрос:</vt:lpstr>
      <vt:lpstr>Понятие «Сортировка»</vt:lpstr>
      <vt:lpstr>Метод прямого выбора</vt:lpstr>
      <vt:lpstr>Пример работы алгоритма: </vt:lpstr>
      <vt:lpstr>  Метод прямого выбора</vt:lpstr>
      <vt:lpstr>Слайд 7</vt:lpstr>
      <vt:lpstr>Метод  простого обмена (пузырьковая сортировка)</vt:lpstr>
      <vt:lpstr>Пример работы алгоритма простого обмена </vt:lpstr>
      <vt:lpstr>Метод «пузырька»</vt:lpstr>
      <vt:lpstr>Практическая часть</vt:lpstr>
    </vt:vector>
  </TitlesOfParts>
  <Company>Secur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Сортировка одномерного массива</dc:title>
  <dc:creator>АТП</dc:creator>
  <cp:lastModifiedBy>админ</cp:lastModifiedBy>
  <cp:revision>10</cp:revision>
  <dcterms:created xsi:type="dcterms:W3CDTF">2009-02-16T18:39:32Z</dcterms:created>
  <dcterms:modified xsi:type="dcterms:W3CDTF">2014-05-03T19:52:40Z</dcterms:modified>
</cp:coreProperties>
</file>