
<file path=[Content_Types].xml><?xml version="1.0" encoding="utf-8"?>
<Types xmlns="http://schemas.openxmlformats.org/package/2006/content-types">
  <Override PartName="/ppt/activeX/activeX15.xml" ContentType="application/vnd.ms-office.activeX+xml"/>
  <Override PartName="/ppt/activeX/activeX26.xml" ContentType="application/vnd.ms-office.activeX+xml"/>
  <Override PartName="/ppt/activeX/activeX44.xml" ContentType="application/vnd.ms-office.activeX+xml"/>
  <Override PartName="/ppt/activeX/activeX62.xml" ContentType="application/vnd.ms-office.activeX+xml"/>
  <Override PartName="/ppt/activeX/activeX73.xml" ContentType="application/vnd.ms-office.activeX+xml"/>
  <Override PartName="/ppt/activeX/activeX91.xml" ContentType="application/vnd.ms-office.activeX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3.xml" ContentType="application/vnd.ms-office.activeX+xml"/>
  <Override PartName="/ppt/activeX/activeX51.xml" ContentType="application/vnd.ms-office.activeX+xml"/>
  <Override PartName="/ppt/activeX/activeX80.xml" ContentType="application/vnd.ms-office.activeX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activeX/activeX11.xml" ContentType="application/vnd.ms-office.activeX+xml"/>
  <Override PartName="/ppt/activeX/activeX22.xml" ContentType="application/vnd.ms-office.activeX+xml"/>
  <Override PartName="/ppt/activeX/activeX40.xml" ContentType="application/vnd.ms-office.activeX+xml"/>
  <Override PartName="/ppt/activeX/activeX108.xml" ContentType="application/vnd.ms-office.activeX+xml"/>
  <Override PartName="/ppt/activeX/activeX119.xml" ContentType="application/vnd.ms-office.activeX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115.xml" ContentType="application/vnd.ms-office.activeX+xml"/>
  <Override PartName="/ppt/activeX/activeX126.xml" ContentType="application/vnd.ms-office.activeX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activeX/activeX104.xml" ContentType="application/vnd.ms-office.activeX+xml"/>
  <Override PartName="/ppt/activeX/activeX133.xml" ContentType="application/vnd.ms-office.activeX+xml"/>
  <Override PartName="/ppt/activeX/activeX78.xml" ContentType="application/vnd.ms-office.activeX+xml"/>
  <Override PartName="/ppt/activeX/activeX89.xml" ContentType="application/vnd.ms-office.activeX+xml"/>
  <Override PartName="/ppt/activeX/activeX111.xml" ContentType="application/vnd.ms-office.activeX+xml"/>
  <Override PartName="/ppt/activeX/activeX122.xml" ContentType="application/vnd.ms-office.activeX+xml"/>
  <Override PartName="/ppt/activeX/activeX38.xml" ContentType="application/vnd.ms-office.activeX+xml"/>
  <Override PartName="/ppt/activeX/activeX49.xml" ContentType="application/vnd.ms-office.activeX+xml"/>
  <Override PartName="/ppt/activeX/activeX67.xml" ContentType="application/vnd.ms-office.activeX+xml"/>
  <Override PartName="/ppt/activeX/activeX85.xml" ContentType="application/vnd.ms-office.activeX+xml"/>
  <Override PartName="/ppt/activeX/activeX96.xml" ContentType="application/vnd.ms-office.activeX+xml"/>
  <Override PartName="/ppt/activeX/activeX100.xml" ContentType="application/vnd.ms-office.activeX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7.xml" ContentType="application/vnd.ms-office.activeX+xml"/>
  <Override PartName="/ppt/activeX/activeX27.xml" ContentType="application/vnd.ms-office.activeX+xml"/>
  <Override PartName="/ppt/activeX/activeX56.xml" ContentType="application/vnd.ms-office.activeX+xml"/>
  <Override PartName="/ppt/activeX/activeX74.xml" ContentType="application/vnd.ms-office.activeX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16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activeX/activeX63.xml" ContentType="application/vnd.ms-office.activeX+xml"/>
  <Override PartName="/ppt/activeX/activeX81.xml" ContentType="application/vnd.ms-office.activeX+xml"/>
  <Override PartName="/ppt/activeX/activeX92.xml" ContentType="application/vnd.ms-office.activeX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activeX/activeX3.xml" ContentType="application/vnd.ms-office.activeX+xml"/>
  <Override PartName="/ppt/activeX/activeX23.xml" ContentType="application/vnd.ms-office.activeX+xml"/>
  <Override PartName="/ppt/activeX/activeX52.xml" ContentType="application/vnd.ms-office.activeX+xml"/>
  <Override PartName="/ppt/activeX/activeX70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2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activeX/activeX109.xml" ContentType="application/vnd.ms-office.activeX+xml"/>
  <Override PartName="/ppt/activeX/activeX127.xml" ContentType="application/vnd.ms-office.activeX+xml"/>
  <Override PartName="/ppt/presentation.xml" ContentType="application/vnd.ms-powerpoint.presentation.macroEnabled.main+xml"/>
  <Override PartName="/ppt/slides/slide22.xml" ContentType="application/vnd.openxmlformats-officedocument.presentationml.slide+xml"/>
  <Override PartName="/ppt/activeX/activeX116.xml" ContentType="application/vnd.ms-office.activeX+xml"/>
  <Override PartName="/ppt/activeX/activeX134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activeX/activeX105.xml" ContentType="application/vnd.ms-office.activeX+xml"/>
  <Override PartName="/ppt/activeX/activeX123.xml" ContentType="application/vnd.ms-office.activeX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activeX/activeX79.xml" ContentType="application/vnd.ms-office.activeX+xml"/>
  <Override PartName="/ppt/activeX/activeX97.xml" ContentType="application/vnd.ms-office.activeX+xml"/>
  <Override PartName="/ppt/activeX/activeX112.xml" ContentType="application/vnd.ms-office.activeX+xml"/>
  <Override PartName="/ppt/activeX/activeX130.xml" ContentType="application/vnd.ms-office.activeX+xml"/>
  <Override PartName="/ppt/activeX/activeX8.xml" ContentType="application/vnd.ms-office.activeX+xml"/>
  <Override PartName="/ppt/activeX/activeX39.xml" ContentType="application/vnd.ms-office.activeX+xml"/>
  <Override PartName="/ppt/embeddings/oleObject1.bin" ContentType="application/vnd.openxmlformats-officedocument.oleObject"/>
  <Override PartName="/ppt/activeX/activeX57.xml" ContentType="application/vnd.ms-office.activeX+xml"/>
  <Override PartName="/ppt/activeX/activeX68.xml" ContentType="application/vnd.ms-office.activeX+xml"/>
  <Override PartName="/ppt/activeX/activeX86.xml" ContentType="application/vnd.ms-office.activeX+xml"/>
  <Override PartName="/ppt/activeX/activeX101.xml" ContentType="application/vnd.ms-office.activeX+xml"/>
  <Override PartName="/ppt/activeX/activeX28.xml" ContentType="application/vnd.ms-office.activeX+xml"/>
  <Override PartName="/ppt/activeX/activeX46.xml" ContentType="application/vnd.ms-office.activeX+xml"/>
  <Override PartName="/ppt/activeX/activeX75.xml" ContentType="application/vnd.ms-office.activeX+xml"/>
  <Override PartName="/ppt/activeX/activeX93.xml" ContentType="application/vnd.ms-office.activeX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7.xml" ContentType="application/vnd.ms-office.activeX+xml"/>
  <Override PartName="/ppt/activeX/activeX35.xml" ContentType="application/vnd.ms-office.activeX+xml"/>
  <Override PartName="/ppt/activeX/activeX53.xml" ContentType="application/vnd.ms-office.activeX+xml"/>
  <Override PartName="/ppt/activeX/activeX64.xml" ContentType="application/vnd.ms-office.activeX+xml"/>
  <Override PartName="/ppt/activeX/activeX82.xml" ContentType="application/vnd.ms-office.activeX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activeX/activeX13.xml" ContentType="application/vnd.ms-office.activeX+xml"/>
  <Override PartName="/ppt/activeX/activeX24.xml" ContentType="application/vnd.ms-office.activeX+xml"/>
  <Override PartName="/ppt/activeX/activeX42.xml" ContentType="application/vnd.ms-office.activeX+xml"/>
  <Override PartName="/ppt/activeX/activeX60.xml" ContentType="application/vnd.ms-office.activeX+xml"/>
  <Override PartName="/ppt/activeX/activeX71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activeX/activeX31.xml" ContentType="application/vnd.ms-office.activeX+xml"/>
  <Override PartName="/ppt/activeX/activeX128.xml" ContentType="application/vnd.ms-office.activeX+xml"/>
  <Default Extension="rels" ContentType="application/vnd.openxmlformats-package.relationships+xml"/>
  <Override PartName="/ppt/slides/slide23.xml" ContentType="application/vnd.openxmlformats-officedocument.presentationml.slide+xml"/>
  <Override PartName="/ppt/activeX/activeX20.xml" ContentType="application/vnd.ms-office.activeX+xml"/>
  <Override PartName="/ppt/activeX/activeX106.xml" ContentType="application/vnd.ms-office.activeX+xml"/>
  <Override PartName="/ppt/activeX/activeX117.xml" ContentType="application/vnd.ms-office.activeX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activeX/activeX113.xml" ContentType="application/vnd.ms-office.activeX+xml"/>
  <Override PartName="/ppt/activeX/activeX124.xml" ContentType="application/vnd.ms-office.activeX+xml"/>
  <Override PartName="/ppt/activeX/activeX69.xml" ContentType="application/vnd.ms-office.activeX+xml"/>
  <Override PartName="/ppt/activeX/activeX98.xml" ContentType="application/vnd.ms-office.activeX+xml"/>
  <Override PartName="/ppt/activeX/activeX102.xml" ContentType="application/vnd.ms-office.activeX+xml"/>
  <Override PartName="/ppt/activeX/activeX131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58.xml" ContentType="application/vnd.ms-office.activeX+xml"/>
  <Override PartName="/ppt/activeX/activeX76.xml" ContentType="application/vnd.ms-office.activeX+xml"/>
  <Override PartName="/ppt/activeX/activeX87.xml" ContentType="application/vnd.ms-office.activeX+xml"/>
  <Override PartName="/ppt/embeddings/oleObject2.bin" ContentType="application/vnd.openxmlformats-officedocument.oleObject"/>
  <Override PartName="/ppt/activeX/activeX120.xml" ContentType="application/vnd.ms-office.activeX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activeX/activeX18.xml" ContentType="application/vnd.ms-office.activeX+xml"/>
  <Override PartName="/ppt/activeX/activeX36.xml" ContentType="application/vnd.ms-office.activeX+xml"/>
  <Override PartName="/ppt/activeX/activeX47.xml" ContentType="application/vnd.ms-office.activeX+xml"/>
  <Override PartName="/ppt/activeX/activeX65.xml" ContentType="application/vnd.ms-office.activeX+xml"/>
  <Override PartName="/ppt/activeX/activeX83.xml" ContentType="application/vnd.ms-office.activeX+xml"/>
  <Override PartName="/ppt/activeX/activeX94.xml" ContentType="application/vnd.ms-office.activeX+xml"/>
  <Override PartName="/ppt/activeX/activeX5.xml" ContentType="application/vnd.ms-office.activeX+xml"/>
  <Override PartName="/ppt/activeX/activeX25.xml" ContentType="application/vnd.ms-office.activeX+xml"/>
  <Override PartName="/ppt/activeX/activeX54.xml" ContentType="application/vnd.ms-office.activeX+xml"/>
  <Override PartName="/ppt/activeX/activeX72.xml" ContentType="application/vnd.ms-office.activeX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activeX/activeX14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activeX/activeX61.xml" ContentType="application/vnd.ms-office.activeX+xml"/>
  <Override PartName="/ppt/activeX/activeX90.xml" ContentType="application/vnd.ms-office.activeX+xml"/>
  <Override PartName="/ppt/activeX/activeX129.xml" ContentType="application/vnd.ms-office.activeX+xml"/>
  <Override PartName="/ppt/slides/slide24.xml" ContentType="application/vnd.openxmlformats-officedocument.presentationml.slide+xml"/>
  <Override PartName="/ppt/activeX/activeX1.xml" ContentType="application/vnd.ms-office.activeX+xml"/>
  <Override PartName="/ppt/activeX/activeX21.xml" ContentType="application/vnd.ms-office.activeX+xml"/>
  <Override PartName="/ppt/activeX/activeX50.xml" ContentType="application/vnd.ms-office.activeX+xml"/>
  <Override PartName="/ppt/activeX/activeX118.xml" ContentType="application/vnd.ms-office.activeX+xml"/>
  <Override PartName="/ppt/vbaProject.bin" ContentType="application/vnd.ms-office.vbaProject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activeX/activeX107.xml" ContentType="application/vnd.ms-office.activeX+xml"/>
  <Override PartName="/ppt/activeX/activeX125.xml" ContentType="application/vnd.ms-office.activeX+xml"/>
  <Override PartName="/ppt/slides/slide20.xml" ContentType="application/vnd.openxmlformats-officedocument.presentationml.slide+xml"/>
  <Override PartName="/ppt/activeX/activeX99.xml" ContentType="application/vnd.ms-office.activeX+xml"/>
  <Override PartName="/ppt/activeX/activeX114.xml" ContentType="application/vnd.ms-office.activeX+xml"/>
  <Override PartName="/ppt/activeX/activeX132.xml" ContentType="application/vnd.ms-office.activeX+xml"/>
  <Override PartName="/ppt/activeX/activeX59.xml" ContentType="application/vnd.ms-office.activeX+xml"/>
  <Override PartName="/ppt/activeX/activeX88.xml" ContentType="application/vnd.ms-office.activeX+xml"/>
  <Override PartName="/ppt/activeX/activeX103.xml" ContentType="application/vnd.ms-office.activeX+xml"/>
  <Override PartName="/ppt/activeX/activeX121.xml" ContentType="application/vnd.ms-office.activeX+xml"/>
  <Override PartName="/ppt/activeX/activeX48.xml" ContentType="application/vnd.ms-office.activeX+xml"/>
  <Override PartName="/ppt/activeX/activeX77.xml" ContentType="application/vnd.ms-office.activeX+xml"/>
  <Override PartName="/ppt/activeX/activeX95.xml" ContentType="application/vnd.ms-office.activeX+xml"/>
  <Override PartName="/ppt/activeX/activeX110.xml" ContentType="application/vnd.ms-office.activeX+xml"/>
  <Override PartName="/ppt/slides/slide8.xml" ContentType="application/vnd.openxmlformats-officedocument.presentationml.slide+xml"/>
  <Override PartName="/ppt/activeX/activeX6.xml" ContentType="application/vnd.ms-office.activeX+xml"/>
  <Override PartName="/ppt/activeX/activeX19.xml" ContentType="application/vnd.ms-office.activeX+xml"/>
  <Override PartName="/ppt/activeX/activeX37.xml" ContentType="application/vnd.ms-office.activeX+xml"/>
  <Override PartName="/ppt/activeX/activeX55.xml" ContentType="application/vnd.ms-office.activeX+xml"/>
  <Override PartName="/ppt/activeX/activeX66.xml" ContentType="application/vnd.ms-office.activeX+xml"/>
  <Override PartName="/ppt/activeX/activeX84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4" r:id="rId1"/>
  </p:sldMasterIdLst>
  <p:notesMasterIdLst>
    <p:notesMasterId r:id="rId28"/>
  </p:notesMasterIdLst>
  <p:sldIdLst>
    <p:sldId id="341" r:id="rId2"/>
    <p:sldId id="342" r:id="rId3"/>
    <p:sldId id="324" r:id="rId4"/>
    <p:sldId id="323" r:id="rId5"/>
    <p:sldId id="325" r:id="rId6"/>
    <p:sldId id="326" r:id="rId7"/>
    <p:sldId id="327" r:id="rId8"/>
    <p:sldId id="333" r:id="rId9"/>
    <p:sldId id="338" r:id="rId10"/>
    <p:sldId id="329" r:id="rId11"/>
    <p:sldId id="334" r:id="rId12"/>
    <p:sldId id="339" r:id="rId13"/>
    <p:sldId id="33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2" r:id="rId23"/>
    <p:sldId id="351" r:id="rId24"/>
    <p:sldId id="353" r:id="rId25"/>
    <p:sldId id="330" r:id="rId26"/>
    <p:sldId id="28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66FF"/>
    <a:srgbClr val="FFFF00"/>
    <a:srgbClr val="000000"/>
    <a:srgbClr val="D60093"/>
    <a:srgbClr val="FF99FF"/>
    <a:srgbClr val="FF6600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50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00.xml.rels><?xml version="1.0" encoding="UTF-8" standalone="yes"?>
<Relationships xmlns="http://schemas.openxmlformats.org/package/2006/relationships"><Relationship Id="rId1" Type="http://schemas.microsoft.com/office/2006/relationships/activeXControlBinary" Target="activeX100.bin"/></Relationships>
</file>

<file path=ppt/activeX/_rels/activeX101.xml.rels><?xml version="1.0" encoding="UTF-8" standalone="yes"?>
<Relationships xmlns="http://schemas.openxmlformats.org/package/2006/relationships"><Relationship Id="rId1" Type="http://schemas.microsoft.com/office/2006/relationships/activeXControlBinary" Target="activeX101.bin"/></Relationships>
</file>

<file path=ppt/activeX/_rels/activeX102.xml.rels><?xml version="1.0" encoding="UTF-8" standalone="yes"?>
<Relationships xmlns="http://schemas.openxmlformats.org/package/2006/relationships"><Relationship Id="rId1" Type="http://schemas.microsoft.com/office/2006/relationships/activeXControlBinary" Target="activeX102.bin"/></Relationships>
</file>

<file path=ppt/activeX/_rels/activeX103.xml.rels><?xml version="1.0" encoding="UTF-8" standalone="yes"?>
<Relationships xmlns="http://schemas.openxmlformats.org/package/2006/relationships"><Relationship Id="rId1" Type="http://schemas.microsoft.com/office/2006/relationships/activeXControlBinary" Target="activeX103.bin"/></Relationships>
</file>

<file path=ppt/activeX/_rels/activeX104.xml.rels><?xml version="1.0" encoding="UTF-8" standalone="yes"?>
<Relationships xmlns="http://schemas.openxmlformats.org/package/2006/relationships"><Relationship Id="rId1" Type="http://schemas.microsoft.com/office/2006/relationships/activeXControlBinary" Target="activeX104.bin"/></Relationships>
</file>

<file path=ppt/activeX/_rels/activeX105.xml.rels><?xml version="1.0" encoding="UTF-8" standalone="yes"?>
<Relationships xmlns="http://schemas.openxmlformats.org/package/2006/relationships"><Relationship Id="rId1" Type="http://schemas.microsoft.com/office/2006/relationships/activeXControlBinary" Target="activeX105.bin"/></Relationships>
</file>

<file path=ppt/activeX/_rels/activeX106.xml.rels><?xml version="1.0" encoding="UTF-8" standalone="yes"?>
<Relationships xmlns="http://schemas.openxmlformats.org/package/2006/relationships"><Relationship Id="rId1" Type="http://schemas.microsoft.com/office/2006/relationships/activeXControlBinary" Target="activeX106.bin"/></Relationships>
</file>

<file path=ppt/activeX/_rels/activeX107.xml.rels><?xml version="1.0" encoding="UTF-8" standalone="yes"?>
<Relationships xmlns="http://schemas.openxmlformats.org/package/2006/relationships"><Relationship Id="rId1" Type="http://schemas.microsoft.com/office/2006/relationships/activeXControlBinary" Target="activeX107.bin"/></Relationships>
</file>

<file path=ppt/activeX/_rels/activeX108.xml.rels><?xml version="1.0" encoding="UTF-8" standalone="yes"?>
<Relationships xmlns="http://schemas.openxmlformats.org/package/2006/relationships"><Relationship Id="rId1" Type="http://schemas.microsoft.com/office/2006/relationships/activeXControlBinary" Target="activeX108.bin"/></Relationships>
</file>

<file path=ppt/activeX/_rels/activeX109.xml.rels><?xml version="1.0" encoding="UTF-8" standalone="yes"?>
<Relationships xmlns="http://schemas.openxmlformats.org/package/2006/relationships"><Relationship Id="rId1" Type="http://schemas.microsoft.com/office/2006/relationships/activeXControlBinary" Target="activeX109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10.xml.rels><?xml version="1.0" encoding="UTF-8" standalone="yes"?>
<Relationships xmlns="http://schemas.openxmlformats.org/package/2006/relationships"><Relationship Id="rId1" Type="http://schemas.microsoft.com/office/2006/relationships/activeXControlBinary" Target="activeX110.bin"/></Relationships>
</file>

<file path=ppt/activeX/_rels/activeX111.xml.rels><?xml version="1.0" encoding="UTF-8" standalone="yes"?>
<Relationships xmlns="http://schemas.openxmlformats.org/package/2006/relationships"><Relationship Id="rId1" Type="http://schemas.microsoft.com/office/2006/relationships/activeXControlBinary" Target="activeX111.bin"/></Relationships>
</file>

<file path=ppt/activeX/_rels/activeX112.xml.rels><?xml version="1.0" encoding="UTF-8" standalone="yes"?>
<Relationships xmlns="http://schemas.openxmlformats.org/package/2006/relationships"><Relationship Id="rId1" Type="http://schemas.microsoft.com/office/2006/relationships/activeXControlBinary" Target="activeX112.bin"/></Relationships>
</file>

<file path=ppt/activeX/_rels/activeX113.xml.rels><?xml version="1.0" encoding="UTF-8" standalone="yes"?>
<Relationships xmlns="http://schemas.openxmlformats.org/package/2006/relationships"><Relationship Id="rId1" Type="http://schemas.microsoft.com/office/2006/relationships/activeXControlBinary" Target="activeX113.bin"/></Relationships>
</file>

<file path=ppt/activeX/_rels/activeX114.xml.rels><?xml version="1.0" encoding="UTF-8" standalone="yes"?>
<Relationships xmlns="http://schemas.openxmlformats.org/package/2006/relationships"><Relationship Id="rId1" Type="http://schemas.microsoft.com/office/2006/relationships/activeXControlBinary" Target="activeX114.bin"/></Relationships>
</file>

<file path=ppt/activeX/_rels/activeX115.xml.rels><?xml version="1.0" encoding="UTF-8" standalone="yes"?>
<Relationships xmlns="http://schemas.openxmlformats.org/package/2006/relationships"><Relationship Id="rId1" Type="http://schemas.microsoft.com/office/2006/relationships/activeXControlBinary" Target="activeX115.bin"/></Relationships>
</file>

<file path=ppt/activeX/_rels/activeX116.xml.rels><?xml version="1.0" encoding="UTF-8" standalone="yes"?>
<Relationships xmlns="http://schemas.openxmlformats.org/package/2006/relationships"><Relationship Id="rId1" Type="http://schemas.microsoft.com/office/2006/relationships/activeXControlBinary" Target="activeX116.bin"/></Relationships>
</file>

<file path=ppt/activeX/_rels/activeX117.xml.rels><?xml version="1.0" encoding="UTF-8" standalone="yes"?>
<Relationships xmlns="http://schemas.openxmlformats.org/package/2006/relationships"><Relationship Id="rId1" Type="http://schemas.microsoft.com/office/2006/relationships/activeXControlBinary" Target="activeX117.bin"/></Relationships>
</file>

<file path=ppt/activeX/_rels/activeX118.xml.rels><?xml version="1.0" encoding="UTF-8" standalone="yes"?>
<Relationships xmlns="http://schemas.openxmlformats.org/package/2006/relationships"><Relationship Id="rId1" Type="http://schemas.microsoft.com/office/2006/relationships/activeXControlBinary" Target="activeX118.bin"/></Relationships>
</file>

<file path=ppt/activeX/_rels/activeX119.xml.rels><?xml version="1.0" encoding="UTF-8" standalone="yes"?>
<Relationships xmlns="http://schemas.openxmlformats.org/package/2006/relationships"><Relationship Id="rId1" Type="http://schemas.microsoft.com/office/2006/relationships/activeXControlBinary" Target="activeX119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20.xml.rels><?xml version="1.0" encoding="UTF-8" standalone="yes"?>
<Relationships xmlns="http://schemas.openxmlformats.org/package/2006/relationships"><Relationship Id="rId1" Type="http://schemas.microsoft.com/office/2006/relationships/activeXControlBinary" Target="activeX120.bin"/></Relationships>
</file>

<file path=ppt/activeX/_rels/activeX121.xml.rels><?xml version="1.0" encoding="UTF-8" standalone="yes"?>
<Relationships xmlns="http://schemas.openxmlformats.org/package/2006/relationships"><Relationship Id="rId1" Type="http://schemas.microsoft.com/office/2006/relationships/activeXControlBinary" Target="activeX121.bin"/></Relationships>
</file>

<file path=ppt/activeX/_rels/activeX122.xml.rels><?xml version="1.0" encoding="UTF-8" standalone="yes"?>
<Relationships xmlns="http://schemas.openxmlformats.org/package/2006/relationships"><Relationship Id="rId1" Type="http://schemas.microsoft.com/office/2006/relationships/activeXControlBinary" Target="activeX122.bin"/></Relationships>
</file>

<file path=ppt/activeX/_rels/activeX123.xml.rels><?xml version="1.0" encoding="UTF-8" standalone="yes"?>
<Relationships xmlns="http://schemas.openxmlformats.org/package/2006/relationships"><Relationship Id="rId1" Type="http://schemas.microsoft.com/office/2006/relationships/activeXControlBinary" Target="activeX123.bin"/></Relationships>
</file>

<file path=ppt/activeX/_rels/activeX124.xml.rels><?xml version="1.0" encoding="UTF-8" standalone="yes"?>
<Relationships xmlns="http://schemas.openxmlformats.org/package/2006/relationships"><Relationship Id="rId1" Type="http://schemas.microsoft.com/office/2006/relationships/activeXControlBinary" Target="activeX124.bin"/></Relationships>
</file>

<file path=ppt/activeX/_rels/activeX125.xml.rels><?xml version="1.0" encoding="UTF-8" standalone="yes"?>
<Relationships xmlns="http://schemas.openxmlformats.org/package/2006/relationships"><Relationship Id="rId1" Type="http://schemas.microsoft.com/office/2006/relationships/activeXControlBinary" Target="activeX125.bin"/></Relationships>
</file>

<file path=ppt/activeX/_rels/activeX126.xml.rels><?xml version="1.0" encoding="UTF-8" standalone="yes"?>
<Relationships xmlns="http://schemas.openxmlformats.org/package/2006/relationships"><Relationship Id="rId1" Type="http://schemas.microsoft.com/office/2006/relationships/activeXControlBinary" Target="activeX126.bin"/></Relationships>
</file>

<file path=ppt/activeX/_rels/activeX127.xml.rels><?xml version="1.0" encoding="UTF-8" standalone="yes"?>
<Relationships xmlns="http://schemas.openxmlformats.org/package/2006/relationships"><Relationship Id="rId1" Type="http://schemas.microsoft.com/office/2006/relationships/activeXControlBinary" Target="activeX127.bin"/></Relationships>
</file>

<file path=ppt/activeX/_rels/activeX128.xml.rels><?xml version="1.0" encoding="UTF-8" standalone="yes"?>
<Relationships xmlns="http://schemas.openxmlformats.org/package/2006/relationships"><Relationship Id="rId1" Type="http://schemas.microsoft.com/office/2006/relationships/activeXControlBinary" Target="activeX128.bin"/></Relationships>
</file>

<file path=ppt/activeX/_rels/activeX129.xml.rels><?xml version="1.0" encoding="UTF-8" standalone="yes"?>
<Relationships xmlns="http://schemas.openxmlformats.org/package/2006/relationships"><Relationship Id="rId1" Type="http://schemas.microsoft.com/office/2006/relationships/activeXControlBinary" Target="activeX129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30.xml.rels><?xml version="1.0" encoding="UTF-8" standalone="yes"?>
<Relationships xmlns="http://schemas.openxmlformats.org/package/2006/relationships"><Relationship Id="rId1" Type="http://schemas.microsoft.com/office/2006/relationships/activeXControlBinary" Target="activeX130.bin"/></Relationships>
</file>

<file path=ppt/activeX/_rels/activeX131.xml.rels><?xml version="1.0" encoding="UTF-8" standalone="yes"?>
<Relationships xmlns="http://schemas.openxmlformats.org/package/2006/relationships"><Relationship Id="rId1" Type="http://schemas.microsoft.com/office/2006/relationships/activeXControlBinary" Target="activeX131.bin"/></Relationships>
</file>

<file path=ppt/activeX/_rels/activeX132.xml.rels><?xml version="1.0" encoding="UTF-8" standalone="yes"?>
<Relationships xmlns="http://schemas.openxmlformats.org/package/2006/relationships"><Relationship Id="rId1" Type="http://schemas.microsoft.com/office/2006/relationships/activeXControlBinary" Target="activeX132.bin"/></Relationships>
</file>

<file path=ppt/activeX/_rels/activeX133.xml.rels><?xml version="1.0" encoding="UTF-8" standalone="yes"?>
<Relationships xmlns="http://schemas.openxmlformats.org/package/2006/relationships"><Relationship Id="rId1" Type="http://schemas.microsoft.com/office/2006/relationships/activeXControlBinary" Target="activeX133.bin"/></Relationships>
</file>

<file path=ppt/activeX/_rels/activeX134.xml.rels><?xml version="1.0" encoding="UTF-8" standalone="yes"?>
<Relationships xmlns="http://schemas.openxmlformats.org/package/2006/relationships"><Relationship Id="rId1" Type="http://schemas.microsoft.com/office/2006/relationships/activeXControlBinary" Target="activeX134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83.xml.rels><?xml version="1.0" encoding="UTF-8" standalone="yes"?>
<Relationships xmlns="http://schemas.openxmlformats.org/package/2006/relationships"><Relationship Id="rId1" Type="http://schemas.microsoft.com/office/2006/relationships/activeXControlBinary" Target="activeX83.bin"/></Relationships>
</file>

<file path=ppt/activeX/_rels/activeX84.xml.rels><?xml version="1.0" encoding="UTF-8" standalone="yes"?>
<Relationships xmlns="http://schemas.openxmlformats.org/package/2006/relationships"><Relationship Id="rId1" Type="http://schemas.microsoft.com/office/2006/relationships/activeXControlBinary" Target="activeX84.bin"/></Relationships>
</file>

<file path=ppt/activeX/_rels/activeX85.xml.rels><?xml version="1.0" encoding="UTF-8" standalone="yes"?>
<Relationships xmlns="http://schemas.openxmlformats.org/package/2006/relationships"><Relationship Id="rId1" Type="http://schemas.microsoft.com/office/2006/relationships/activeXControlBinary" Target="activeX85.bin"/></Relationships>
</file>

<file path=ppt/activeX/_rels/activeX86.xml.rels><?xml version="1.0" encoding="UTF-8" standalone="yes"?>
<Relationships xmlns="http://schemas.openxmlformats.org/package/2006/relationships"><Relationship Id="rId1" Type="http://schemas.microsoft.com/office/2006/relationships/activeXControlBinary" Target="activeX86.bin"/></Relationships>
</file>

<file path=ppt/activeX/_rels/activeX87.xml.rels><?xml version="1.0" encoding="UTF-8" standalone="yes"?>
<Relationships xmlns="http://schemas.openxmlformats.org/package/2006/relationships"><Relationship Id="rId1" Type="http://schemas.microsoft.com/office/2006/relationships/activeXControlBinary" Target="activeX87.bin"/></Relationships>
</file>

<file path=ppt/activeX/_rels/activeX88.xml.rels><?xml version="1.0" encoding="UTF-8" standalone="yes"?>
<Relationships xmlns="http://schemas.openxmlformats.org/package/2006/relationships"><Relationship Id="rId1" Type="http://schemas.microsoft.com/office/2006/relationships/activeXControlBinary" Target="activeX88.bin"/></Relationships>
</file>

<file path=ppt/activeX/_rels/activeX89.xml.rels><?xml version="1.0" encoding="UTF-8" standalone="yes"?>
<Relationships xmlns="http://schemas.openxmlformats.org/package/2006/relationships"><Relationship Id="rId1" Type="http://schemas.microsoft.com/office/2006/relationships/activeXControlBinary" Target="activeX89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_rels/activeX90.xml.rels><?xml version="1.0" encoding="UTF-8" standalone="yes"?>
<Relationships xmlns="http://schemas.openxmlformats.org/package/2006/relationships"><Relationship Id="rId1" Type="http://schemas.microsoft.com/office/2006/relationships/activeXControlBinary" Target="activeX90.bin"/></Relationships>
</file>

<file path=ppt/activeX/_rels/activeX91.xml.rels><?xml version="1.0" encoding="UTF-8" standalone="yes"?>
<Relationships xmlns="http://schemas.openxmlformats.org/package/2006/relationships"><Relationship Id="rId1" Type="http://schemas.microsoft.com/office/2006/relationships/activeXControlBinary" Target="activeX91.bin"/></Relationships>
</file>

<file path=ppt/activeX/_rels/activeX92.xml.rels><?xml version="1.0" encoding="UTF-8" standalone="yes"?>
<Relationships xmlns="http://schemas.openxmlformats.org/package/2006/relationships"><Relationship Id="rId1" Type="http://schemas.microsoft.com/office/2006/relationships/activeXControlBinary" Target="activeX92.bin"/></Relationships>
</file>

<file path=ppt/activeX/_rels/activeX93.xml.rels><?xml version="1.0" encoding="UTF-8" standalone="yes"?>
<Relationships xmlns="http://schemas.openxmlformats.org/package/2006/relationships"><Relationship Id="rId1" Type="http://schemas.microsoft.com/office/2006/relationships/activeXControlBinary" Target="activeX93.bin"/></Relationships>
</file>

<file path=ppt/activeX/_rels/activeX94.xml.rels><?xml version="1.0" encoding="UTF-8" standalone="yes"?>
<Relationships xmlns="http://schemas.openxmlformats.org/package/2006/relationships"><Relationship Id="rId1" Type="http://schemas.microsoft.com/office/2006/relationships/activeXControlBinary" Target="activeX94.bin"/></Relationships>
</file>

<file path=ppt/activeX/_rels/activeX95.xml.rels><?xml version="1.0" encoding="UTF-8" standalone="yes"?>
<Relationships xmlns="http://schemas.openxmlformats.org/package/2006/relationships"><Relationship Id="rId1" Type="http://schemas.microsoft.com/office/2006/relationships/activeXControlBinary" Target="activeX95.bin"/></Relationships>
</file>

<file path=ppt/activeX/_rels/activeX96.xml.rels><?xml version="1.0" encoding="UTF-8" standalone="yes"?>
<Relationships xmlns="http://schemas.openxmlformats.org/package/2006/relationships"><Relationship Id="rId1" Type="http://schemas.microsoft.com/office/2006/relationships/activeXControlBinary" Target="activeX96.bin"/></Relationships>
</file>

<file path=ppt/activeX/_rels/activeX97.xml.rels><?xml version="1.0" encoding="UTF-8" standalone="yes"?>
<Relationships xmlns="http://schemas.openxmlformats.org/package/2006/relationships"><Relationship Id="rId1" Type="http://schemas.microsoft.com/office/2006/relationships/activeXControlBinary" Target="activeX97.bin"/></Relationships>
</file>

<file path=ppt/activeX/_rels/activeX98.xml.rels><?xml version="1.0" encoding="UTF-8" standalone="yes"?>
<Relationships xmlns="http://schemas.openxmlformats.org/package/2006/relationships"><Relationship Id="rId1" Type="http://schemas.microsoft.com/office/2006/relationships/activeXControlBinary" Target="activeX98.bin"/></Relationships>
</file>

<file path=ppt/activeX/_rels/activeX99.xml.rels><?xml version="1.0" encoding="UTF-8" standalone="yes"?>
<Relationships xmlns="http://schemas.openxmlformats.org/package/2006/relationships"><Relationship Id="rId1" Type="http://schemas.microsoft.com/office/2006/relationships/activeXControlBinary" Target="activeX9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0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4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2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30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3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5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6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6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70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7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7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8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8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9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9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40.wmf"/><Relationship Id="rId4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43.wmf"/><Relationship Id="rId4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image" Target="../media/image46.wmf"/><Relationship Id="rId4" Type="http://schemas.openxmlformats.org/officeDocument/2006/relationships/image" Target="../media/image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3.wmf"/><Relationship Id="rId1" Type="http://schemas.openxmlformats.org/officeDocument/2006/relationships/image" Target="../media/image47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51.wmf"/><Relationship Id="rId4" Type="http://schemas.openxmlformats.org/officeDocument/2006/relationships/image" Target="../media/image1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3.wmf"/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7.wmf"/><Relationship Id="rId7" Type="http://schemas.openxmlformats.org/officeDocument/2006/relationships/image" Target="../media/image37.wmf"/><Relationship Id="rId2" Type="http://schemas.openxmlformats.org/officeDocument/2006/relationships/image" Target="../media/image66.wmf"/><Relationship Id="rId1" Type="http://schemas.openxmlformats.org/officeDocument/2006/relationships/image" Target="../media/image31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Relationship Id="rId9" Type="http://schemas.openxmlformats.org/officeDocument/2006/relationships/image" Target="../media/image7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73.wmf"/><Relationship Id="rId4" Type="http://schemas.openxmlformats.org/officeDocument/2006/relationships/image" Target="../media/image1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.wmf"/><Relationship Id="rId1" Type="http://schemas.openxmlformats.org/officeDocument/2006/relationships/image" Target="../media/image7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75.wmf"/><Relationship Id="rId4" Type="http://schemas.openxmlformats.org/officeDocument/2006/relationships/image" Target="../media/image1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image" Target="../media/image6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3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FC1DC53-BBC3-4708-B7FF-03654B3C2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A5121-B762-4AF7-A0C2-82391743757A}" type="slidenum">
              <a:rPr lang="ru-RU"/>
              <a:pPr/>
              <a:t>25</a:t>
            </a:fld>
            <a:endParaRPr lang="ru-RU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8FC0D-3078-43D7-8CBA-2AFE82651F52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6AA3F-3A98-4A54-B7A2-5C0FE3CB8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7C64F-248F-4D65-8F1C-FBFCA4902375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299E3-107D-4517-A8C7-46A102BF6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3E2E0-80AE-4458-8C5A-E95074A06029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D22D-4F76-46C5-A26A-F613A584F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7E996-FE1D-4C88-B64B-3702B53402FD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8CFAC-3694-40BC-A405-1863B36FA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5244A-96E7-4EB0-A315-2036C3DDC31E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B5519-97A2-43F3-9261-8B350369F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58213-7A7F-4447-9C02-E1820A5A6444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364EF-15B2-445A-86A3-8C41A3D60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47E3C-8C25-4742-A5B8-591A921CDD24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665F-78D4-45C0-BD21-93CD7AEE3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75EFA-6DCE-4A3D-9246-39C481F6ABC6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376E3-2C28-490E-B09C-3492A6E30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123F4-F84C-4139-97BA-D1014BB32919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8E80F-46F6-49F2-BB87-C86A6F515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6C9FD-6F5B-41DB-ABB8-B7536622B777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4246-2870-41DC-9C62-330783F98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CB1B8-46EE-4B38-A261-EF1DD5EEBE0D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C2F9-B463-4D90-BEB1-E4C996BE5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50000">
              <a:schemeClr val="hlink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541BFAA-74B4-4039-9E39-25B58B6190D6}" type="datetime8">
              <a:rPr lang="ru-RU"/>
              <a:pPr>
                <a:defRPr/>
              </a:pPr>
              <a:t>01.12.2012 23:37</a:t>
            </a:fld>
            <a:endParaRPr lang="ru-RU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C3A8E6F-BF3E-43AA-ABB9-BAB1A8CD8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47.xml"/><Relationship Id="rId3" Type="http://schemas.openxmlformats.org/officeDocument/2006/relationships/control" Target="../activeX/activeX42.xml"/><Relationship Id="rId7" Type="http://schemas.openxmlformats.org/officeDocument/2006/relationships/control" Target="../activeX/activeX46.xml"/><Relationship Id="rId12" Type="http://schemas.openxmlformats.org/officeDocument/2006/relationships/slide" Target="slide15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45.xml"/><Relationship Id="rId11" Type="http://schemas.openxmlformats.org/officeDocument/2006/relationships/oleObject" Target="../embeddings/oleObject1.bin"/><Relationship Id="rId5" Type="http://schemas.openxmlformats.org/officeDocument/2006/relationships/control" Target="../activeX/activeX44.xml"/><Relationship Id="rId10" Type="http://schemas.openxmlformats.org/officeDocument/2006/relationships/slideLayout" Target="../slideLayouts/slideLayout7.xml"/><Relationship Id="rId4" Type="http://schemas.openxmlformats.org/officeDocument/2006/relationships/control" Target="../activeX/activeX43.xml"/><Relationship Id="rId9" Type="http://schemas.openxmlformats.org/officeDocument/2006/relationships/control" Target="../activeX/activeX4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55.xml"/><Relationship Id="rId3" Type="http://schemas.openxmlformats.org/officeDocument/2006/relationships/control" Target="../activeX/activeX50.xml"/><Relationship Id="rId7" Type="http://schemas.openxmlformats.org/officeDocument/2006/relationships/control" Target="../activeX/activeX54.xml"/><Relationship Id="rId2" Type="http://schemas.openxmlformats.org/officeDocument/2006/relationships/control" Target="../activeX/activeX49.xml"/><Relationship Id="rId1" Type="http://schemas.openxmlformats.org/officeDocument/2006/relationships/vmlDrawing" Target="../drawings/vmlDrawing10.vml"/><Relationship Id="rId6" Type="http://schemas.openxmlformats.org/officeDocument/2006/relationships/control" Target="../activeX/activeX53.xml"/><Relationship Id="rId11" Type="http://schemas.openxmlformats.org/officeDocument/2006/relationships/image" Target="../media/image14.wmf"/><Relationship Id="rId5" Type="http://schemas.openxmlformats.org/officeDocument/2006/relationships/control" Target="../activeX/activeX52.xml"/><Relationship Id="rId10" Type="http://schemas.openxmlformats.org/officeDocument/2006/relationships/slideLayout" Target="../slideLayouts/slideLayout7.xml"/><Relationship Id="rId4" Type="http://schemas.openxmlformats.org/officeDocument/2006/relationships/control" Target="../activeX/activeX51.xml"/><Relationship Id="rId9" Type="http://schemas.openxmlformats.org/officeDocument/2006/relationships/control" Target="../activeX/activeX5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8.xml"/><Relationship Id="rId2" Type="http://schemas.openxmlformats.org/officeDocument/2006/relationships/control" Target="../activeX/activeX5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gif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5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control" Target="../activeX/activeX61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60.xml"/><Relationship Id="rId1" Type="http://schemas.openxmlformats.org/officeDocument/2006/relationships/vmlDrawing" Target="../drawings/vmlDrawing12.vml"/><Relationship Id="rId6" Type="http://schemas.openxmlformats.org/officeDocument/2006/relationships/control" Target="../activeX/activeX64.xml"/><Relationship Id="rId5" Type="http://schemas.openxmlformats.org/officeDocument/2006/relationships/control" Target="../activeX/activeX63.xml"/><Relationship Id="rId4" Type="http://schemas.openxmlformats.org/officeDocument/2006/relationships/control" Target="../activeX/activeX6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6.xml"/><Relationship Id="rId7" Type="http://schemas.openxmlformats.org/officeDocument/2006/relationships/image" Target="../media/image5.gif"/><Relationship Id="rId2" Type="http://schemas.openxmlformats.org/officeDocument/2006/relationships/control" Target="../activeX/activeX65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68.xml"/><Relationship Id="rId4" Type="http://schemas.openxmlformats.org/officeDocument/2006/relationships/control" Target="../activeX/activeX6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70.xml"/><Relationship Id="rId7" Type="http://schemas.openxmlformats.org/officeDocument/2006/relationships/control" Target="../activeX/activeX74.xml"/><Relationship Id="rId2" Type="http://schemas.openxmlformats.org/officeDocument/2006/relationships/control" Target="../activeX/activeX69.xml"/><Relationship Id="rId1" Type="http://schemas.openxmlformats.org/officeDocument/2006/relationships/vmlDrawing" Target="../drawings/vmlDrawing14.vml"/><Relationship Id="rId6" Type="http://schemas.openxmlformats.org/officeDocument/2006/relationships/control" Target="../activeX/activeX73.xml"/><Relationship Id="rId5" Type="http://schemas.openxmlformats.org/officeDocument/2006/relationships/control" Target="../activeX/activeX72.xml"/><Relationship Id="rId4" Type="http://schemas.openxmlformats.org/officeDocument/2006/relationships/control" Target="../activeX/activeX71.xml"/><Relationship Id="rId9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76.xml"/><Relationship Id="rId7" Type="http://schemas.openxmlformats.org/officeDocument/2006/relationships/control" Target="../activeX/activeX80.xml"/><Relationship Id="rId2" Type="http://schemas.openxmlformats.org/officeDocument/2006/relationships/control" Target="../activeX/activeX75.xml"/><Relationship Id="rId1" Type="http://schemas.openxmlformats.org/officeDocument/2006/relationships/vmlDrawing" Target="../drawings/vmlDrawing15.vml"/><Relationship Id="rId6" Type="http://schemas.openxmlformats.org/officeDocument/2006/relationships/control" Target="../activeX/activeX79.xml"/><Relationship Id="rId5" Type="http://schemas.openxmlformats.org/officeDocument/2006/relationships/control" Target="../activeX/activeX78.xml"/><Relationship Id="rId4" Type="http://schemas.openxmlformats.org/officeDocument/2006/relationships/control" Target="../activeX/activeX7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7.xml"/><Relationship Id="rId3" Type="http://schemas.openxmlformats.org/officeDocument/2006/relationships/control" Target="../activeX/activeX82.xml"/><Relationship Id="rId7" Type="http://schemas.openxmlformats.org/officeDocument/2006/relationships/control" Target="../activeX/activeX86.xml"/><Relationship Id="rId2" Type="http://schemas.openxmlformats.org/officeDocument/2006/relationships/control" Target="../activeX/activeX81.xml"/><Relationship Id="rId1" Type="http://schemas.openxmlformats.org/officeDocument/2006/relationships/vmlDrawing" Target="../drawings/vmlDrawing16.vml"/><Relationship Id="rId6" Type="http://schemas.openxmlformats.org/officeDocument/2006/relationships/control" Target="../activeX/activeX85.xml"/><Relationship Id="rId5" Type="http://schemas.openxmlformats.org/officeDocument/2006/relationships/control" Target="../activeX/activeX84.xml"/><Relationship Id="rId10" Type="http://schemas.openxmlformats.org/officeDocument/2006/relationships/image" Target="../media/image14.wmf"/><Relationship Id="rId4" Type="http://schemas.openxmlformats.org/officeDocument/2006/relationships/control" Target="../activeX/activeX83.xml"/><Relationship Id="rId9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89.xml"/><Relationship Id="rId7" Type="http://schemas.openxmlformats.org/officeDocument/2006/relationships/control" Target="../activeX/activeX93.xml"/><Relationship Id="rId2" Type="http://schemas.openxmlformats.org/officeDocument/2006/relationships/control" Target="../activeX/activeX88.xml"/><Relationship Id="rId1" Type="http://schemas.openxmlformats.org/officeDocument/2006/relationships/vmlDrawing" Target="../drawings/vmlDrawing17.vml"/><Relationship Id="rId6" Type="http://schemas.openxmlformats.org/officeDocument/2006/relationships/control" Target="../activeX/activeX92.xml"/><Relationship Id="rId5" Type="http://schemas.openxmlformats.org/officeDocument/2006/relationships/control" Target="../activeX/activeX91.xml"/><Relationship Id="rId4" Type="http://schemas.openxmlformats.org/officeDocument/2006/relationships/control" Target="../activeX/activeX9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0.xml"/><Relationship Id="rId3" Type="http://schemas.openxmlformats.org/officeDocument/2006/relationships/control" Target="../activeX/activeX95.xml"/><Relationship Id="rId7" Type="http://schemas.openxmlformats.org/officeDocument/2006/relationships/control" Target="../activeX/activeX99.xml"/><Relationship Id="rId2" Type="http://schemas.openxmlformats.org/officeDocument/2006/relationships/control" Target="../activeX/activeX94.xml"/><Relationship Id="rId1" Type="http://schemas.openxmlformats.org/officeDocument/2006/relationships/vmlDrawing" Target="../drawings/vmlDrawing18.vml"/><Relationship Id="rId6" Type="http://schemas.openxmlformats.org/officeDocument/2006/relationships/control" Target="../activeX/activeX98.xml"/><Relationship Id="rId5" Type="http://schemas.openxmlformats.org/officeDocument/2006/relationships/control" Target="../activeX/activeX97.xml"/><Relationship Id="rId4" Type="http://schemas.openxmlformats.org/officeDocument/2006/relationships/control" Target="../activeX/activeX96.xml"/><Relationship Id="rId9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2.xml"/><Relationship Id="rId2" Type="http://schemas.openxmlformats.org/officeDocument/2006/relationships/control" Target="../activeX/activeX10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0.wmf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10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10.xml"/><Relationship Id="rId3" Type="http://schemas.openxmlformats.org/officeDocument/2006/relationships/control" Target="../activeX/activeX105.xml"/><Relationship Id="rId7" Type="http://schemas.openxmlformats.org/officeDocument/2006/relationships/control" Target="../activeX/activeX109.xml"/><Relationship Id="rId2" Type="http://schemas.openxmlformats.org/officeDocument/2006/relationships/control" Target="../activeX/activeX104.xml"/><Relationship Id="rId1" Type="http://schemas.openxmlformats.org/officeDocument/2006/relationships/vmlDrawing" Target="../drawings/vmlDrawing20.vml"/><Relationship Id="rId6" Type="http://schemas.openxmlformats.org/officeDocument/2006/relationships/control" Target="../activeX/activeX108.xml"/><Relationship Id="rId11" Type="http://schemas.openxmlformats.org/officeDocument/2006/relationships/oleObject" Target="../embeddings/oleObject2.bin"/><Relationship Id="rId5" Type="http://schemas.openxmlformats.org/officeDocument/2006/relationships/control" Target="../activeX/activeX107.xml"/><Relationship Id="rId10" Type="http://schemas.openxmlformats.org/officeDocument/2006/relationships/slideLayout" Target="../slideLayouts/slideLayout7.xml"/><Relationship Id="rId4" Type="http://schemas.openxmlformats.org/officeDocument/2006/relationships/control" Target="../activeX/activeX106.xml"/><Relationship Id="rId9" Type="http://schemas.openxmlformats.org/officeDocument/2006/relationships/control" Target="../activeX/activeX11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18.xml"/><Relationship Id="rId3" Type="http://schemas.openxmlformats.org/officeDocument/2006/relationships/control" Target="../activeX/activeX113.xml"/><Relationship Id="rId7" Type="http://schemas.openxmlformats.org/officeDocument/2006/relationships/control" Target="../activeX/activeX117.xml"/><Relationship Id="rId2" Type="http://schemas.openxmlformats.org/officeDocument/2006/relationships/control" Target="../activeX/activeX112.xml"/><Relationship Id="rId1" Type="http://schemas.openxmlformats.org/officeDocument/2006/relationships/vmlDrawing" Target="../drawings/vmlDrawing21.vml"/><Relationship Id="rId6" Type="http://schemas.openxmlformats.org/officeDocument/2006/relationships/control" Target="../activeX/activeX116.xml"/><Relationship Id="rId11" Type="http://schemas.openxmlformats.org/officeDocument/2006/relationships/image" Target="../media/image14.wmf"/><Relationship Id="rId5" Type="http://schemas.openxmlformats.org/officeDocument/2006/relationships/control" Target="../activeX/activeX115.xml"/><Relationship Id="rId10" Type="http://schemas.openxmlformats.org/officeDocument/2006/relationships/slideLayout" Target="../slideLayouts/slideLayout7.xml"/><Relationship Id="rId4" Type="http://schemas.openxmlformats.org/officeDocument/2006/relationships/control" Target="../activeX/activeX114.xml"/><Relationship Id="rId9" Type="http://schemas.openxmlformats.org/officeDocument/2006/relationships/control" Target="../activeX/activeX1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21.xml"/><Relationship Id="rId2" Type="http://schemas.openxmlformats.org/officeDocument/2006/relationships/control" Target="../activeX/activeX120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.gif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12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control" Target="../activeX/activeX124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123.xml"/><Relationship Id="rId1" Type="http://schemas.openxmlformats.org/officeDocument/2006/relationships/vmlDrawing" Target="../drawings/vmlDrawing23.vml"/><Relationship Id="rId6" Type="http://schemas.openxmlformats.org/officeDocument/2006/relationships/control" Target="../activeX/activeX127.xml"/><Relationship Id="rId5" Type="http://schemas.openxmlformats.org/officeDocument/2006/relationships/control" Target="../activeX/activeX126.xml"/><Relationship Id="rId4" Type="http://schemas.openxmlformats.org/officeDocument/2006/relationships/control" Target="../activeX/activeX1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34.xml"/><Relationship Id="rId3" Type="http://schemas.openxmlformats.org/officeDocument/2006/relationships/control" Target="../activeX/activeX129.xml"/><Relationship Id="rId7" Type="http://schemas.openxmlformats.org/officeDocument/2006/relationships/control" Target="../activeX/activeX133.xml"/><Relationship Id="rId2" Type="http://schemas.openxmlformats.org/officeDocument/2006/relationships/control" Target="../activeX/activeX128.xml"/><Relationship Id="rId1" Type="http://schemas.openxmlformats.org/officeDocument/2006/relationships/vmlDrawing" Target="../drawings/vmlDrawing24.vml"/><Relationship Id="rId6" Type="http://schemas.openxmlformats.org/officeDocument/2006/relationships/control" Target="../activeX/activeX132.xml"/><Relationship Id="rId11" Type="http://schemas.openxmlformats.org/officeDocument/2006/relationships/slide" Target="slide3.xml"/><Relationship Id="rId5" Type="http://schemas.openxmlformats.org/officeDocument/2006/relationships/control" Target="../activeX/activeX131.xml"/><Relationship Id="rId10" Type="http://schemas.openxmlformats.org/officeDocument/2006/relationships/notesSlide" Target="../notesSlides/notesSlide1.xml"/><Relationship Id="rId4" Type="http://schemas.openxmlformats.org/officeDocument/2006/relationships/control" Target="../activeX/activeX130.xml"/><Relationship Id="rId9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7" Type="http://schemas.openxmlformats.org/officeDocument/2006/relationships/image" Target="../media/image5.gif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5.xml"/><Relationship Id="rId4" Type="http://schemas.openxmlformats.org/officeDocument/2006/relationships/control" Target="../activeX/activeX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7.xml"/><Relationship Id="rId7" Type="http://schemas.openxmlformats.org/officeDocument/2006/relationships/control" Target="../activeX/activeX11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0.xml"/><Relationship Id="rId5" Type="http://schemas.openxmlformats.org/officeDocument/2006/relationships/control" Target="../activeX/activeX9.xml"/><Relationship Id="rId4" Type="http://schemas.openxmlformats.org/officeDocument/2006/relationships/control" Target="../activeX/activeX8.xml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13.xml"/><Relationship Id="rId7" Type="http://schemas.openxmlformats.org/officeDocument/2006/relationships/control" Target="../activeX/activeX17.xml"/><Relationship Id="rId2" Type="http://schemas.openxmlformats.org/officeDocument/2006/relationships/control" Target="../activeX/activeX12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16.xml"/><Relationship Id="rId5" Type="http://schemas.openxmlformats.org/officeDocument/2006/relationships/control" Target="../activeX/activeX15.xml"/><Relationship Id="rId4" Type="http://schemas.openxmlformats.org/officeDocument/2006/relationships/control" Target="../activeX/activeX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10" Type="http://schemas.openxmlformats.org/officeDocument/2006/relationships/image" Target="../media/image14.wmf"/><Relationship Id="rId4" Type="http://schemas.openxmlformats.org/officeDocument/2006/relationships/control" Target="../activeX/activeX20.xml"/><Relationship Id="rId9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7.xml"/><Relationship Id="rId3" Type="http://schemas.openxmlformats.org/officeDocument/2006/relationships/control" Target="../activeX/activeX32.xml"/><Relationship Id="rId7" Type="http://schemas.openxmlformats.org/officeDocument/2006/relationships/control" Target="../activeX/activeX36.xml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35.xml"/><Relationship Id="rId5" Type="http://schemas.openxmlformats.org/officeDocument/2006/relationships/control" Target="../activeX/activeX34.xml"/><Relationship Id="rId4" Type="http://schemas.openxmlformats.org/officeDocument/2006/relationships/control" Target="../activeX/activeX33.xml"/><Relationship Id="rId9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9.xml"/><Relationship Id="rId2" Type="http://schemas.openxmlformats.org/officeDocument/2006/relationships/control" Target="../activeX/activeX3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slideLayout" Target="../slideLayouts/slideLayout7.xml"/><Relationship Id="rId4" Type="http://schemas.openxmlformats.org/officeDocument/2006/relationships/control" Target="../activeX/activeX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323850" y="620713"/>
            <a:ext cx="8569325" cy="25209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Вашему вниманию предлагается </a:t>
            </a:r>
            <a:r>
              <a:rPr lang="ru-RU" sz="2800" b="1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проверочная работа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по теме:</a:t>
            </a:r>
          </a:p>
          <a:p>
            <a:pPr algn="ctr"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«Алгоритмы и алгоритмические структуры»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в виде </a:t>
            </a:r>
            <a:r>
              <a:rPr lang="ru-RU" sz="2800" b="1">
                <a:solidFill>
                  <a:srgbClr val="99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теста</a:t>
            </a:r>
            <a:endParaRPr lang="en-US" sz="2800" b="1">
              <a:solidFill>
                <a:srgbClr val="99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0" y="3182938"/>
            <a:ext cx="9144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Если </a:t>
            </a:r>
            <a:r>
              <a:rPr lang="ru-RU" sz="2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макросы подключены</a:t>
            </a:r>
            <a:r>
              <a:rPr lang="ru-RU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при открытии презентации и на диске </a:t>
            </a:r>
            <a:r>
              <a:rPr lang="ru-RU" sz="2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</a:t>
            </a:r>
            <a:r>
              <a:rPr lang="ru-RU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создана папка </a:t>
            </a:r>
            <a:r>
              <a:rPr lang="en-US" sz="2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Test</a:t>
            </a:r>
            <a:r>
              <a:rPr lang="en-US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ru-RU" sz="26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то для начала работы нажмите кнопку</a:t>
            </a:r>
            <a:endParaRPr lang="ru-RU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controls>
      <p:control spid="1026" name="CommandButton1" r:id="rId2" imgW="2886120" imgH="723960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1476375" y="260350"/>
            <a:ext cx="741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Выберите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оператора ветвления из приведенных ( для среды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VB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):</a:t>
            </a:r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3348038" y="4868863"/>
            <a:ext cx="2305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Вы выбрали варианты ответов №:</a:t>
            </a:r>
          </a:p>
        </p:txBody>
      </p:sp>
      <p:graphicFrame>
        <p:nvGraphicFramePr>
          <p:cNvPr id="9225" name="Object 11"/>
          <p:cNvGraphicFramePr>
            <a:graphicFrameLocks noChangeAspect="1"/>
          </p:cNvGraphicFramePr>
          <p:nvPr/>
        </p:nvGraphicFramePr>
        <p:xfrm>
          <a:off x="5435600" y="1484313"/>
          <a:ext cx="2808288" cy="2774950"/>
        </p:xfrm>
        <a:graphic>
          <a:graphicData uri="http://schemas.openxmlformats.org/presentationml/2006/ole">
            <p:oleObj spid="_x0000_s9225" name="Clip" r:id="rId11" imgW="3848040" imgH="5478120" progId="MS_ClipArt_Gallery.2">
              <p:embed/>
            </p:oleObj>
          </a:graphicData>
        </a:graphic>
      </p:graphicFrame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1476375" y="1412875"/>
            <a:ext cx="2449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Loop While</a:t>
            </a:r>
            <a:r>
              <a:rPr lang="ru-RU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9230" name="Text Box 13"/>
          <p:cNvSpPr txBox="1">
            <a:spLocks noChangeArrowheads="1"/>
          </p:cNvSpPr>
          <p:nvPr/>
        </p:nvSpPr>
        <p:spPr bwMode="auto">
          <a:xfrm>
            <a:off x="323850" y="1341438"/>
            <a:ext cx="576263" cy="3387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000">
                <a:solidFill>
                  <a:schemeClr val="bg2"/>
                </a:solidFill>
                <a:latin typeface="Arial" charset="0"/>
              </a:rPr>
              <a:t>1.2.3.4.5.</a:t>
            </a:r>
            <a:r>
              <a:rPr lang="en-US" sz="3000">
                <a:solidFill>
                  <a:schemeClr val="bg2"/>
                </a:solidFill>
                <a:latin typeface="Arial" charset="0"/>
              </a:rPr>
              <a:t> 6.</a:t>
            </a:r>
            <a:endParaRPr lang="ru-RU" sz="3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0" y="5805488"/>
            <a:ext cx="1728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hlinkClick r:id="rId12" action="ppaction://hlinksldjump"/>
              </a:rPr>
              <a:t>Подсказка</a:t>
            </a:r>
            <a:endParaRPr lang="ru-RU"/>
          </a:p>
        </p:txBody>
      </p:sp>
      <p:sp>
        <p:nvSpPr>
          <p:cNvPr id="164880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720725" cy="7826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8</a:t>
            </a:r>
            <a:r>
              <a:rPr lang="ru-RU" sz="3600" smtClean="0"/>
              <a:t>.</a:t>
            </a:r>
          </a:p>
        </p:txBody>
      </p:sp>
      <p:sp>
        <p:nvSpPr>
          <p:cNvPr id="164881" name="Rectangle 17"/>
          <p:cNvSpPr>
            <a:spLocks noChangeArrowheads="1"/>
          </p:cNvSpPr>
          <p:nvPr/>
        </p:nvSpPr>
        <p:spPr bwMode="auto">
          <a:xfrm>
            <a:off x="7678738" y="0"/>
            <a:ext cx="11477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баллов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Вариант 1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1547813" y="1989138"/>
            <a:ext cx="54133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If 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1547813" y="2565400"/>
            <a:ext cx="9763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Then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1547813" y="3068638"/>
            <a:ext cx="18002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Loop Until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1547813" y="3644900"/>
            <a:ext cx="155416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Do Until</a:t>
            </a:r>
            <a:r>
              <a:rPr lang="ru-RU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1619250" y="4221163"/>
            <a:ext cx="8112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Else</a:t>
            </a:r>
          </a:p>
        </p:txBody>
      </p:sp>
    </p:spTree>
    <p:controls>
      <p:control spid="9218" name="CheckBox1" r:id="rId2" imgW="142920" imgH="581040"/>
      <p:control spid="9219" name="CheckBox2" r:id="rId3" imgW="142920" imgH="428760"/>
      <p:control spid="9220" name="CheckBox3" r:id="rId4" imgW="142920" imgH="409680"/>
      <p:control spid="9221" name="CheckBox4" r:id="rId5" imgW="142920" imgH="581040"/>
      <p:control spid="9222" name="CheckBox5" r:id="rId6" imgW="142920" imgH="457200"/>
      <p:control spid="9223" name="Label1" r:id="rId7" imgW="2809800" imgH="1657440"/>
      <p:control spid="9224" name="CommandButton1" r:id="rId8" imgW="1066680" imgH="380880"/>
      <p:control spid="9226" name="CheckBox6" r:id="rId9" imgW="142920" imgH="457200"/>
    </p:controls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8604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 помощью какого алгоритма проще всего решать данную задачу: «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Нахождение корней квадратного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уравнения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ax2+bx+c=0</a:t>
            </a: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0" y="5949950"/>
            <a:ext cx="205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10252" name="Text Box 10"/>
          <p:cNvSpPr txBox="1">
            <a:spLocks noChangeArrowheads="1"/>
          </p:cNvSpPr>
          <p:nvPr/>
        </p:nvSpPr>
        <p:spPr bwMode="auto">
          <a:xfrm>
            <a:off x="468313" y="1412875"/>
            <a:ext cx="971550" cy="410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1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2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3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4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5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6</a:t>
            </a:r>
          </a:p>
        </p:txBody>
      </p:sp>
      <p:sp>
        <p:nvSpPr>
          <p:cNvPr id="171025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585788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9</a:t>
            </a:r>
            <a:r>
              <a:rPr lang="ru-RU" sz="3600" smtClean="0"/>
              <a:t>.</a:t>
            </a:r>
          </a:p>
        </p:txBody>
      </p:sp>
      <p:pic>
        <p:nvPicPr>
          <p:cNvPr id="10254" name="Picture 18" descr="j028700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16688" y="1484313"/>
            <a:ext cx="2346325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1029" name="Rectangle 21"/>
          <p:cNvSpPr>
            <a:spLocks noChangeArrowheads="1"/>
          </p:cNvSpPr>
          <p:nvPr/>
        </p:nvSpPr>
        <p:spPr bwMode="auto">
          <a:xfrm>
            <a:off x="76104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балла</a:t>
            </a:r>
          </a:p>
        </p:txBody>
      </p:sp>
      <p:sp>
        <p:nvSpPr>
          <p:cNvPr id="10256" name="Text Box 22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Вариант 1</a:t>
            </a:r>
          </a:p>
        </p:txBody>
      </p:sp>
      <p:sp>
        <p:nvSpPr>
          <p:cNvPr id="10257" name="Rectangle 23"/>
          <p:cNvSpPr>
            <a:spLocks noChangeArrowheads="1"/>
          </p:cNvSpPr>
          <p:nvPr/>
        </p:nvSpPr>
        <p:spPr bwMode="auto">
          <a:xfrm>
            <a:off x="1835150" y="3570288"/>
            <a:ext cx="3302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Вложенное ветвление</a:t>
            </a:r>
          </a:p>
        </p:txBody>
      </p:sp>
      <p:sp>
        <p:nvSpPr>
          <p:cNvPr id="10258" name="Rectangle 24"/>
          <p:cNvSpPr>
            <a:spLocks noChangeArrowheads="1"/>
          </p:cNvSpPr>
          <p:nvPr/>
        </p:nvSpPr>
        <p:spPr bwMode="auto">
          <a:xfrm>
            <a:off x="1835150" y="1482725"/>
            <a:ext cx="31067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Неполное ветвление</a:t>
            </a:r>
          </a:p>
        </p:txBody>
      </p:sp>
      <p:sp>
        <p:nvSpPr>
          <p:cNvPr id="10259" name="Rectangle 25"/>
          <p:cNvSpPr>
            <a:spLocks noChangeArrowheads="1"/>
          </p:cNvSpPr>
          <p:nvPr/>
        </p:nvSpPr>
        <p:spPr bwMode="auto">
          <a:xfrm>
            <a:off x="1835150" y="2133600"/>
            <a:ext cx="3457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Цикл с параметром</a:t>
            </a:r>
          </a:p>
        </p:txBody>
      </p:sp>
      <p:sp>
        <p:nvSpPr>
          <p:cNvPr id="10260" name="Rectangle 26"/>
          <p:cNvSpPr>
            <a:spLocks noChangeArrowheads="1"/>
          </p:cNvSpPr>
          <p:nvPr/>
        </p:nvSpPr>
        <p:spPr bwMode="auto">
          <a:xfrm>
            <a:off x="1835150" y="2781300"/>
            <a:ext cx="3205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Цикл с предусловием</a:t>
            </a:r>
          </a:p>
        </p:txBody>
      </p:sp>
      <p:sp>
        <p:nvSpPr>
          <p:cNvPr id="10261" name="Rectangle 27"/>
          <p:cNvSpPr>
            <a:spLocks noChangeArrowheads="1"/>
          </p:cNvSpPr>
          <p:nvPr/>
        </p:nvSpPr>
        <p:spPr bwMode="auto">
          <a:xfrm>
            <a:off x="1908175" y="4362450"/>
            <a:ext cx="3155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Цикл с постусловием</a:t>
            </a:r>
          </a:p>
        </p:txBody>
      </p:sp>
      <p:sp>
        <p:nvSpPr>
          <p:cNvPr id="10262" name="Rectangle 28"/>
          <p:cNvSpPr>
            <a:spLocks noChangeArrowheads="1"/>
          </p:cNvSpPr>
          <p:nvPr/>
        </p:nvSpPr>
        <p:spPr bwMode="auto">
          <a:xfrm>
            <a:off x="1908175" y="5084763"/>
            <a:ext cx="1619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Линейный</a:t>
            </a:r>
          </a:p>
        </p:txBody>
      </p:sp>
    </p:spTree>
    <p:controls>
      <p:control spid="10242" name="CommandButton1" r:id="rId2" imgW="1295280" imgH="504720"/>
      <p:control spid="10243" name="Label1" r:id="rId3" imgW="4610160" imgH="866880"/>
      <p:control spid="10244" name="OptionButton1" r:id="rId4" imgW="219240" imgH="504720"/>
      <p:control spid="10245" name="OptionButton2" r:id="rId5" imgW="219240" imgH="504720"/>
      <p:control spid="10246" name="OptionButton3" r:id="rId6" imgW="228600" imgH="428760"/>
      <p:control spid="10247" name="OptionButton4" r:id="rId7" imgW="228600" imgH="428760"/>
      <p:control spid="10248" name="OptionButton5" r:id="rId8" imgW="228600" imgH="428760"/>
      <p:control spid="10249" name="OptionButton6" r:id="rId9" imgW="228600" imgH="42876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1187450" y="404813"/>
            <a:ext cx="7345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Управляющая переменная в цикле с параметром называется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250825" y="5876925"/>
            <a:ext cx="18367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набрали :</a:t>
            </a:r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36625" cy="8540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10.</a:t>
            </a:r>
          </a:p>
        </p:txBody>
      </p:sp>
      <p:pic>
        <p:nvPicPr>
          <p:cNvPr id="11273" name="Picture 8" descr="j023468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2425" y="1773238"/>
            <a:ext cx="3711575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7678738" y="0"/>
            <a:ext cx="1025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балла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Вариант 1</a:t>
            </a:r>
          </a:p>
        </p:txBody>
      </p:sp>
    </p:spTree>
    <p:controls>
      <p:control spid="11266" name="CommandButton1" r:id="rId2" imgW="1295280" imgH="504720"/>
      <p:control spid="11267" name="Label1" r:id="rId3" imgW="4610160" imgH="866880"/>
      <p:control spid="11268" name="TextBox1" r:id="rId4" imgW="4533840" imgH="6476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 Box 2"/>
          <p:cNvSpPr txBox="1">
            <a:spLocks noChangeArrowheads="1"/>
          </p:cNvSpPr>
          <p:nvPr/>
        </p:nvSpPr>
        <p:spPr bwMode="auto">
          <a:xfrm>
            <a:off x="1187450" y="476250"/>
            <a:ext cx="6943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Какая формулировка соответствует циклу с постусловием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0" y="5949950"/>
            <a:ext cx="205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0" y="1989138"/>
            <a:ext cx="971550" cy="223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1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2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3</a:t>
            </a:r>
          </a:p>
        </p:txBody>
      </p:sp>
      <p:sp>
        <p:nvSpPr>
          <p:cNvPr id="168976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874713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1</a:t>
            </a:r>
            <a:r>
              <a:rPr lang="ru-RU" sz="3600" smtClean="0"/>
              <a:t>1.</a:t>
            </a:r>
          </a:p>
        </p:txBody>
      </p:sp>
      <p:pic>
        <p:nvPicPr>
          <p:cNvPr id="12300" name="Picture 17" descr="j030084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27875" y="4149725"/>
            <a:ext cx="2016125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76104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0,7 балла</a:t>
            </a:r>
          </a:p>
        </p:txBody>
      </p:sp>
      <p:sp>
        <p:nvSpPr>
          <p:cNvPr id="12302" name="Text Box 19"/>
          <p:cNvSpPr txBox="1">
            <a:spLocks noChangeArrowheads="1"/>
          </p:cNvSpPr>
          <p:nvPr/>
        </p:nvSpPr>
        <p:spPr bwMode="auto">
          <a:xfrm>
            <a:off x="6408738" y="1125538"/>
            <a:ext cx="27352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Arial" charset="0"/>
              </a:rPr>
              <a:t>Вставить в конце кода № слайда результата!</a:t>
            </a:r>
          </a:p>
        </p:txBody>
      </p:sp>
      <p:sp>
        <p:nvSpPr>
          <p:cNvPr id="12303" name="Text Box 20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Вариант 1</a:t>
            </a:r>
          </a:p>
        </p:txBody>
      </p:sp>
      <p:sp>
        <p:nvSpPr>
          <p:cNvPr id="12304" name="Rectangle 21"/>
          <p:cNvSpPr>
            <a:spLocks noChangeArrowheads="1"/>
          </p:cNvSpPr>
          <p:nvPr/>
        </p:nvSpPr>
        <p:spPr bwMode="auto">
          <a:xfrm>
            <a:off x="1258888" y="2708275"/>
            <a:ext cx="7416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Arial" charset="0"/>
              </a:rPr>
              <a:t>Цикл, в котором условие выполняется до тех пор, пока условие не примет значение «истина».</a:t>
            </a:r>
          </a:p>
        </p:txBody>
      </p:sp>
      <p:sp>
        <p:nvSpPr>
          <p:cNvPr id="12305" name="Rectangle 22"/>
          <p:cNvSpPr>
            <a:spLocks noChangeArrowheads="1"/>
          </p:cNvSpPr>
          <p:nvPr/>
        </p:nvSpPr>
        <p:spPr bwMode="auto">
          <a:xfrm>
            <a:off x="1258888" y="1700213"/>
            <a:ext cx="7416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Arial" charset="0"/>
              </a:rPr>
              <a:t>Цикл, в котором условие выполняется до тех пор, пока условие не примет значение «ложь».</a:t>
            </a:r>
          </a:p>
        </p:txBody>
      </p:sp>
      <p:sp>
        <p:nvSpPr>
          <p:cNvPr id="12306" name="Rectangle 23"/>
          <p:cNvSpPr>
            <a:spLocks noChangeArrowheads="1"/>
          </p:cNvSpPr>
          <p:nvPr/>
        </p:nvSpPr>
        <p:spPr bwMode="auto">
          <a:xfrm>
            <a:off x="1331913" y="3644900"/>
            <a:ext cx="7416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Arial" charset="0"/>
              </a:rPr>
              <a:t>Цикл, в котором число повторений заранее определено.</a:t>
            </a:r>
          </a:p>
        </p:txBody>
      </p:sp>
    </p:spTree>
    <p:controls>
      <p:control spid="12290" name="CommandButton1" r:id="rId2" imgW="1295280" imgH="504720"/>
      <p:control spid="12291" name="Label1" r:id="rId3" imgW="4610160" imgH="866880"/>
      <p:control spid="12292" name="OptionButton1" r:id="rId4" imgW="219240" imgH="504720"/>
      <p:control spid="12293" name="OptionButton2" r:id="rId5" imgW="219240" imgH="504720"/>
      <p:control spid="12294" name="OptionButton3" r:id="rId6" imgW="228600" imgH="42876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539750" y="5876925"/>
            <a:ext cx="15478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323850" y="1916113"/>
            <a:ext cx="647700" cy="137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1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2</a:t>
            </a:r>
          </a:p>
        </p:txBody>
      </p:sp>
      <p:sp>
        <p:nvSpPr>
          <p:cNvPr id="180236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260350"/>
            <a:ext cx="801687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1.</a:t>
            </a:r>
          </a:p>
        </p:txBody>
      </p:sp>
      <p:pic>
        <p:nvPicPr>
          <p:cNvPr id="13322" name="Picture 13" descr="j0234687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59563" y="4292600"/>
            <a:ext cx="24844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238" name="Rectangle 14"/>
          <p:cNvSpPr>
            <a:spLocks noChangeArrowheads="1"/>
          </p:cNvSpPr>
          <p:nvPr/>
        </p:nvSpPr>
        <p:spPr bwMode="auto">
          <a:xfrm>
            <a:off x="79279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0,5 балла</a:t>
            </a:r>
          </a:p>
        </p:txBody>
      </p:sp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FF33"/>
                </a:solidFill>
                <a:latin typeface="Arial" charset="0"/>
              </a:rPr>
              <a:t>Вариант 2</a:t>
            </a:r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1187450" y="549275"/>
            <a:ext cx="7056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Дайте определение программы</a:t>
            </a:r>
          </a:p>
        </p:txBody>
      </p:sp>
      <p:sp>
        <p:nvSpPr>
          <p:cNvPr id="13326" name="Text Box 17"/>
          <p:cNvSpPr txBox="1">
            <a:spLocks noChangeArrowheads="1"/>
          </p:cNvSpPr>
          <p:nvPr/>
        </p:nvSpPr>
        <p:spPr bwMode="auto">
          <a:xfrm>
            <a:off x="1403350" y="2781300"/>
            <a:ext cx="6408738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00"/>
                </a:solidFill>
                <a:latin typeface="Arial" charset="0"/>
              </a:rPr>
              <a:t>- это алгоритм, записанный на понятном компьютеру языке.</a:t>
            </a:r>
          </a:p>
        </p:txBody>
      </p:sp>
      <p:sp>
        <p:nvSpPr>
          <p:cNvPr id="180242" name="Text Box 18"/>
          <p:cNvSpPr txBox="1">
            <a:spLocks noChangeArrowheads="1"/>
          </p:cNvSpPr>
          <p:nvPr/>
        </p:nvSpPr>
        <p:spPr bwMode="auto">
          <a:xfrm>
            <a:off x="1403350" y="1628775"/>
            <a:ext cx="7272338" cy="968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>
                <a:solidFill>
                  <a:srgbClr val="000000"/>
                </a:solidFill>
              </a:rPr>
              <a:t>- это конечная последовательность команд, которая направлена на достижение определённой цели. </a:t>
            </a:r>
          </a:p>
        </p:txBody>
      </p:sp>
    </p:spTree>
    <p:controls>
      <p:control spid="13314" name="CommandButton1" r:id="rId2" imgW="1295280" imgH="504720"/>
      <p:control spid="13315" name="Label1" r:id="rId3" imgW="4610160" imgH="866880"/>
      <p:control spid="13316" name="OptionButton1" r:id="rId4" imgW="285840" imgH="581040"/>
      <p:control spid="13317" name="OptionButton2" r:id="rId5" imgW="285840" imgH="5810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468313" y="5734050"/>
            <a:ext cx="16192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0" y="1628775"/>
            <a:ext cx="971550" cy="3508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3200">
                <a:latin typeface="Arial" charset="0"/>
              </a:rPr>
              <a:t>1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3200">
                <a:latin typeface="Arial" charset="0"/>
              </a:rPr>
              <a:t>2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3200">
                <a:latin typeface="Arial" charset="0"/>
              </a:rPr>
              <a:t>3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3200">
                <a:latin typeface="Arial" charset="0"/>
              </a:rPr>
              <a:t>4</a:t>
            </a:r>
          </a:p>
        </p:txBody>
      </p:sp>
      <p:sp>
        <p:nvSpPr>
          <p:cNvPr id="181264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658813" cy="91598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2.</a:t>
            </a:r>
          </a:p>
        </p:txBody>
      </p:sp>
      <p:pic>
        <p:nvPicPr>
          <p:cNvPr id="14348" name="Picture 17" descr="j019538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8850" y="333375"/>
            <a:ext cx="18351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66" name="Rectangle 18"/>
          <p:cNvSpPr>
            <a:spLocks noChangeArrowheads="1"/>
          </p:cNvSpPr>
          <p:nvPr/>
        </p:nvSpPr>
        <p:spPr bwMode="auto">
          <a:xfrm>
            <a:off x="8245475" y="0"/>
            <a:ext cx="898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балл</a:t>
            </a:r>
          </a:p>
        </p:txBody>
      </p:sp>
      <p:sp>
        <p:nvSpPr>
          <p:cNvPr id="14350" name="Text Box 19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FF33"/>
                </a:solidFill>
                <a:latin typeface="Arial" charset="0"/>
              </a:rPr>
              <a:t>Вариант 2</a:t>
            </a:r>
          </a:p>
        </p:txBody>
      </p:sp>
      <p:sp>
        <p:nvSpPr>
          <p:cNvPr id="181268" name="Text Box 20"/>
          <p:cNvSpPr txBox="1">
            <a:spLocks noChangeArrowheads="1"/>
          </p:cNvSpPr>
          <p:nvPr/>
        </p:nvSpPr>
        <p:spPr bwMode="auto">
          <a:xfrm>
            <a:off x="684213" y="333375"/>
            <a:ext cx="828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Какой процесс называется алгоритмизацией?</a:t>
            </a:r>
          </a:p>
        </p:txBody>
      </p:sp>
      <p:sp>
        <p:nvSpPr>
          <p:cNvPr id="14352" name="Rectangle 21"/>
          <p:cNvSpPr>
            <a:spLocks noChangeArrowheads="1"/>
          </p:cNvSpPr>
          <p:nvPr/>
        </p:nvSpPr>
        <p:spPr bwMode="auto">
          <a:xfrm>
            <a:off x="1476375" y="4630738"/>
            <a:ext cx="6823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0000"/>
                </a:solidFill>
              </a:rPr>
              <a:t>– процесс разработки алгоритма (план действий)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0000"/>
                </a:solidFill>
              </a:rPr>
              <a:t> для решения задачи на компьютере.</a:t>
            </a:r>
          </a:p>
        </p:txBody>
      </p:sp>
      <p:sp>
        <p:nvSpPr>
          <p:cNvPr id="14353" name="Rectangle 22"/>
          <p:cNvSpPr>
            <a:spLocks noChangeArrowheads="1"/>
          </p:cNvSpPr>
          <p:nvPr/>
        </p:nvSpPr>
        <p:spPr bwMode="auto">
          <a:xfrm>
            <a:off x="1619250" y="3694113"/>
            <a:ext cx="39846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0000"/>
                </a:solidFill>
              </a:rPr>
              <a:t>– процесс написания текста.</a:t>
            </a:r>
          </a:p>
        </p:txBody>
      </p:sp>
      <p:sp>
        <p:nvSpPr>
          <p:cNvPr id="14354" name="Rectangle 23"/>
          <p:cNvSpPr>
            <a:spLocks noChangeArrowheads="1"/>
          </p:cNvSpPr>
          <p:nvPr/>
        </p:nvSpPr>
        <p:spPr bwMode="auto">
          <a:xfrm>
            <a:off x="1619250" y="2830513"/>
            <a:ext cx="71215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0000"/>
                </a:solidFill>
              </a:rPr>
              <a:t>– программирование на любом формальном языке.</a:t>
            </a:r>
          </a:p>
        </p:txBody>
      </p:sp>
      <p:sp>
        <p:nvSpPr>
          <p:cNvPr id="14355" name="Rectangle 24"/>
          <p:cNvSpPr>
            <a:spLocks noChangeArrowheads="1"/>
          </p:cNvSpPr>
          <p:nvPr/>
        </p:nvSpPr>
        <p:spPr bwMode="auto">
          <a:xfrm>
            <a:off x="1547813" y="1603375"/>
            <a:ext cx="66389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00"/>
                </a:solidFill>
              </a:rPr>
              <a:t>- последовательность команд, которая </a:t>
            </a:r>
          </a:p>
          <a:p>
            <a:r>
              <a:rPr lang="ru-RU" sz="2000" b="1">
                <a:solidFill>
                  <a:srgbClr val="000000"/>
                </a:solidFill>
              </a:rPr>
              <a:t>направлена на достижение определённой цели.</a:t>
            </a:r>
          </a:p>
        </p:txBody>
      </p:sp>
    </p:spTree>
    <p:controls>
      <p:control spid="14338" name="CommandButton1" r:id="rId2" imgW="1295280" imgH="504720"/>
      <p:control spid="14339" name="Label1" r:id="rId3" imgW="4610160" imgH="866880"/>
      <p:control spid="14340" name="OptionButton1" r:id="rId4" imgW="285840" imgH="723960"/>
      <p:control spid="14341" name="OptionButton2" r:id="rId5" imgW="285840" imgH="866880"/>
      <p:control spid="14342" name="OptionButton3" r:id="rId6" imgW="285840" imgH="723960"/>
      <p:control spid="14343" name="OptionButton4" r:id="rId7" imgW="285840" imgH="8668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611188" y="333375"/>
            <a:ext cx="820896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Укажите фигуру, которая в блок-схемах алгоритмов означает ввод или вывод данных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369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179388" y="6021388"/>
            <a:ext cx="19446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76263" cy="88265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3.</a:t>
            </a: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7927975" y="0"/>
            <a:ext cx="898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балл</a:t>
            </a:r>
          </a:p>
        </p:txBody>
      </p:sp>
      <p:sp>
        <p:nvSpPr>
          <p:cNvPr id="15373" name="Rectangle 18"/>
          <p:cNvSpPr>
            <a:spLocks noChangeArrowheads="1"/>
          </p:cNvSpPr>
          <p:nvPr/>
        </p:nvSpPr>
        <p:spPr bwMode="auto">
          <a:xfrm>
            <a:off x="252413" y="19177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1</a:t>
            </a:r>
          </a:p>
        </p:txBody>
      </p:sp>
      <p:sp>
        <p:nvSpPr>
          <p:cNvPr id="15374" name="Rectangle 19"/>
          <p:cNvSpPr>
            <a:spLocks noChangeArrowheads="1"/>
          </p:cNvSpPr>
          <p:nvPr/>
        </p:nvSpPr>
        <p:spPr bwMode="auto">
          <a:xfrm>
            <a:off x="2700338" y="19891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2</a:t>
            </a:r>
          </a:p>
        </p:txBody>
      </p:sp>
      <p:sp>
        <p:nvSpPr>
          <p:cNvPr id="15375" name="Rectangle 20"/>
          <p:cNvSpPr>
            <a:spLocks noChangeArrowheads="1"/>
          </p:cNvSpPr>
          <p:nvPr/>
        </p:nvSpPr>
        <p:spPr bwMode="auto">
          <a:xfrm>
            <a:off x="5292725" y="19891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3</a:t>
            </a:r>
          </a:p>
        </p:txBody>
      </p:sp>
      <p:sp>
        <p:nvSpPr>
          <p:cNvPr id="15376" name="Rectangle 21"/>
          <p:cNvSpPr>
            <a:spLocks noChangeArrowheads="1"/>
          </p:cNvSpPr>
          <p:nvPr/>
        </p:nvSpPr>
        <p:spPr bwMode="auto">
          <a:xfrm>
            <a:off x="7669213" y="198913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4</a:t>
            </a:r>
          </a:p>
        </p:txBody>
      </p:sp>
      <p:sp>
        <p:nvSpPr>
          <p:cNvPr id="15377" name="Text Box 22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FF33"/>
                </a:solidFill>
                <a:latin typeface="Arial" charset="0"/>
              </a:rPr>
              <a:t>Вариант 2</a:t>
            </a:r>
          </a:p>
        </p:txBody>
      </p:sp>
      <p:sp>
        <p:nvSpPr>
          <p:cNvPr id="15378" name="Oval 24"/>
          <p:cNvSpPr>
            <a:spLocks noChangeArrowheads="1"/>
          </p:cNvSpPr>
          <p:nvPr/>
        </p:nvSpPr>
        <p:spPr bwMode="auto">
          <a:xfrm>
            <a:off x="7164388" y="2997200"/>
            <a:ext cx="1800225" cy="647700"/>
          </a:xfrm>
          <a:prstGeom prst="ellipse">
            <a:avLst/>
          </a:prstGeom>
          <a:solidFill>
            <a:srgbClr val="CCFF99"/>
          </a:solidFill>
          <a:ln w="3810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AutoShape 25"/>
          <p:cNvSpPr>
            <a:spLocks noChangeArrowheads="1"/>
          </p:cNvSpPr>
          <p:nvPr/>
        </p:nvSpPr>
        <p:spPr bwMode="auto">
          <a:xfrm>
            <a:off x="250825" y="2997200"/>
            <a:ext cx="1943100" cy="647700"/>
          </a:xfrm>
          <a:prstGeom prst="flowChartInputOutput">
            <a:avLst/>
          </a:prstGeom>
          <a:solidFill>
            <a:srgbClr val="CCFF99"/>
          </a:solidFill>
          <a:ln w="381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</a:pPr>
            <a:endParaRPr lang="ru-RU" sz="3200" b="1" i="1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5380" name="AutoShape 26"/>
          <p:cNvSpPr>
            <a:spLocks noChangeArrowheads="1"/>
          </p:cNvSpPr>
          <p:nvPr/>
        </p:nvSpPr>
        <p:spPr bwMode="auto">
          <a:xfrm>
            <a:off x="2484438" y="2924175"/>
            <a:ext cx="1800225" cy="647700"/>
          </a:xfrm>
          <a:prstGeom prst="flowChartDecision">
            <a:avLst/>
          </a:prstGeom>
          <a:solidFill>
            <a:srgbClr val="CCFF99"/>
          </a:solidFill>
          <a:ln w="381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AutoShape 27"/>
          <p:cNvSpPr>
            <a:spLocks noChangeArrowheads="1"/>
          </p:cNvSpPr>
          <p:nvPr/>
        </p:nvSpPr>
        <p:spPr bwMode="auto">
          <a:xfrm>
            <a:off x="4716463" y="3068638"/>
            <a:ext cx="2087562" cy="504825"/>
          </a:xfrm>
          <a:prstGeom prst="flowChartProcess">
            <a:avLst/>
          </a:prstGeom>
          <a:solidFill>
            <a:srgbClr val="CCFF99"/>
          </a:solidFill>
          <a:ln w="381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ontrols>
      <p:control spid="15362" name="CommandButton1" r:id="rId2" imgW="1295280" imgH="504720"/>
      <p:control spid="15363" name="Label1" r:id="rId3" imgW="4610160" imgH="866880"/>
      <p:control spid="15364" name="OptionButton1" r:id="rId4" imgW="285840" imgH="647640"/>
      <p:control spid="15365" name="OptionButton2" r:id="rId5" imgW="285840" imgH="581040"/>
      <p:control spid="15366" name="OptionButton3" r:id="rId6" imgW="333360" imgH="581040"/>
      <p:control spid="15367" name="OptionButton4" r:id="rId7" imgW="285840" imgH="50472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2"/>
          <p:cNvSpPr txBox="1">
            <a:spLocks noChangeArrowheads="1"/>
          </p:cNvSpPr>
          <p:nvPr/>
        </p:nvSpPr>
        <p:spPr bwMode="auto">
          <a:xfrm>
            <a:off x="1187450" y="4941888"/>
            <a:ext cx="6656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… –  это графическое изображение алгоритма в виде схемы.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0" y="5949950"/>
            <a:ext cx="205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0" y="1341438"/>
            <a:ext cx="971550" cy="394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1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2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3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4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5</a:t>
            </a:r>
          </a:p>
        </p:txBody>
      </p:sp>
      <p:sp>
        <p:nvSpPr>
          <p:cNvPr id="183313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585788" cy="7715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4.</a:t>
            </a:r>
          </a:p>
        </p:txBody>
      </p:sp>
      <p:pic>
        <p:nvPicPr>
          <p:cNvPr id="16397" name="Picture 18" descr="j028700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45425" y="1052513"/>
            <a:ext cx="12985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3315" name="Rectangle 19"/>
          <p:cNvSpPr>
            <a:spLocks noChangeArrowheads="1"/>
          </p:cNvSpPr>
          <p:nvPr/>
        </p:nvSpPr>
        <p:spPr bwMode="auto">
          <a:xfrm>
            <a:off x="76104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1,3 балла</a:t>
            </a:r>
          </a:p>
        </p:txBody>
      </p:sp>
      <p:sp>
        <p:nvSpPr>
          <p:cNvPr id="16399" name="Text Box 20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FF33"/>
                </a:solidFill>
                <a:latin typeface="Arial" charset="0"/>
              </a:rPr>
              <a:t>Вариант 2</a:t>
            </a:r>
          </a:p>
        </p:txBody>
      </p:sp>
      <p:sp>
        <p:nvSpPr>
          <p:cNvPr id="183317" name="Text Box 21"/>
          <p:cNvSpPr txBox="1">
            <a:spLocks noChangeArrowheads="1"/>
          </p:cNvSpPr>
          <p:nvPr/>
        </p:nvSpPr>
        <p:spPr bwMode="auto">
          <a:xfrm>
            <a:off x="611188" y="382588"/>
            <a:ext cx="78343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Дайте определение блок-схемы алгоритма</a:t>
            </a:r>
          </a:p>
        </p:txBody>
      </p:sp>
      <p:sp>
        <p:nvSpPr>
          <p:cNvPr id="16401" name="Text Box 22"/>
          <p:cNvSpPr txBox="1">
            <a:spLocks noChangeArrowheads="1"/>
          </p:cNvSpPr>
          <p:nvPr/>
        </p:nvSpPr>
        <p:spPr bwMode="auto">
          <a:xfrm>
            <a:off x="1116013" y="4076700"/>
            <a:ext cx="6656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… – это программа, записанная на понятном компьютеру языке.</a:t>
            </a:r>
          </a:p>
        </p:txBody>
      </p:sp>
      <p:sp>
        <p:nvSpPr>
          <p:cNvPr id="16402" name="Text Box 23"/>
          <p:cNvSpPr txBox="1">
            <a:spLocks noChangeArrowheads="1"/>
          </p:cNvSpPr>
          <p:nvPr/>
        </p:nvSpPr>
        <p:spPr bwMode="auto">
          <a:xfrm>
            <a:off x="1258888" y="2997200"/>
            <a:ext cx="6656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… – это устройство, способное к восприятию и выполнению данных команд.</a:t>
            </a:r>
          </a:p>
        </p:txBody>
      </p:sp>
      <p:sp>
        <p:nvSpPr>
          <p:cNvPr id="16403" name="Text Box 24"/>
          <p:cNvSpPr txBox="1">
            <a:spLocks noChangeArrowheads="1"/>
          </p:cNvSpPr>
          <p:nvPr/>
        </p:nvSpPr>
        <p:spPr bwMode="auto">
          <a:xfrm>
            <a:off x="1116013" y="2276475"/>
            <a:ext cx="6656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… –схема устройства</a:t>
            </a:r>
          </a:p>
        </p:txBody>
      </p:sp>
      <p:sp>
        <p:nvSpPr>
          <p:cNvPr id="16404" name="Text Box 25"/>
          <p:cNvSpPr txBox="1">
            <a:spLocks noChangeArrowheads="1"/>
          </p:cNvSpPr>
          <p:nvPr/>
        </p:nvSpPr>
        <p:spPr bwMode="auto">
          <a:xfrm>
            <a:off x="1116013" y="981075"/>
            <a:ext cx="66563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Блок-схема алгоритма –  процесс разработки алгоритма для решения задачи на компьютере.</a:t>
            </a:r>
          </a:p>
        </p:txBody>
      </p:sp>
    </p:spTree>
    <p:controls>
      <p:control spid="16386" name="CommandButton1" r:id="rId2" imgW="1295280" imgH="504720"/>
      <p:control spid="16387" name="Label1" r:id="rId3" imgW="4610160" imgH="866880"/>
      <p:control spid="16388" name="OptionButton1" r:id="rId4" imgW="219240" imgH="504720"/>
      <p:control spid="16389" name="OptionButton2" r:id="rId5" imgW="219240" imgH="504720"/>
      <p:control spid="16390" name="OptionButton3" r:id="rId6" imgW="228600" imgH="428760"/>
      <p:control spid="16391" name="OptionButton4" r:id="rId7" imgW="228600" imgH="428760"/>
      <p:control spid="16392" name="OptionButton5" r:id="rId8" imgW="228600" imgH="42876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755650" y="260350"/>
            <a:ext cx="83883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Выберите из представленных блок-схем только те, которые соответствуют циклическим алгоритмам</a:t>
            </a:r>
            <a:r>
              <a:rPr lang="ru-RU" sz="2400" b="1"/>
              <a:t> 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348038" y="4941888"/>
            <a:ext cx="2305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Вы выбрали варианты ответов №: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667625" y="1628775"/>
            <a:ext cx="360363" cy="422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>
                <a:solidFill>
                  <a:schemeClr val="bg2"/>
                </a:solidFill>
                <a:latin typeface="Garamond" pitchFamily="18" charset="0"/>
              </a:rPr>
              <a:t>4.</a:t>
            </a:r>
          </a:p>
        </p:txBody>
      </p:sp>
      <p:sp>
        <p:nvSpPr>
          <p:cNvPr id="184332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585788" cy="84455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5.</a:t>
            </a:r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76104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1,5 балла</a:t>
            </a:r>
          </a:p>
        </p:txBody>
      </p:sp>
      <p:sp>
        <p:nvSpPr>
          <p:cNvPr id="17421" name="Rectangle 18"/>
          <p:cNvSpPr>
            <a:spLocks noChangeArrowheads="1"/>
          </p:cNvSpPr>
          <p:nvPr/>
        </p:nvSpPr>
        <p:spPr bwMode="auto">
          <a:xfrm>
            <a:off x="1187450" y="1628775"/>
            <a:ext cx="374650" cy="366713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2"/>
                </a:solidFill>
                <a:latin typeface="Arial" charset="0"/>
              </a:rPr>
              <a:t>1.</a:t>
            </a:r>
          </a:p>
        </p:txBody>
      </p:sp>
      <p:sp>
        <p:nvSpPr>
          <p:cNvPr id="17422" name="Rectangle 19"/>
          <p:cNvSpPr>
            <a:spLocks noChangeArrowheads="1"/>
          </p:cNvSpPr>
          <p:nvPr/>
        </p:nvSpPr>
        <p:spPr bwMode="auto">
          <a:xfrm>
            <a:off x="3132138" y="1628775"/>
            <a:ext cx="374650" cy="366713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2"/>
                </a:solidFill>
                <a:latin typeface="Arial" charset="0"/>
              </a:rPr>
              <a:t>2.</a:t>
            </a:r>
          </a:p>
        </p:txBody>
      </p:sp>
      <p:sp>
        <p:nvSpPr>
          <p:cNvPr id="17423" name="Rectangle 20"/>
          <p:cNvSpPr>
            <a:spLocks noChangeArrowheads="1"/>
          </p:cNvSpPr>
          <p:nvPr/>
        </p:nvSpPr>
        <p:spPr bwMode="auto">
          <a:xfrm>
            <a:off x="5364163" y="1628775"/>
            <a:ext cx="374650" cy="366713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2"/>
                </a:solidFill>
                <a:latin typeface="Arial" charset="0"/>
              </a:rPr>
              <a:t>3.</a:t>
            </a:r>
          </a:p>
        </p:txBody>
      </p:sp>
      <p:sp>
        <p:nvSpPr>
          <p:cNvPr id="17424" name="Text Box 21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FF33"/>
                </a:solidFill>
                <a:latin typeface="Arial" charset="0"/>
              </a:rPr>
              <a:t>Вариант 2</a:t>
            </a:r>
          </a:p>
        </p:txBody>
      </p:sp>
      <p:grpSp>
        <p:nvGrpSpPr>
          <p:cNvPr id="17425" name="Group 22"/>
          <p:cNvGrpSpPr>
            <a:grpSpLocks/>
          </p:cNvGrpSpPr>
          <p:nvPr/>
        </p:nvGrpSpPr>
        <p:grpSpPr bwMode="auto">
          <a:xfrm>
            <a:off x="6983413" y="2420938"/>
            <a:ext cx="2160587" cy="1944687"/>
            <a:chOff x="113" y="1298"/>
            <a:chExt cx="1361" cy="1225"/>
          </a:xfrm>
        </p:grpSpPr>
        <p:sp>
          <p:nvSpPr>
            <p:cNvPr id="17463" name="Rectangle 23"/>
            <p:cNvSpPr>
              <a:spLocks noChangeArrowheads="1"/>
            </p:cNvSpPr>
            <p:nvPr/>
          </p:nvSpPr>
          <p:spPr bwMode="auto">
            <a:xfrm>
              <a:off x="657" y="1933"/>
              <a:ext cx="817" cy="27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4" name="Oval 24"/>
            <p:cNvSpPr>
              <a:spLocks noChangeArrowheads="1"/>
            </p:cNvSpPr>
            <p:nvPr/>
          </p:nvSpPr>
          <p:spPr bwMode="auto">
            <a:xfrm>
              <a:off x="204" y="1298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5" name="Oval 25"/>
            <p:cNvSpPr>
              <a:spLocks noChangeArrowheads="1"/>
            </p:cNvSpPr>
            <p:nvPr/>
          </p:nvSpPr>
          <p:spPr bwMode="auto">
            <a:xfrm>
              <a:off x="158" y="2341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6" name="AutoShape 26"/>
            <p:cNvSpPr>
              <a:spLocks noChangeArrowheads="1"/>
            </p:cNvSpPr>
            <p:nvPr/>
          </p:nvSpPr>
          <p:spPr bwMode="auto">
            <a:xfrm>
              <a:off x="113" y="1570"/>
              <a:ext cx="908" cy="272"/>
            </a:xfrm>
            <a:prstGeom prst="diamon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7" name="Line 27"/>
            <p:cNvSpPr>
              <a:spLocks noChangeShapeType="1"/>
            </p:cNvSpPr>
            <p:nvPr/>
          </p:nvSpPr>
          <p:spPr bwMode="auto">
            <a:xfrm>
              <a:off x="567" y="1480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8" name="Line 28"/>
            <p:cNvSpPr>
              <a:spLocks noChangeShapeType="1"/>
            </p:cNvSpPr>
            <p:nvPr/>
          </p:nvSpPr>
          <p:spPr bwMode="auto">
            <a:xfrm>
              <a:off x="1020" y="170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9" name="Line 29"/>
            <p:cNvSpPr>
              <a:spLocks noChangeShapeType="1"/>
            </p:cNvSpPr>
            <p:nvPr/>
          </p:nvSpPr>
          <p:spPr bwMode="auto">
            <a:xfrm>
              <a:off x="113" y="1706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70" name="Line 30"/>
            <p:cNvSpPr>
              <a:spLocks noChangeShapeType="1"/>
            </p:cNvSpPr>
            <p:nvPr/>
          </p:nvSpPr>
          <p:spPr bwMode="auto">
            <a:xfrm>
              <a:off x="1111" y="170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71" name="Line 31"/>
            <p:cNvSpPr>
              <a:spLocks noChangeShapeType="1"/>
            </p:cNvSpPr>
            <p:nvPr/>
          </p:nvSpPr>
          <p:spPr bwMode="auto">
            <a:xfrm>
              <a:off x="1111" y="220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72" name="Line 32"/>
            <p:cNvSpPr>
              <a:spLocks noChangeShapeType="1"/>
            </p:cNvSpPr>
            <p:nvPr/>
          </p:nvSpPr>
          <p:spPr bwMode="auto">
            <a:xfrm>
              <a:off x="113" y="2251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73" name="Line 33"/>
            <p:cNvSpPr>
              <a:spLocks noChangeShapeType="1"/>
            </p:cNvSpPr>
            <p:nvPr/>
          </p:nvSpPr>
          <p:spPr bwMode="auto">
            <a:xfrm>
              <a:off x="567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26" name="Group 34"/>
          <p:cNvGrpSpPr>
            <a:grpSpLocks/>
          </p:cNvGrpSpPr>
          <p:nvPr/>
        </p:nvGrpSpPr>
        <p:grpSpPr bwMode="auto">
          <a:xfrm>
            <a:off x="2627313" y="2349500"/>
            <a:ext cx="1296987" cy="1944688"/>
            <a:chOff x="1429" y="2886"/>
            <a:chExt cx="817" cy="1225"/>
          </a:xfrm>
        </p:grpSpPr>
        <p:sp>
          <p:nvSpPr>
            <p:cNvPr id="17456" name="Rectangle 35"/>
            <p:cNvSpPr>
              <a:spLocks noChangeArrowheads="1"/>
            </p:cNvSpPr>
            <p:nvPr/>
          </p:nvSpPr>
          <p:spPr bwMode="auto">
            <a:xfrm>
              <a:off x="1429" y="3566"/>
              <a:ext cx="817" cy="27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7" name="Oval 36"/>
            <p:cNvSpPr>
              <a:spLocks noChangeArrowheads="1"/>
            </p:cNvSpPr>
            <p:nvPr/>
          </p:nvSpPr>
          <p:spPr bwMode="auto">
            <a:xfrm>
              <a:off x="1429" y="3929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8" name="Oval 37"/>
            <p:cNvSpPr>
              <a:spLocks noChangeArrowheads="1"/>
            </p:cNvSpPr>
            <p:nvPr/>
          </p:nvSpPr>
          <p:spPr bwMode="auto">
            <a:xfrm>
              <a:off x="1429" y="2886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9" name="Rectangle 38"/>
            <p:cNvSpPr>
              <a:spLocks noChangeArrowheads="1"/>
            </p:cNvSpPr>
            <p:nvPr/>
          </p:nvSpPr>
          <p:spPr bwMode="auto">
            <a:xfrm>
              <a:off x="1429" y="3203"/>
              <a:ext cx="817" cy="27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0" name="Line 39"/>
            <p:cNvSpPr>
              <a:spLocks noChangeShapeType="1"/>
            </p:cNvSpPr>
            <p:nvPr/>
          </p:nvSpPr>
          <p:spPr bwMode="auto">
            <a:xfrm>
              <a:off x="1791" y="30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1" name="Line 40"/>
            <p:cNvSpPr>
              <a:spLocks noChangeShapeType="1"/>
            </p:cNvSpPr>
            <p:nvPr/>
          </p:nvSpPr>
          <p:spPr bwMode="auto">
            <a:xfrm>
              <a:off x="1791" y="347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62" name="Line 41"/>
            <p:cNvSpPr>
              <a:spLocks noChangeShapeType="1"/>
            </p:cNvSpPr>
            <p:nvPr/>
          </p:nvSpPr>
          <p:spPr bwMode="auto">
            <a:xfrm>
              <a:off x="1791" y="383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27" name="Group 42"/>
          <p:cNvGrpSpPr>
            <a:grpSpLocks/>
          </p:cNvGrpSpPr>
          <p:nvPr/>
        </p:nvGrpSpPr>
        <p:grpSpPr bwMode="auto">
          <a:xfrm>
            <a:off x="4643438" y="2205038"/>
            <a:ext cx="1728787" cy="2233612"/>
            <a:chOff x="4558" y="1298"/>
            <a:chExt cx="1089" cy="1407"/>
          </a:xfrm>
        </p:grpSpPr>
        <p:sp>
          <p:nvSpPr>
            <p:cNvPr id="17443" name="Rectangle 43"/>
            <p:cNvSpPr>
              <a:spLocks noChangeArrowheads="1"/>
            </p:cNvSpPr>
            <p:nvPr/>
          </p:nvSpPr>
          <p:spPr bwMode="auto">
            <a:xfrm>
              <a:off x="4694" y="1706"/>
              <a:ext cx="817" cy="27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4" name="Oval 44"/>
            <p:cNvSpPr>
              <a:spLocks noChangeArrowheads="1"/>
            </p:cNvSpPr>
            <p:nvPr/>
          </p:nvSpPr>
          <p:spPr bwMode="auto">
            <a:xfrm>
              <a:off x="4740" y="2523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5" name="Oval 45"/>
            <p:cNvSpPr>
              <a:spLocks noChangeArrowheads="1"/>
            </p:cNvSpPr>
            <p:nvPr/>
          </p:nvSpPr>
          <p:spPr bwMode="auto">
            <a:xfrm>
              <a:off x="4694" y="1298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6" name="AutoShape 46"/>
            <p:cNvSpPr>
              <a:spLocks noChangeArrowheads="1"/>
            </p:cNvSpPr>
            <p:nvPr/>
          </p:nvSpPr>
          <p:spPr bwMode="auto">
            <a:xfrm>
              <a:off x="4649" y="2115"/>
              <a:ext cx="908" cy="272"/>
            </a:xfrm>
            <a:prstGeom prst="diamon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7" name="Line 47"/>
            <p:cNvSpPr>
              <a:spLocks noChangeShapeType="1"/>
            </p:cNvSpPr>
            <p:nvPr/>
          </p:nvSpPr>
          <p:spPr bwMode="auto">
            <a:xfrm>
              <a:off x="5057" y="1480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8" name="Line 48"/>
            <p:cNvSpPr>
              <a:spLocks noChangeShapeType="1"/>
            </p:cNvSpPr>
            <p:nvPr/>
          </p:nvSpPr>
          <p:spPr bwMode="auto">
            <a:xfrm>
              <a:off x="5103" y="197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9" name="Line 49"/>
            <p:cNvSpPr>
              <a:spLocks noChangeShapeType="1"/>
            </p:cNvSpPr>
            <p:nvPr/>
          </p:nvSpPr>
          <p:spPr bwMode="auto">
            <a:xfrm>
              <a:off x="5556" y="2251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0" name="Line 50"/>
            <p:cNvSpPr>
              <a:spLocks noChangeShapeType="1"/>
            </p:cNvSpPr>
            <p:nvPr/>
          </p:nvSpPr>
          <p:spPr bwMode="auto">
            <a:xfrm flipV="1">
              <a:off x="5647" y="1616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1" name="Line 51"/>
            <p:cNvSpPr>
              <a:spLocks noChangeShapeType="1"/>
            </p:cNvSpPr>
            <p:nvPr/>
          </p:nvSpPr>
          <p:spPr bwMode="auto">
            <a:xfrm flipH="1">
              <a:off x="5057" y="161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2" name="Line 52"/>
            <p:cNvSpPr>
              <a:spLocks noChangeShapeType="1"/>
            </p:cNvSpPr>
            <p:nvPr/>
          </p:nvSpPr>
          <p:spPr bwMode="auto">
            <a:xfrm flipH="1">
              <a:off x="4558" y="2251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3" name="Line 53"/>
            <p:cNvSpPr>
              <a:spLocks noChangeShapeType="1"/>
            </p:cNvSpPr>
            <p:nvPr/>
          </p:nvSpPr>
          <p:spPr bwMode="auto">
            <a:xfrm>
              <a:off x="4558" y="2251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4" name="Line 54"/>
            <p:cNvSpPr>
              <a:spLocks noChangeShapeType="1"/>
            </p:cNvSpPr>
            <p:nvPr/>
          </p:nvSpPr>
          <p:spPr bwMode="auto">
            <a:xfrm>
              <a:off x="4558" y="2432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55" name="Line 55"/>
            <p:cNvSpPr>
              <a:spLocks noChangeShapeType="1"/>
            </p:cNvSpPr>
            <p:nvPr/>
          </p:nvSpPr>
          <p:spPr bwMode="auto">
            <a:xfrm>
              <a:off x="5148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28" name="Group 70"/>
          <p:cNvGrpSpPr>
            <a:grpSpLocks/>
          </p:cNvGrpSpPr>
          <p:nvPr/>
        </p:nvGrpSpPr>
        <p:grpSpPr bwMode="auto">
          <a:xfrm>
            <a:off x="323850" y="2276475"/>
            <a:ext cx="1655763" cy="2016125"/>
            <a:chOff x="204" y="1434"/>
            <a:chExt cx="1043" cy="1270"/>
          </a:xfrm>
        </p:grpSpPr>
        <p:sp>
          <p:nvSpPr>
            <p:cNvPr id="17429" name="Rectangle 56"/>
            <p:cNvSpPr>
              <a:spLocks noChangeArrowheads="1"/>
            </p:cNvSpPr>
            <p:nvPr/>
          </p:nvSpPr>
          <p:spPr bwMode="auto">
            <a:xfrm>
              <a:off x="385" y="2069"/>
              <a:ext cx="680" cy="22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0" name="AutoShape 57"/>
            <p:cNvSpPr>
              <a:spLocks noChangeArrowheads="1"/>
            </p:cNvSpPr>
            <p:nvPr/>
          </p:nvSpPr>
          <p:spPr bwMode="auto">
            <a:xfrm>
              <a:off x="340" y="1752"/>
              <a:ext cx="817" cy="227"/>
            </a:xfrm>
            <a:prstGeom prst="hexagon">
              <a:avLst>
                <a:gd name="adj" fmla="val 89978"/>
                <a:gd name="vf" fmla="val 11547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1" name="Oval 58"/>
            <p:cNvSpPr>
              <a:spLocks noChangeArrowheads="1"/>
            </p:cNvSpPr>
            <p:nvPr/>
          </p:nvSpPr>
          <p:spPr bwMode="auto">
            <a:xfrm>
              <a:off x="340" y="2523"/>
              <a:ext cx="680" cy="18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2" name="Oval 59"/>
            <p:cNvSpPr>
              <a:spLocks noChangeArrowheads="1"/>
            </p:cNvSpPr>
            <p:nvPr/>
          </p:nvSpPr>
          <p:spPr bwMode="auto">
            <a:xfrm>
              <a:off x="431" y="1434"/>
              <a:ext cx="680" cy="181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3" name="Line 60"/>
            <p:cNvSpPr>
              <a:spLocks noChangeShapeType="1"/>
            </p:cNvSpPr>
            <p:nvPr/>
          </p:nvSpPr>
          <p:spPr bwMode="auto">
            <a:xfrm>
              <a:off x="748" y="161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4" name="Line 61"/>
            <p:cNvSpPr>
              <a:spLocks noChangeShapeType="1"/>
            </p:cNvSpPr>
            <p:nvPr/>
          </p:nvSpPr>
          <p:spPr bwMode="auto">
            <a:xfrm>
              <a:off x="748" y="1979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5" name="Line 62"/>
            <p:cNvSpPr>
              <a:spLocks noChangeShapeType="1"/>
            </p:cNvSpPr>
            <p:nvPr/>
          </p:nvSpPr>
          <p:spPr bwMode="auto">
            <a:xfrm>
              <a:off x="748" y="229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6" name="Line 63"/>
            <p:cNvSpPr>
              <a:spLocks noChangeShapeType="1"/>
            </p:cNvSpPr>
            <p:nvPr/>
          </p:nvSpPr>
          <p:spPr bwMode="auto">
            <a:xfrm>
              <a:off x="748" y="2387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7" name="Line 64"/>
            <p:cNvSpPr>
              <a:spLocks noChangeShapeType="1"/>
            </p:cNvSpPr>
            <p:nvPr/>
          </p:nvSpPr>
          <p:spPr bwMode="auto">
            <a:xfrm flipV="1">
              <a:off x="1247" y="1842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8" name="Line 65"/>
            <p:cNvSpPr>
              <a:spLocks noChangeShapeType="1"/>
            </p:cNvSpPr>
            <p:nvPr/>
          </p:nvSpPr>
          <p:spPr bwMode="auto">
            <a:xfrm flipH="1">
              <a:off x="1156" y="1842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9" name="Line 66"/>
            <p:cNvSpPr>
              <a:spLocks noChangeShapeType="1"/>
            </p:cNvSpPr>
            <p:nvPr/>
          </p:nvSpPr>
          <p:spPr bwMode="auto">
            <a:xfrm flipH="1">
              <a:off x="204" y="184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0" name="Line 67"/>
            <p:cNvSpPr>
              <a:spLocks noChangeShapeType="1"/>
            </p:cNvSpPr>
            <p:nvPr/>
          </p:nvSpPr>
          <p:spPr bwMode="auto">
            <a:xfrm>
              <a:off x="204" y="1842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1" name="Line 68"/>
            <p:cNvSpPr>
              <a:spLocks noChangeShapeType="1"/>
            </p:cNvSpPr>
            <p:nvPr/>
          </p:nvSpPr>
          <p:spPr bwMode="auto">
            <a:xfrm>
              <a:off x="204" y="2432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42" name="Line 69"/>
            <p:cNvSpPr>
              <a:spLocks noChangeShapeType="1"/>
            </p:cNvSpPr>
            <p:nvPr/>
          </p:nvSpPr>
          <p:spPr bwMode="auto">
            <a:xfrm>
              <a:off x="70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  <p:controls>
      <p:control spid="17410" name="CheckBox1" r:id="rId2" imgW="142920" imgH="447840"/>
      <p:control spid="17411" name="CheckBox2" r:id="rId3" imgW="142920" imgH="428760"/>
      <p:control spid="17412" name="CheckBox3" r:id="rId4" imgW="142920" imgH="409680"/>
      <p:control spid="17413" name="CheckBox4" r:id="rId5" imgW="142920" imgH="428760"/>
      <p:control spid="17414" name="Label1" r:id="rId6" imgW="2952720" imgH="1371600"/>
      <p:control spid="17415" name="CommandButton1" r:id="rId7" imgW="1066680" imgH="380880"/>
    </p:controls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684213" y="260350"/>
            <a:ext cx="81010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Выберите 2 правильных определения для разветвляющихся алгоритмов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356100" y="5516563"/>
            <a:ext cx="2305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Вы выбрали варианты ответов №:</a:t>
            </a:r>
          </a:p>
        </p:txBody>
      </p:sp>
      <p:sp>
        <p:nvSpPr>
          <p:cNvPr id="185355" name="Text Box 11"/>
          <p:cNvSpPr txBox="1">
            <a:spLocks noChangeArrowheads="1"/>
          </p:cNvSpPr>
          <p:nvPr/>
        </p:nvSpPr>
        <p:spPr bwMode="auto">
          <a:xfrm>
            <a:off x="971550" y="1125538"/>
            <a:ext cx="817245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rgbClr val="000000"/>
                </a:solidFill>
                <a:latin typeface="Arial" charset="0"/>
              </a:rPr>
              <a:t>Разветвляющийся алгоритм -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 charset="0"/>
              </a:rPr>
              <a:t>это алгоритм, в котором команды выполняются последовательно, в порядке их записи.</a:t>
            </a:r>
            <a:endParaRPr lang="ru-RU" sz="2400">
              <a:latin typeface="Arial" charset="0"/>
            </a:endParaRPr>
          </a:p>
          <a:p>
            <a:pPr>
              <a:defRPr/>
            </a:pPr>
            <a:r>
              <a:rPr lang="ru-RU" sz="2400">
                <a:solidFill>
                  <a:srgbClr val="000000"/>
                </a:solidFill>
                <a:latin typeface="Arial" charset="0"/>
              </a:rPr>
              <a:t>...- это алгоритм, в котором серия команд (тело цикла) повторяется многократно.</a:t>
            </a:r>
          </a:p>
          <a:p>
            <a:pPr>
              <a:defRPr/>
            </a:pPr>
            <a:r>
              <a:rPr lang="ru-RU" sz="2400">
                <a:solidFill>
                  <a:srgbClr val="000000"/>
                </a:solidFill>
                <a:latin typeface="Arial" charset="0"/>
              </a:rPr>
              <a:t>…- это алгоритм, в котором число шагов цикла  точно не определено, а выход из цикла осуществляется при проверке истинности условия</a:t>
            </a:r>
          </a:p>
          <a:p>
            <a:pPr>
              <a:defRPr/>
            </a:pPr>
            <a:r>
              <a:rPr lang="ru-RU" sz="2400">
                <a:solidFill>
                  <a:srgbClr val="000000"/>
                </a:solidFill>
                <a:latin typeface="Arial" charset="0"/>
              </a:rPr>
              <a:t>…- это алгоритм, в котором выполняется та или иная серия команд в зависимости от истинности условия.</a:t>
            </a:r>
          </a:p>
          <a:p>
            <a:pPr>
              <a:defRPr/>
            </a:pPr>
            <a:r>
              <a:rPr lang="ru-RU" sz="2400">
                <a:solidFill>
                  <a:srgbClr val="000000"/>
                </a:solidFill>
                <a:latin typeface="Arial" charset="0"/>
              </a:rPr>
              <a:t>…- это алгоритм, в котором в зависимости от условия выполняется лишь одна серия команд.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79388" y="1268413"/>
            <a:ext cx="468312" cy="39909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>
                <a:solidFill>
                  <a:schemeClr val="bg2"/>
                </a:solidFill>
                <a:latin typeface="Garamond" pitchFamily="18" charset="0"/>
              </a:rPr>
              <a:t>1.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>
                <a:solidFill>
                  <a:schemeClr val="bg2"/>
                </a:solidFill>
                <a:latin typeface="Garamond" pitchFamily="18" charset="0"/>
              </a:rPr>
              <a:t>2.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>
                <a:solidFill>
                  <a:schemeClr val="bg2"/>
                </a:solidFill>
                <a:latin typeface="Garamond" pitchFamily="18" charset="0"/>
              </a:rPr>
              <a:t>3.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>
                <a:solidFill>
                  <a:schemeClr val="bg2"/>
                </a:solidFill>
                <a:latin typeface="Garamond" pitchFamily="18" charset="0"/>
              </a:rPr>
              <a:t>4.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>
                <a:solidFill>
                  <a:schemeClr val="bg2"/>
                </a:solidFill>
                <a:latin typeface="Garamond" pitchFamily="18" charset="0"/>
              </a:rPr>
              <a:t>5.</a:t>
            </a:r>
          </a:p>
        </p:txBody>
      </p:sp>
      <p:sp>
        <p:nvSpPr>
          <p:cNvPr id="185357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585788" cy="9159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6</a:t>
            </a:r>
            <a:r>
              <a:rPr lang="ru-RU" sz="3600" smtClean="0"/>
              <a:t>.</a:t>
            </a:r>
          </a:p>
        </p:txBody>
      </p:sp>
      <p:sp>
        <p:nvSpPr>
          <p:cNvPr id="185359" name="Rectangle 15"/>
          <p:cNvSpPr>
            <a:spLocks noChangeArrowheads="1"/>
          </p:cNvSpPr>
          <p:nvPr/>
        </p:nvSpPr>
        <p:spPr bwMode="auto">
          <a:xfrm>
            <a:off x="76104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2,5 балла</a:t>
            </a: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FF33"/>
                </a:solidFill>
                <a:latin typeface="Arial" charset="0"/>
              </a:rPr>
              <a:t>Вариант 2</a:t>
            </a:r>
          </a:p>
        </p:txBody>
      </p:sp>
    </p:spTree>
    <p:controls>
      <p:control spid="18434" name="CheckBox1" r:id="rId2" imgW="142920" imgH="447840"/>
      <p:control spid="18435" name="CheckBox2" r:id="rId3" imgW="142920" imgH="428760"/>
      <p:control spid="18436" name="CheckBox3" r:id="rId4" imgW="142920" imgH="409680"/>
      <p:control spid="18437" name="CheckBox4" r:id="rId5" imgW="142920" imgH="533520"/>
      <p:control spid="18438" name="CheckBox5" r:id="rId6" imgW="142920" imgH="571680"/>
      <p:control spid="18439" name="Label1" r:id="rId7" imgW="2448000" imgH="1371600"/>
      <p:control spid="18440" name="CommandButton1" r:id="rId8" imgW="1066680" imgH="380880"/>
    </p:controls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900113" y="476250"/>
            <a:ext cx="7740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Перед началом работы внимательно прочитайте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2" action="ppaction://hlinksldjump"/>
              </a:rPr>
              <a:t>ИНСТРУКЦИЮ</a:t>
            </a:r>
            <a:endParaRPr lang="ru-RU" sz="24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971550" y="4652963"/>
            <a:ext cx="2520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3" action="ppaction://hlinksldjump"/>
              </a:rPr>
              <a:t>Вариант 1</a:t>
            </a:r>
            <a:endParaRPr lang="ru-RU" sz="3200" b="1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5580063" y="4724400"/>
            <a:ext cx="237648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4" action="ppaction://hlinksldjump"/>
              </a:rPr>
              <a:t>Вариант 2</a:t>
            </a:r>
            <a:endParaRPr lang="ru-RU" sz="3200" b="1" i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1619250" y="3357563"/>
            <a:ext cx="514191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Для начала работы нажмите кнопку нужного варианта:</a:t>
            </a:r>
            <a:endParaRPr lang="ru-RU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1908175" y="4478338"/>
            <a:ext cx="107950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651500" y="4406900"/>
            <a:ext cx="100965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924300" y="4767263"/>
            <a:ext cx="10795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Arial" charset="0"/>
              </a:rPr>
              <a:t>или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  <p:bldP spid="179203" grpId="0"/>
      <p:bldP spid="17920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971550" y="333375"/>
            <a:ext cx="7304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Управляющая переменная в цикле с параметром называется …</a:t>
            </a:r>
            <a:endParaRPr lang="ru-RU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576263" cy="854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7</a:t>
            </a:r>
            <a:r>
              <a:rPr lang="ru-RU" sz="3600" smtClean="0"/>
              <a:t>.</a:t>
            </a:r>
          </a:p>
        </p:txBody>
      </p:sp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7678738" y="0"/>
            <a:ext cx="1025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балла</a:t>
            </a:r>
          </a:p>
        </p:txBody>
      </p:sp>
      <p:pic>
        <p:nvPicPr>
          <p:cNvPr id="19465" name="Picture 9" descr="j023465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363" y="1389063"/>
            <a:ext cx="4211637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50825" y="6021388"/>
            <a:ext cx="18367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набрали :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FF33"/>
                </a:solidFill>
                <a:latin typeface="Arial" charset="0"/>
              </a:rPr>
              <a:t>Вариант 2</a:t>
            </a:r>
          </a:p>
        </p:txBody>
      </p:sp>
    </p:spTree>
    <p:controls>
      <p:control spid="19458" name="CommandButton1" r:id="rId2" imgW="1295280" imgH="504720"/>
      <p:control spid="19459" name="Label1" r:id="rId3" imgW="4610160" imgH="866880"/>
      <p:control spid="19460" name="TextBox1" r:id="rId4" imgW="3457440" imgH="5810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8353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Выберите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оператора цикла с параметром из приведенных ( для среды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VB</a:t>
            </a: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):</a:t>
            </a:r>
          </a:p>
        </p:txBody>
      </p:sp>
      <p:sp>
        <p:nvSpPr>
          <p:cNvPr id="20492" name="Text Box 10"/>
          <p:cNvSpPr txBox="1">
            <a:spLocks noChangeArrowheads="1"/>
          </p:cNvSpPr>
          <p:nvPr/>
        </p:nvSpPr>
        <p:spPr bwMode="auto">
          <a:xfrm>
            <a:off x="3348038" y="4868863"/>
            <a:ext cx="2305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Вы выбрали варианты ответов №:</a:t>
            </a:r>
          </a:p>
        </p:txBody>
      </p:sp>
      <p:graphicFrame>
        <p:nvGraphicFramePr>
          <p:cNvPr id="20489" name="Object 11"/>
          <p:cNvGraphicFramePr>
            <a:graphicFrameLocks noChangeAspect="1"/>
          </p:cNvGraphicFramePr>
          <p:nvPr/>
        </p:nvGraphicFramePr>
        <p:xfrm>
          <a:off x="5364163" y="1341438"/>
          <a:ext cx="3095625" cy="3059112"/>
        </p:xfrm>
        <a:graphic>
          <a:graphicData uri="http://schemas.openxmlformats.org/presentationml/2006/ole">
            <p:oleObj spid="_x0000_s20489" name="Clip" r:id="rId11" imgW="3848040" imgH="5478120" progId="MS_ClipArt_Gallery.2">
              <p:embed/>
            </p:oleObj>
          </a:graphicData>
        </a:graphic>
      </p:graphicFrame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23850" y="1341438"/>
            <a:ext cx="576263" cy="3387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000">
                <a:solidFill>
                  <a:schemeClr val="bg2"/>
                </a:solidFill>
                <a:latin typeface="Arial" charset="0"/>
              </a:rPr>
              <a:t>1.2.3.4.5.</a:t>
            </a:r>
            <a:r>
              <a:rPr lang="en-US" sz="3000">
                <a:solidFill>
                  <a:schemeClr val="bg2"/>
                </a:solidFill>
                <a:latin typeface="Arial" charset="0"/>
              </a:rPr>
              <a:t> 6.</a:t>
            </a:r>
            <a:endParaRPr lang="ru-RU" sz="30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87408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576263" cy="711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8</a:t>
            </a:r>
            <a:r>
              <a:rPr lang="ru-RU" sz="3600" smtClean="0"/>
              <a:t>.</a:t>
            </a:r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7678738" y="0"/>
            <a:ext cx="11477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баллов</a:t>
            </a:r>
          </a:p>
        </p:txBody>
      </p:sp>
      <p:sp>
        <p:nvSpPr>
          <p:cNvPr id="20496" name="Text Box 18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FF33"/>
                </a:solidFill>
                <a:latin typeface="Arial" charset="0"/>
              </a:rPr>
              <a:t>Вариант 2</a:t>
            </a:r>
          </a:p>
        </p:txBody>
      </p:sp>
      <p:sp>
        <p:nvSpPr>
          <p:cNvPr id="20497" name="Text Box 19"/>
          <p:cNvSpPr txBox="1">
            <a:spLocks noChangeArrowheads="1"/>
          </p:cNvSpPr>
          <p:nvPr/>
        </p:nvSpPr>
        <p:spPr bwMode="auto">
          <a:xfrm>
            <a:off x="1619250" y="1412875"/>
            <a:ext cx="6921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For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20498" name="Rectangle 20"/>
          <p:cNvSpPr>
            <a:spLocks noChangeArrowheads="1"/>
          </p:cNvSpPr>
          <p:nvPr/>
        </p:nvSpPr>
        <p:spPr bwMode="auto">
          <a:xfrm>
            <a:off x="1692275" y="2509838"/>
            <a:ext cx="5857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To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20499" name="Rectangle 21"/>
          <p:cNvSpPr>
            <a:spLocks noChangeArrowheads="1"/>
          </p:cNvSpPr>
          <p:nvPr/>
        </p:nvSpPr>
        <p:spPr bwMode="auto">
          <a:xfrm>
            <a:off x="1619250" y="3068638"/>
            <a:ext cx="9048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Next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20500" name="Rectangle 22"/>
          <p:cNvSpPr>
            <a:spLocks noChangeArrowheads="1"/>
          </p:cNvSpPr>
          <p:nvPr/>
        </p:nvSpPr>
        <p:spPr bwMode="auto">
          <a:xfrm>
            <a:off x="1692275" y="1989138"/>
            <a:ext cx="5413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If 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20501" name="Rectangle 23"/>
          <p:cNvSpPr>
            <a:spLocks noChangeArrowheads="1"/>
          </p:cNvSpPr>
          <p:nvPr/>
        </p:nvSpPr>
        <p:spPr bwMode="auto">
          <a:xfrm>
            <a:off x="1547813" y="3573463"/>
            <a:ext cx="9763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Then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20502" name="Rectangle 24"/>
          <p:cNvSpPr>
            <a:spLocks noChangeArrowheads="1"/>
          </p:cNvSpPr>
          <p:nvPr/>
        </p:nvSpPr>
        <p:spPr bwMode="auto">
          <a:xfrm>
            <a:off x="1692275" y="4149725"/>
            <a:ext cx="811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Else</a:t>
            </a:r>
          </a:p>
        </p:txBody>
      </p:sp>
    </p:spTree>
    <p:controls>
      <p:control spid="20482" name="CheckBox1" r:id="rId2" imgW="142920" imgH="581040"/>
      <p:control spid="20483" name="CheckBox2" r:id="rId3" imgW="142920" imgH="428760"/>
      <p:control spid="20484" name="CheckBox3" r:id="rId4" imgW="142920" imgH="409680"/>
      <p:control spid="20485" name="CheckBox4" r:id="rId5" imgW="142920" imgH="581040"/>
      <p:control spid="20486" name="CheckBox5" r:id="rId6" imgW="142920" imgH="457200"/>
      <p:control spid="20487" name="Label1" r:id="rId7" imgW="2809800" imgH="1657440"/>
      <p:control spid="20488" name="CommandButton1" r:id="rId8" imgW="1066680" imgH="380880"/>
      <p:control spid="20490" name="CheckBox6" r:id="rId9" imgW="142920" imgH="457200"/>
    </p:controls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611188" y="188913"/>
            <a:ext cx="85328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 помощью какого алгоритма проще всего решать данную задачу: «Одноклеточная амеба каждые три часа делится на 2 клетки. Сколько клеток будет через 5 дней».</a:t>
            </a:r>
          </a:p>
        </p:txBody>
      </p:sp>
      <p:sp>
        <p:nvSpPr>
          <p:cNvPr id="21515" name="Text Box 9"/>
          <p:cNvSpPr txBox="1">
            <a:spLocks noChangeArrowheads="1"/>
          </p:cNvSpPr>
          <p:nvPr/>
        </p:nvSpPr>
        <p:spPr bwMode="auto">
          <a:xfrm>
            <a:off x="0" y="6165850"/>
            <a:ext cx="205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323850" y="1916113"/>
            <a:ext cx="971550" cy="410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1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2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3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4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5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400">
                <a:latin typeface="Arial" charset="0"/>
              </a:rPr>
              <a:t>6</a:t>
            </a:r>
          </a:p>
        </p:txBody>
      </p:sp>
      <p:sp>
        <p:nvSpPr>
          <p:cNvPr id="189457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658813" cy="7000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9.</a:t>
            </a:r>
          </a:p>
        </p:txBody>
      </p:sp>
      <p:pic>
        <p:nvPicPr>
          <p:cNvPr id="21518" name="Picture 18" descr="j028700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51738" y="2133600"/>
            <a:ext cx="159226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61" name="Rectangle 21"/>
          <p:cNvSpPr>
            <a:spLocks noChangeArrowheads="1"/>
          </p:cNvSpPr>
          <p:nvPr/>
        </p:nvSpPr>
        <p:spPr bwMode="auto">
          <a:xfrm>
            <a:off x="76104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 балла</a:t>
            </a:r>
          </a:p>
        </p:txBody>
      </p:sp>
      <p:sp>
        <p:nvSpPr>
          <p:cNvPr id="21520" name="Text Box 22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FF33"/>
                </a:solidFill>
                <a:latin typeface="Arial" charset="0"/>
              </a:rPr>
              <a:t>Вариант 2</a:t>
            </a:r>
          </a:p>
        </p:txBody>
      </p:sp>
      <p:sp>
        <p:nvSpPr>
          <p:cNvPr id="21521" name="Rectangle 23"/>
          <p:cNvSpPr>
            <a:spLocks noChangeArrowheads="1"/>
          </p:cNvSpPr>
          <p:nvPr/>
        </p:nvSpPr>
        <p:spPr bwMode="auto">
          <a:xfrm>
            <a:off x="1403350" y="1916113"/>
            <a:ext cx="31067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Неполное ветвление</a:t>
            </a:r>
          </a:p>
        </p:txBody>
      </p:sp>
      <p:sp>
        <p:nvSpPr>
          <p:cNvPr id="21522" name="Rectangle 24"/>
          <p:cNvSpPr>
            <a:spLocks noChangeArrowheads="1"/>
          </p:cNvSpPr>
          <p:nvPr/>
        </p:nvSpPr>
        <p:spPr bwMode="auto">
          <a:xfrm>
            <a:off x="1476375" y="2636838"/>
            <a:ext cx="3302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Вложенное ветвление</a:t>
            </a:r>
          </a:p>
        </p:txBody>
      </p:sp>
      <p:sp>
        <p:nvSpPr>
          <p:cNvPr id="21523" name="Rectangle 25"/>
          <p:cNvSpPr>
            <a:spLocks noChangeArrowheads="1"/>
          </p:cNvSpPr>
          <p:nvPr/>
        </p:nvSpPr>
        <p:spPr bwMode="auto">
          <a:xfrm>
            <a:off x="1476375" y="3429000"/>
            <a:ext cx="10763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Выбор</a:t>
            </a:r>
          </a:p>
        </p:txBody>
      </p:sp>
      <p:sp>
        <p:nvSpPr>
          <p:cNvPr id="21524" name="Rectangle 26"/>
          <p:cNvSpPr>
            <a:spLocks noChangeArrowheads="1"/>
          </p:cNvSpPr>
          <p:nvPr/>
        </p:nvSpPr>
        <p:spPr bwMode="auto">
          <a:xfrm>
            <a:off x="1476375" y="4149725"/>
            <a:ext cx="1619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Линейный</a:t>
            </a:r>
          </a:p>
        </p:txBody>
      </p:sp>
      <p:sp>
        <p:nvSpPr>
          <p:cNvPr id="21525" name="Rectangle 27"/>
          <p:cNvSpPr>
            <a:spLocks noChangeArrowheads="1"/>
          </p:cNvSpPr>
          <p:nvPr/>
        </p:nvSpPr>
        <p:spPr bwMode="auto">
          <a:xfrm>
            <a:off x="1476375" y="4868863"/>
            <a:ext cx="16192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Цикл</a:t>
            </a:r>
          </a:p>
        </p:txBody>
      </p:sp>
      <p:sp>
        <p:nvSpPr>
          <p:cNvPr id="21526" name="Rectangle 28"/>
          <p:cNvSpPr>
            <a:spLocks noChangeArrowheads="1"/>
          </p:cNvSpPr>
          <p:nvPr/>
        </p:nvSpPr>
        <p:spPr bwMode="auto">
          <a:xfrm>
            <a:off x="1403350" y="5445125"/>
            <a:ext cx="2774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Полное ветвление</a:t>
            </a:r>
          </a:p>
        </p:txBody>
      </p:sp>
    </p:spTree>
    <p:controls>
      <p:control spid="21506" name="CommandButton1" r:id="rId2" imgW="1295280" imgH="504720"/>
      <p:control spid="21507" name="Label1" r:id="rId3" imgW="4610160" imgH="866880"/>
      <p:control spid="21508" name="OptionButton1" r:id="rId4" imgW="219240" imgH="504720"/>
      <p:control spid="21509" name="OptionButton2" r:id="rId5" imgW="219240" imgH="504720"/>
      <p:control spid="21510" name="OptionButton3" r:id="rId6" imgW="228600" imgH="428760"/>
      <p:control spid="21511" name="OptionButton4" r:id="rId7" imgW="228600" imgH="428760"/>
      <p:control spid="21512" name="OptionButton5" r:id="rId8" imgW="228600" imgH="428760"/>
      <p:control spid="21513" name="OptionButton6" r:id="rId9" imgW="228600" imgH="42876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971550" y="476250"/>
            <a:ext cx="7345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Цикл «Пока» является циклом с …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250825" y="5876925"/>
            <a:ext cx="18367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набрали :</a:t>
            </a:r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801688" cy="7112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10.</a:t>
            </a:r>
          </a:p>
        </p:txBody>
      </p:sp>
      <p:pic>
        <p:nvPicPr>
          <p:cNvPr id="22537" name="Picture 8" descr="j0234687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525" y="1944688"/>
            <a:ext cx="34194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426" name="Rectangle 10"/>
          <p:cNvSpPr>
            <a:spLocks noChangeArrowheads="1"/>
          </p:cNvSpPr>
          <p:nvPr/>
        </p:nvSpPr>
        <p:spPr bwMode="auto">
          <a:xfrm>
            <a:off x="7678738" y="0"/>
            <a:ext cx="1025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балла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FF33"/>
                </a:solidFill>
                <a:latin typeface="Arial" charset="0"/>
              </a:rPr>
              <a:t>Вариант 2</a:t>
            </a:r>
          </a:p>
        </p:txBody>
      </p:sp>
    </p:spTree>
    <p:controls>
      <p:control spid="22530" name="CommandButton1" r:id="rId2" imgW="1295280" imgH="504720"/>
      <p:control spid="22531" name="Label1" r:id="rId3" imgW="4610160" imgH="866880"/>
      <p:control spid="22532" name="TextBox1" r:id="rId4" imgW="4533840" imgH="6476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971550" y="333375"/>
            <a:ext cx="6943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Какая формулировка соответствует циклу с предусловием</a:t>
            </a:r>
          </a:p>
        </p:txBody>
      </p:sp>
      <p:sp>
        <p:nvSpPr>
          <p:cNvPr id="23560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0" y="5949950"/>
            <a:ext cx="205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0" y="1989138"/>
            <a:ext cx="684213" cy="223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1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2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3</a:t>
            </a:r>
          </a:p>
        </p:txBody>
      </p:sp>
      <p:sp>
        <p:nvSpPr>
          <p:cNvPr id="190478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801688" cy="9874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11</a:t>
            </a:r>
            <a:r>
              <a:rPr lang="ru-RU" sz="3200" smtClean="0"/>
              <a:t>.</a:t>
            </a:r>
          </a:p>
        </p:txBody>
      </p:sp>
      <p:pic>
        <p:nvPicPr>
          <p:cNvPr id="23564" name="Picture 15" descr="j030084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11975" y="4149725"/>
            <a:ext cx="2232025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76104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0,7 балла</a:t>
            </a:r>
          </a:p>
        </p:txBody>
      </p:sp>
      <p:sp>
        <p:nvSpPr>
          <p:cNvPr id="23566" name="Text Box 17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66FF33"/>
                </a:solidFill>
                <a:latin typeface="Arial" charset="0"/>
              </a:rPr>
              <a:t>Вариант 2</a:t>
            </a:r>
          </a:p>
        </p:txBody>
      </p:sp>
      <p:sp>
        <p:nvSpPr>
          <p:cNvPr id="23567" name="Rectangle 18"/>
          <p:cNvSpPr>
            <a:spLocks noChangeArrowheads="1"/>
          </p:cNvSpPr>
          <p:nvPr/>
        </p:nvSpPr>
        <p:spPr bwMode="auto">
          <a:xfrm>
            <a:off x="971550" y="3716338"/>
            <a:ext cx="7416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Arial" charset="0"/>
              </a:rPr>
              <a:t>Цикл, в котором условие выполняется до тех пор, пока условие не примет значение «ложь».</a:t>
            </a:r>
          </a:p>
        </p:txBody>
      </p:sp>
      <p:sp>
        <p:nvSpPr>
          <p:cNvPr id="23568" name="Rectangle 19"/>
          <p:cNvSpPr>
            <a:spLocks noChangeArrowheads="1"/>
          </p:cNvSpPr>
          <p:nvPr/>
        </p:nvSpPr>
        <p:spPr bwMode="auto">
          <a:xfrm>
            <a:off x="971550" y="2708275"/>
            <a:ext cx="7416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Arial" charset="0"/>
              </a:rPr>
              <a:t>Цикл, в котором условие выполняется до тех пор, пока условие не примет значение «истина».</a:t>
            </a:r>
          </a:p>
        </p:txBody>
      </p:sp>
      <p:sp>
        <p:nvSpPr>
          <p:cNvPr id="23569" name="Rectangle 20"/>
          <p:cNvSpPr>
            <a:spLocks noChangeArrowheads="1"/>
          </p:cNvSpPr>
          <p:nvPr/>
        </p:nvSpPr>
        <p:spPr bwMode="auto">
          <a:xfrm>
            <a:off x="900113" y="1700213"/>
            <a:ext cx="7416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Arial" charset="0"/>
              </a:rPr>
              <a:t>Цикл, в котором условие выполняется до тех пор, пока условие не примет значение «истина».</a:t>
            </a:r>
          </a:p>
        </p:txBody>
      </p:sp>
    </p:spTree>
    <p:controls>
      <p:control spid="23554" name="CommandButton1" r:id="rId2" imgW="1295280" imgH="504720"/>
      <p:control spid="23555" name="Label1" r:id="rId3" imgW="4610160" imgH="866880"/>
      <p:control spid="23556" name="OptionButton1" r:id="rId4" imgW="219240" imgH="504720"/>
      <p:control spid="23557" name="OptionButton2" r:id="rId5" imgW="219240" imgH="504720"/>
      <p:control spid="23558" name="OptionButton3" r:id="rId6" imgW="228600" imgH="42876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250825" y="1557338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FF00"/>
                </a:solidFill>
                <a:latin typeface="Arial" charset="0"/>
              </a:rPr>
              <a:t>Правильных ответов</a:t>
            </a:r>
          </a:p>
        </p:txBody>
      </p:sp>
      <p:sp>
        <p:nvSpPr>
          <p:cNvPr id="24586" name="Text Box 4"/>
          <p:cNvSpPr txBox="1">
            <a:spLocks noChangeArrowheads="1"/>
          </p:cNvSpPr>
          <p:nvPr/>
        </p:nvSpPr>
        <p:spPr bwMode="auto">
          <a:xfrm>
            <a:off x="323850" y="2349500"/>
            <a:ext cx="332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66FF33"/>
                </a:solidFill>
                <a:latin typeface="Arial" charset="0"/>
              </a:rPr>
              <a:t>Ошибочных ответов</a:t>
            </a:r>
          </a:p>
        </p:txBody>
      </p:sp>
      <p:sp>
        <p:nvSpPr>
          <p:cNvPr id="24587" name="Text Box 8"/>
          <p:cNvSpPr txBox="1">
            <a:spLocks noChangeArrowheads="1"/>
          </p:cNvSpPr>
          <p:nvPr/>
        </p:nvSpPr>
        <p:spPr bwMode="auto">
          <a:xfrm>
            <a:off x="250825" y="3284538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Arial" charset="0"/>
              </a:rPr>
              <a:t>Ваш суммарный балл</a:t>
            </a:r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479425" y="4621213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Arial" charset="0"/>
              </a:rPr>
              <a:t>Оценка</a:t>
            </a: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4859338" y="1125538"/>
            <a:ext cx="2951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Arial" charset="0"/>
              </a:rPr>
              <a:t>Вопросы, на которые</a:t>
            </a:r>
          </a:p>
          <a:p>
            <a:r>
              <a:rPr lang="ru-RU" sz="2000">
                <a:latin typeface="Arial" charset="0"/>
              </a:rPr>
              <a:t>выбраны ошибочные</a:t>
            </a:r>
          </a:p>
          <a:p>
            <a:r>
              <a:rPr lang="ru-RU" sz="2000">
                <a:latin typeface="Arial" charset="0"/>
              </a:rPr>
              <a:t>ответы</a:t>
            </a:r>
          </a:p>
        </p:txBody>
      </p:sp>
      <p:sp>
        <p:nvSpPr>
          <p:cNvPr id="24590" name="Text Box 15"/>
          <p:cNvSpPr txBox="1">
            <a:spLocks noChangeArrowheads="1"/>
          </p:cNvSpPr>
          <p:nvPr/>
        </p:nvSpPr>
        <p:spPr bwMode="auto">
          <a:xfrm>
            <a:off x="250825" y="602138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0" y="6021388"/>
            <a:ext cx="205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24592" name="Text Box 20"/>
          <p:cNvSpPr txBox="1">
            <a:spLocks noChangeArrowheads="1"/>
          </p:cNvSpPr>
          <p:nvPr/>
        </p:nvSpPr>
        <p:spPr bwMode="auto">
          <a:xfrm>
            <a:off x="4643438" y="6165850"/>
            <a:ext cx="2160587" cy="360363"/>
          </a:xfrm>
          <a:prstGeom prst="rect">
            <a:avLst/>
          </a:prstGeom>
          <a:solidFill>
            <a:schemeClr val="accent1">
              <a:alpha val="78822"/>
            </a:scheme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Начать тест </a:t>
            </a:r>
            <a:r>
              <a:rPr lang="ru-RU">
                <a:latin typeface="Arial" charset="0"/>
                <a:hlinkClick r:id="rId11" action="ppaction://hlinksldjump"/>
              </a:rPr>
              <a:t>снова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24593" name="Rectangle 2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815975"/>
          </a:xfrm>
          <a:noFill/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  <a:effectLst/>
                <a:latin typeface="Arial" charset="0"/>
              </a:rPr>
              <a:t>Результат тестирования</a:t>
            </a:r>
          </a:p>
        </p:txBody>
      </p:sp>
      <p:sp>
        <p:nvSpPr>
          <p:cNvPr id="24594" name="Text Box 29"/>
          <p:cNvSpPr txBox="1">
            <a:spLocks noChangeArrowheads="1"/>
          </p:cNvSpPr>
          <p:nvPr/>
        </p:nvSpPr>
        <p:spPr bwMode="auto">
          <a:xfrm>
            <a:off x="395288" y="3789363"/>
            <a:ext cx="335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Arial" charset="0"/>
              </a:rPr>
              <a:t>Максимальный балл</a:t>
            </a:r>
          </a:p>
        </p:txBody>
      </p:sp>
      <p:sp>
        <p:nvSpPr>
          <p:cNvPr id="24595" name="Text Box 30"/>
          <p:cNvSpPr txBox="1">
            <a:spLocks noChangeArrowheads="1"/>
          </p:cNvSpPr>
          <p:nvPr/>
        </p:nvSpPr>
        <p:spPr bwMode="auto">
          <a:xfrm>
            <a:off x="3924300" y="3860800"/>
            <a:ext cx="647700" cy="366713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20</a:t>
            </a:r>
            <a:endParaRPr lang="ru-RU" b="1">
              <a:solidFill>
                <a:schemeClr val="bg1"/>
              </a:solidFill>
              <a:latin typeface="Arial" charset="0"/>
            </a:endParaRPr>
          </a:p>
        </p:txBody>
      </p:sp>
    </p:spTree>
    <p:controls>
      <p:control spid="24578" name="CommandButton1" r:id="rId2" imgW="2514600" imgH="533520"/>
      <p:control spid="24579" name="Label1" r:id="rId3" imgW="762120" imgH="380880"/>
      <p:control spid="24580" name="Label2" r:id="rId4" imgW="790560" imgH="380880"/>
      <p:control spid="24581" name="CommandButton2" r:id="rId5" imgW="2305080" imgH="514440"/>
      <p:control spid="24582" name="Label3" r:id="rId6" imgW="1000080" imgH="380880"/>
      <p:control spid="24583" name="Label4" r:id="rId7" imgW="3505320" imgH="380880"/>
      <p:control spid="24584" name="TextBox1" r:id="rId8" imgW="914400" imgH="3724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201613"/>
            <a:ext cx="8964613" cy="665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800" b="1">
                <a:solidFill>
                  <a:schemeClr val="folHlink"/>
                </a:solidFill>
                <a:latin typeface="Arial" charset="0"/>
              </a:rPr>
              <a:t>			</a:t>
            </a:r>
            <a:r>
              <a:rPr lang="ru-RU" sz="2100" b="1">
                <a:latin typeface="Arial" charset="0"/>
              </a:rPr>
              <a:t>Перед началом работы на диске </a:t>
            </a:r>
            <a:r>
              <a:rPr lang="en-US" sz="2100" b="1">
                <a:latin typeface="Arial" charset="0"/>
              </a:rPr>
              <a:t>“</a:t>
            </a:r>
            <a:r>
              <a:rPr lang="ru-RU" sz="2100" b="1">
                <a:solidFill>
                  <a:srgbClr val="FFFF00"/>
                </a:solidFill>
                <a:latin typeface="Arial" charset="0"/>
              </a:rPr>
              <a:t>С</a:t>
            </a:r>
            <a:r>
              <a:rPr lang="en-US" sz="2100" b="1">
                <a:latin typeface="Arial" charset="0"/>
              </a:rPr>
              <a:t>”</a:t>
            </a:r>
            <a:r>
              <a:rPr lang="ru-RU" sz="2100" b="1">
                <a:latin typeface="Arial" charset="0"/>
              </a:rPr>
              <a:t> 	откройте  папку </a:t>
            </a:r>
            <a:r>
              <a:rPr lang="en-US" sz="2100" b="1">
                <a:latin typeface="Arial" charset="0"/>
              </a:rPr>
              <a:t>“</a:t>
            </a:r>
            <a:r>
              <a:rPr lang="en-US" sz="2100" b="1">
                <a:solidFill>
                  <a:srgbClr val="FF0000"/>
                </a:solidFill>
                <a:latin typeface="Arial" charset="0"/>
              </a:rPr>
              <a:t>Test</a:t>
            </a:r>
            <a:r>
              <a:rPr lang="en-US" sz="2100" b="1">
                <a:latin typeface="Arial" charset="0"/>
              </a:rPr>
              <a:t>” (</a:t>
            </a:r>
            <a:r>
              <a:rPr lang="ru-RU" sz="2100" b="1">
                <a:latin typeface="Arial" charset="0"/>
              </a:rPr>
              <a:t>на английском языке</a:t>
            </a:r>
            <a:r>
              <a:rPr lang="en-US" sz="2100" b="1">
                <a:latin typeface="Arial" charset="0"/>
              </a:rPr>
              <a:t>)</a:t>
            </a:r>
            <a:r>
              <a:rPr lang="ru-RU" sz="2100" b="1">
                <a:latin typeface="Arial" charset="0"/>
              </a:rPr>
              <a:t>.</a:t>
            </a:r>
          </a:p>
          <a:p>
            <a:pPr algn="ctr"/>
            <a:r>
              <a:rPr lang="ru-RU" sz="2100" b="1">
                <a:solidFill>
                  <a:srgbClr val="66FF33"/>
                </a:solidFill>
                <a:latin typeface="Arial" charset="0"/>
              </a:rPr>
              <a:t>Если не было вопроса об отключении макросов</a:t>
            </a:r>
            <a:r>
              <a:rPr lang="ru-RU" sz="2100" b="1">
                <a:latin typeface="Arial" charset="0"/>
              </a:rPr>
              <a:t>, то понизьте уровень безопасности до среднего: </a:t>
            </a:r>
            <a:r>
              <a:rPr lang="ru-RU" sz="2100" b="1">
                <a:solidFill>
                  <a:srgbClr val="FFFF00"/>
                </a:solidFill>
                <a:latin typeface="Arial" charset="0"/>
              </a:rPr>
              <a:t>Сервис/макрос/безопасность</a:t>
            </a:r>
            <a:r>
              <a:rPr lang="ru-RU" sz="2100" b="1">
                <a:latin typeface="Arial" charset="0"/>
              </a:rPr>
              <a:t> и перезагрузите презентацию.</a:t>
            </a:r>
          </a:p>
          <a:p>
            <a:pPr algn="just"/>
            <a:r>
              <a:rPr lang="ru-RU" sz="2100" b="1">
                <a:latin typeface="Arial" charset="0"/>
              </a:rPr>
              <a:t>	После нажатия мышью на кнопку </a:t>
            </a:r>
            <a:r>
              <a:rPr lang="ru-RU" sz="2100" b="1">
                <a:solidFill>
                  <a:schemeClr val="tx2"/>
                </a:solidFill>
                <a:latin typeface="Arial" charset="0"/>
              </a:rPr>
              <a:t>«</a:t>
            </a:r>
            <a:r>
              <a:rPr lang="ru-RU" sz="2100" b="1">
                <a:solidFill>
                  <a:srgbClr val="66FF33"/>
                </a:solidFill>
                <a:latin typeface="Arial" charset="0"/>
              </a:rPr>
              <a:t>Регистрация</a:t>
            </a:r>
            <a:r>
              <a:rPr lang="ru-RU" sz="2100" b="1">
                <a:solidFill>
                  <a:schemeClr val="tx2"/>
                </a:solidFill>
                <a:latin typeface="Arial" charset="0"/>
              </a:rPr>
              <a:t>»</a:t>
            </a:r>
            <a:r>
              <a:rPr lang="ru-RU" sz="2100" b="1">
                <a:latin typeface="Arial" charset="0"/>
              </a:rPr>
              <a:t> Вам будет предложено </a:t>
            </a:r>
            <a:r>
              <a:rPr lang="ru-RU" sz="2100" b="1">
                <a:solidFill>
                  <a:schemeClr val="tx2"/>
                </a:solidFill>
                <a:latin typeface="Arial" charset="0"/>
              </a:rPr>
              <a:t>«Зарегистрироваться»</a:t>
            </a:r>
            <a:r>
              <a:rPr lang="en-US" sz="21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2100" b="1">
                <a:latin typeface="Arial" charset="0"/>
              </a:rPr>
              <a:t>, а затем </a:t>
            </a:r>
            <a:r>
              <a:rPr lang="ru-RU" sz="2100" b="1">
                <a:solidFill>
                  <a:srgbClr val="66FF33"/>
                </a:solidFill>
                <a:latin typeface="Arial" charset="0"/>
              </a:rPr>
              <a:t>11</a:t>
            </a:r>
            <a:r>
              <a:rPr lang="en-US" sz="2100" b="1">
                <a:latin typeface="Arial" charset="0"/>
              </a:rPr>
              <a:t> </a:t>
            </a:r>
            <a:r>
              <a:rPr lang="ru-RU" sz="2100" b="1">
                <a:latin typeface="Arial" charset="0"/>
              </a:rPr>
              <a:t>слайдов по </a:t>
            </a:r>
            <a:r>
              <a:rPr lang="ru-RU" sz="2100" b="1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ru-RU" sz="2100" b="1">
                <a:latin typeface="Arial" charset="0"/>
              </a:rPr>
              <a:t> вопросу с выбором мышью </a:t>
            </a:r>
            <a:r>
              <a:rPr lang="ru-RU" sz="2100" b="1">
                <a:solidFill>
                  <a:srgbClr val="FF0000"/>
                </a:solidFill>
                <a:latin typeface="Arial" charset="0"/>
              </a:rPr>
              <a:t>1-го ответа</a:t>
            </a:r>
            <a:r>
              <a:rPr lang="ru-RU" sz="2100" b="1">
                <a:latin typeface="Arial" charset="0"/>
              </a:rPr>
              <a:t> через элемент управления «переключатель»     и </a:t>
            </a:r>
            <a:r>
              <a:rPr lang="ru-RU" sz="2100" b="1">
                <a:solidFill>
                  <a:srgbClr val="FFFF00"/>
                </a:solidFill>
                <a:latin typeface="Arial" charset="0"/>
              </a:rPr>
              <a:t>нескольких - через флажок</a:t>
            </a:r>
            <a:r>
              <a:rPr lang="ru-RU" sz="2100" b="1">
                <a:latin typeface="Arial" charset="0"/>
              </a:rPr>
              <a:t>     .</a:t>
            </a:r>
          </a:p>
          <a:p>
            <a:pPr algn="just"/>
            <a:r>
              <a:rPr lang="ru-RU" sz="2100" b="1">
                <a:latin typeface="Arial" charset="0"/>
              </a:rPr>
              <a:t> После нажатия мышью на кнопку </a:t>
            </a:r>
            <a:r>
              <a:rPr lang="ru-RU" sz="2100" b="1">
                <a:solidFill>
                  <a:schemeClr val="tx2"/>
                </a:solidFill>
                <a:latin typeface="Arial" charset="0"/>
              </a:rPr>
              <a:t>«</a:t>
            </a:r>
            <a:r>
              <a:rPr lang="ru-RU" sz="2100" b="1">
                <a:solidFill>
                  <a:srgbClr val="FF0000"/>
                </a:solidFill>
                <a:latin typeface="Arial" charset="0"/>
              </a:rPr>
              <a:t>Далее</a:t>
            </a:r>
            <a:r>
              <a:rPr lang="ru-RU" sz="2100" b="1">
                <a:solidFill>
                  <a:schemeClr val="tx2"/>
                </a:solidFill>
                <a:latin typeface="Arial" charset="0"/>
              </a:rPr>
              <a:t>»</a:t>
            </a:r>
            <a:r>
              <a:rPr lang="ru-RU" sz="2100" b="1">
                <a:latin typeface="Arial" charset="0"/>
              </a:rPr>
              <a:t> Ваши баллы запишутся в файл </a:t>
            </a:r>
            <a:r>
              <a:rPr lang="ru-RU" sz="2100" b="1">
                <a:solidFill>
                  <a:schemeClr val="folHlink"/>
                </a:solidFill>
                <a:latin typeface="Arial" charset="0"/>
              </a:rPr>
              <a:t>«</a:t>
            </a:r>
            <a:r>
              <a:rPr lang="ru-RU" b="1">
                <a:solidFill>
                  <a:srgbClr val="FFFF00"/>
                </a:solidFill>
                <a:latin typeface="Arial" charset="0"/>
              </a:rPr>
              <a:t>С</a:t>
            </a:r>
            <a:r>
              <a:rPr lang="en-US" sz="2100">
                <a:solidFill>
                  <a:schemeClr val="folHlink"/>
                </a:solidFill>
                <a:latin typeface="Arial" charset="0"/>
              </a:rPr>
              <a:t>:\Test\</a:t>
            </a:r>
            <a:r>
              <a:rPr lang="ru-RU" sz="2100">
                <a:solidFill>
                  <a:schemeClr val="folHlink"/>
                </a:solidFill>
                <a:latin typeface="Arial" charset="0"/>
              </a:rPr>
              <a:t>Результат тестирования</a:t>
            </a:r>
            <a:r>
              <a:rPr lang="en-US" sz="2100">
                <a:solidFill>
                  <a:schemeClr val="folHlink"/>
                </a:solidFill>
                <a:latin typeface="Arial" charset="0"/>
              </a:rPr>
              <a:t>.txt</a:t>
            </a:r>
            <a:r>
              <a:rPr lang="ru-RU" sz="2100">
                <a:solidFill>
                  <a:schemeClr val="folHlink"/>
                </a:solidFill>
                <a:latin typeface="Arial" charset="0"/>
              </a:rPr>
              <a:t>»</a:t>
            </a:r>
            <a:r>
              <a:rPr lang="ru-RU" sz="2100" b="1">
                <a:latin typeface="Arial" charset="0"/>
              </a:rPr>
              <a:t>, а протокол (дата, время и № ответов)</a:t>
            </a:r>
            <a:r>
              <a:rPr lang="en-US" sz="2100" b="1">
                <a:latin typeface="Arial" charset="0"/>
              </a:rPr>
              <a:t> </a:t>
            </a:r>
            <a:r>
              <a:rPr lang="ru-RU" sz="2100" b="1">
                <a:latin typeface="Arial" charset="0"/>
              </a:rPr>
              <a:t>в файл с вашей фамилией</a:t>
            </a:r>
          </a:p>
          <a:p>
            <a:pPr algn="just"/>
            <a:r>
              <a:rPr lang="ru-RU" sz="2100" b="1">
                <a:latin typeface="Arial" charset="0"/>
              </a:rPr>
              <a:t>  </a:t>
            </a:r>
            <a:r>
              <a:rPr lang="ru-RU" sz="2100">
                <a:solidFill>
                  <a:schemeClr val="folHlink"/>
                </a:solidFill>
                <a:latin typeface="Arial" charset="0"/>
              </a:rPr>
              <a:t>«</a:t>
            </a:r>
            <a:r>
              <a:rPr lang="ru-RU" b="1">
                <a:solidFill>
                  <a:srgbClr val="FFFF00"/>
                </a:solidFill>
                <a:latin typeface="Arial" charset="0"/>
              </a:rPr>
              <a:t>С</a:t>
            </a:r>
            <a:r>
              <a:rPr lang="en-US">
                <a:latin typeface="Arial" charset="0"/>
              </a:rPr>
              <a:t> </a:t>
            </a:r>
            <a:r>
              <a:rPr lang="en-US" sz="2100">
                <a:solidFill>
                  <a:schemeClr val="folHlink"/>
                </a:solidFill>
                <a:latin typeface="Arial" charset="0"/>
              </a:rPr>
              <a:t>:\Test\”</a:t>
            </a:r>
            <a:r>
              <a:rPr lang="ru-RU" sz="2100">
                <a:solidFill>
                  <a:schemeClr val="folHlink"/>
                </a:solidFill>
                <a:latin typeface="Arial" charset="0"/>
              </a:rPr>
              <a:t>Ваша фамилия</a:t>
            </a:r>
            <a:r>
              <a:rPr lang="en-US" sz="2100">
                <a:solidFill>
                  <a:schemeClr val="folHlink"/>
                </a:solidFill>
                <a:latin typeface="Arial" charset="0"/>
              </a:rPr>
              <a:t>”</a:t>
            </a:r>
            <a:r>
              <a:rPr lang="ru-RU" sz="2100">
                <a:solidFill>
                  <a:schemeClr val="folHlink"/>
                </a:solidFill>
                <a:latin typeface="Arial" charset="0"/>
              </a:rPr>
              <a:t>. </a:t>
            </a:r>
            <a:r>
              <a:rPr lang="en-US" sz="2100">
                <a:solidFill>
                  <a:schemeClr val="folHlink"/>
                </a:solidFill>
                <a:latin typeface="Arial" charset="0"/>
              </a:rPr>
              <a:t>rtf </a:t>
            </a:r>
            <a:r>
              <a:rPr lang="ru-RU" sz="2100">
                <a:solidFill>
                  <a:schemeClr val="folHlink"/>
                </a:solidFill>
                <a:latin typeface="Arial" charset="0"/>
              </a:rPr>
              <a:t>» </a:t>
            </a:r>
            <a:r>
              <a:rPr lang="ru-RU" sz="2100" b="1">
                <a:latin typeface="Arial" charset="0"/>
              </a:rPr>
              <a:t>.</a:t>
            </a:r>
            <a:endParaRPr lang="ru-RU" sz="2100">
              <a:solidFill>
                <a:schemeClr val="folHlink"/>
              </a:solidFill>
              <a:latin typeface="Arial" charset="0"/>
            </a:endParaRPr>
          </a:p>
          <a:p>
            <a:pPr algn="just"/>
            <a:r>
              <a:rPr lang="ru-RU" sz="2100" b="1">
                <a:latin typeface="Arial" charset="0"/>
              </a:rPr>
              <a:t>	На </a:t>
            </a:r>
            <a:r>
              <a:rPr lang="ru-RU" sz="2100" b="1">
                <a:solidFill>
                  <a:schemeClr val="folHlink"/>
                </a:solidFill>
                <a:latin typeface="Arial" charset="0"/>
              </a:rPr>
              <a:t>последнем</a:t>
            </a:r>
            <a:r>
              <a:rPr lang="ru-RU" sz="2100">
                <a:latin typeface="Arial" charset="0"/>
              </a:rPr>
              <a:t> </a:t>
            </a:r>
            <a:r>
              <a:rPr lang="ru-RU" sz="2100" b="1">
                <a:latin typeface="Arial" charset="0"/>
              </a:rPr>
              <a:t>слайде после нажатия мышью на кнопку </a:t>
            </a:r>
            <a:r>
              <a:rPr lang="ru-RU" sz="2100" b="1">
                <a:solidFill>
                  <a:schemeClr val="tx2"/>
                </a:solidFill>
                <a:latin typeface="Arial" charset="0"/>
              </a:rPr>
              <a:t>«</a:t>
            </a:r>
            <a:r>
              <a:rPr lang="ru-RU" sz="2100" b="1">
                <a:solidFill>
                  <a:srgbClr val="FF0000"/>
                </a:solidFill>
                <a:latin typeface="Arial" charset="0"/>
              </a:rPr>
              <a:t>Показать результат</a:t>
            </a:r>
            <a:r>
              <a:rPr lang="ru-RU" sz="2100" b="1">
                <a:solidFill>
                  <a:schemeClr val="tx2"/>
                </a:solidFill>
                <a:latin typeface="Arial" charset="0"/>
              </a:rPr>
              <a:t>»</a:t>
            </a:r>
            <a:r>
              <a:rPr lang="ru-RU" sz="2100" b="1">
                <a:latin typeface="Arial" charset="0"/>
              </a:rPr>
              <a:t> будет  выставлена оценка, для фиксации которой нужно позвать преподавателя. </a:t>
            </a:r>
          </a:p>
          <a:p>
            <a:pPr algn="just"/>
            <a:r>
              <a:rPr lang="ru-RU" sz="2100" b="1">
                <a:latin typeface="Arial" charset="0"/>
              </a:rPr>
              <a:t>	После нажатия мышью на кнопку </a:t>
            </a:r>
            <a:r>
              <a:rPr lang="ru-RU" sz="2100" b="1">
                <a:solidFill>
                  <a:schemeClr val="tx2"/>
                </a:solidFill>
                <a:latin typeface="Arial" charset="0"/>
              </a:rPr>
              <a:t>«</a:t>
            </a:r>
            <a:r>
              <a:rPr lang="ru-RU" sz="2100" b="1">
                <a:solidFill>
                  <a:srgbClr val="66FF33"/>
                </a:solidFill>
                <a:latin typeface="Arial" charset="0"/>
              </a:rPr>
              <a:t>Завершить работу</a:t>
            </a:r>
            <a:r>
              <a:rPr lang="ru-RU" sz="2100" b="1">
                <a:solidFill>
                  <a:schemeClr val="tx2"/>
                </a:solidFill>
                <a:latin typeface="Arial" charset="0"/>
              </a:rPr>
              <a:t>»</a:t>
            </a:r>
            <a:r>
              <a:rPr lang="ru-RU" sz="2100" b="1">
                <a:latin typeface="Arial" charset="0"/>
              </a:rPr>
              <a:t> презентация будет закрыта. Для повторного тестирования нажмите «</a:t>
            </a:r>
            <a:r>
              <a:rPr lang="ru-RU" sz="2100" b="1">
                <a:solidFill>
                  <a:srgbClr val="66FF33"/>
                </a:solidFill>
                <a:latin typeface="Arial" charset="0"/>
              </a:rPr>
              <a:t>снова</a:t>
            </a:r>
            <a:r>
              <a:rPr lang="ru-RU" sz="2100" b="1">
                <a:latin typeface="Arial" charset="0"/>
              </a:rPr>
              <a:t>», </a:t>
            </a:r>
            <a:r>
              <a:rPr lang="ru-RU" sz="2100" b="1">
                <a:solidFill>
                  <a:srgbClr val="FF6600"/>
                </a:solidFill>
                <a:latin typeface="Arial" charset="0"/>
              </a:rPr>
              <a:t>переход</a:t>
            </a:r>
            <a:r>
              <a:rPr lang="ru-RU" sz="2100" b="1">
                <a:latin typeface="Arial" charset="0"/>
              </a:rPr>
              <a:t> на нужный слайд – через стрелки </a:t>
            </a:r>
            <a:r>
              <a:rPr lang="ru-RU" sz="2100" b="1">
                <a:solidFill>
                  <a:srgbClr val="FF6600"/>
                </a:solidFill>
                <a:latin typeface="Arial" charset="0"/>
              </a:rPr>
              <a:t>внизу слева</a:t>
            </a:r>
            <a:r>
              <a:rPr lang="ru-RU" sz="2100" b="1">
                <a:latin typeface="Arial" charset="0"/>
              </a:rPr>
              <a:t>.     Желаем успеха!       </a:t>
            </a:r>
            <a:r>
              <a:rPr lang="ru-RU" sz="2400" b="1" i="1">
                <a:solidFill>
                  <a:schemeClr val="folHlink"/>
                </a:solidFill>
                <a:latin typeface="Arial" charset="0"/>
                <a:hlinkClick r:id="rId2" action="ppaction://hlinksldjump"/>
              </a:rPr>
              <a:t>Приступить к работе</a:t>
            </a:r>
            <a:endParaRPr lang="ru-RU" sz="2400" b="1" i="1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4283075" y="2995613"/>
            <a:ext cx="215900" cy="215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532813" y="2924175"/>
            <a:ext cx="215900" cy="2159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4356100" y="3068638"/>
            <a:ext cx="73025" cy="714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8532813" y="2997200"/>
            <a:ext cx="714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8604250" y="2924175"/>
            <a:ext cx="144463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8532813" y="2997200"/>
            <a:ext cx="71437" cy="714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4032250" cy="777875"/>
          </a:xfrm>
          <a:noFill/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folHlink"/>
                </a:solidFill>
                <a:effectLst/>
              </a:rPr>
              <a:t>ИНСТРУКЦИЯ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1547813" y="549275"/>
            <a:ext cx="7056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Дайте определение алгоритма</a:t>
            </a:r>
          </a:p>
        </p:txBody>
      </p:sp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539750" y="5876925"/>
            <a:ext cx="154781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250825" y="1557338"/>
            <a:ext cx="647700" cy="2230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  <a:defRPr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  <a:defRPr/>
            </a:pP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spcBef>
                <a:spcPct val="50000"/>
              </a:spcBef>
              <a:spcAft>
                <a:spcPct val="50000"/>
              </a:spcAft>
              <a:defRPr/>
            </a:pP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1403350" y="3068638"/>
            <a:ext cx="6408738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00"/>
                </a:solidFill>
              </a:rPr>
              <a:t>- это программа, записанная на понятном компьютеру языке</a:t>
            </a:r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1476375" y="1484313"/>
            <a:ext cx="7272338" cy="126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>
                <a:solidFill>
                  <a:srgbClr val="000000"/>
                </a:solidFill>
              </a:rPr>
              <a:t>- это конечная последовательность команд (предписаний) исполнителю совершить конечную последовательность действий, которая направлена на достижение определённой цели. </a:t>
            </a:r>
          </a:p>
        </p:txBody>
      </p:sp>
      <p:sp>
        <p:nvSpPr>
          <p:cNvPr id="138256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576262" cy="99853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1.</a:t>
            </a:r>
          </a:p>
        </p:txBody>
      </p:sp>
      <p:pic>
        <p:nvPicPr>
          <p:cNvPr id="2061" name="Picture 18" descr="j0234687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3860800"/>
            <a:ext cx="302736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79279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0,5 балла</a:t>
            </a:r>
          </a:p>
        </p:txBody>
      </p:sp>
      <p:sp>
        <p:nvSpPr>
          <p:cNvPr id="2063" name="Text Box 20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Вариант 1</a:t>
            </a:r>
          </a:p>
        </p:txBody>
      </p:sp>
    </p:spTree>
    <p:controls>
      <p:control spid="2050" name="CommandButton1" r:id="rId2" imgW="1295280" imgH="504720"/>
      <p:control spid="2051" name="Label1" r:id="rId3" imgW="4610160" imgH="866880"/>
      <p:control spid="2052" name="OptionButton1" r:id="rId4" imgW="285840" imgH="581040"/>
      <p:control spid="2053" name="OptionButton2" r:id="rId5" imgW="285840" imgH="5810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17" descr="j019538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0138" y="1916113"/>
            <a:ext cx="1693862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latin typeface="Arial" charset="0"/>
              </a:rPr>
              <a:t> 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Кто является исполнителем?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468313" y="5734050"/>
            <a:ext cx="16192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1042988" y="2276475"/>
            <a:ext cx="6121400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0000"/>
                </a:solidFill>
              </a:rPr>
              <a:t>Исполнитель - человек, живое существо или автоматическое устройство, способное к восприятию и выполнению данных команд.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576262" cy="7921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2.</a:t>
            </a:r>
          </a:p>
        </p:txBody>
      </p:sp>
      <p:sp>
        <p:nvSpPr>
          <p:cNvPr id="137234" name="Rectangle 18"/>
          <p:cNvSpPr>
            <a:spLocks noChangeArrowheads="1"/>
          </p:cNvSpPr>
          <p:nvPr/>
        </p:nvSpPr>
        <p:spPr bwMode="auto">
          <a:xfrm>
            <a:off x="8245475" y="0"/>
            <a:ext cx="898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балл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Вариант 1</a:t>
            </a:r>
          </a:p>
        </p:txBody>
      </p:sp>
      <p:sp>
        <p:nvSpPr>
          <p:cNvPr id="137236" name="Text Box 20"/>
          <p:cNvSpPr txBox="1">
            <a:spLocks noChangeArrowheads="1"/>
          </p:cNvSpPr>
          <p:nvPr/>
        </p:nvSpPr>
        <p:spPr bwMode="auto">
          <a:xfrm>
            <a:off x="179388" y="1554163"/>
            <a:ext cx="377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7237" name="Text Box 21"/>
          <p:cNvSpPr txBox="1">
            <a:spLocks noChangeArrowheads="1"/>
          </p:cNvSpPr>
          <p:nvPr/>
        </p:nvSpPr>
        <p:spPr bwMode="auto">
          <a:xfrm>
            <a:off x="179388" y="2781300"/>
            <a:ext cx="377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179388" y="3860800"/>
            <a:ext cx="377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37239" name="Text Box 23"/>
          <p:cNvSpPr txBox="1">
            <a:spLocks noChangeArrowheads="1"/>
          </p:cNvSpPr>
          <p:nvPr/>
        </p:nvSpPr>
        <p:spPr bwMode="auto">
          <a:xfrm>
            <a:off x="179388" y="4797425"/>
            <a:ext cx="377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092" name="Text Box 24"/>
          <p:cNvSpPr txBox="1">
            <a:spLocks noChangeArrowheads="1"/>
          </p:cNvSpPr>
          <p:nvPr/>
        </p:nvSpPr>
        <p:spPr bwMode="auto">
          <a:xfrm>
            <a:off x="1042988" y="1484313"/>
            <a:ext cx="741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0000"/>
                </a:solidFill>
              </a:rPr>
              <a:t>Исполнитель - последовательность команд, которая направлена на достижение определённой цели. </a:t>
            </a:r>
          </a:p>
        </p:txBody>
      </p:sp>
      <p:sp>
        <p:nvSpPr>
          <p:cNvPr id="3093" name="Text Box 25"/>
          <p:cNvSpPr txBox="1">
            <a:spLocks noChangeArrowheads="1"/>
          </p:cNvSpPr>
          <p:nvPr/>
        </p:nvSpPr>
        <p:spPr bwMode="auto">
          <a:xfrm>
            <a:off x="1042988" y="3860800"/>
            <a:ext cx="741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0000"/>
                </a:solidFill>
              </a:rPr>
              <a:t>Исполнитель – процесс разработки алгоритма (план действий) для решения задачи на компьютере.</a:t>
            </a:r>
          </a:p>
        </p:txBody>
      </p:sp>
      <p:sp>
        <p:nvSpPr>
          <p:cNvPr id="3094" name="Text Box 26"/>
          <p:cNvSpPr txBox="1">
            <a:spLocks noChangeArrowheads="1"/>
          </p:cNvSpPr>
          <p:nvPr/>
        </p:nvSpPr>
        <p:spPr bwMode="auto">
          <a:xfrm>
            <a:off x="1116013" y="4724400"/>
            <a:ext cx="7416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>
                <a:solidFill>
                  <a:srgbClr val="000000"/>
                </a:solidFill>
              </a:rPr>
              <a:t>Исполнитель – человек, выполняющий программу задачи на компьютере.</a:t>
            </a:r>
          </a:p>
        </p:txBody>
      </p:sp>
    </p:spTree>
    <p:controls>
      <p:control spid="3074" name="CommandButton1" r:id="rId2" imgW="1295280" imgH="504720"/>
      <p:control spid="3075" name="Label1" r:id="rId3" imgW="4610160" imgH="866880"/>
      <p:control spid="3076" name="OptionButton1" r:id="rId4" imgW="285840" imgH="723960"/>
      <p:control spid="3077" name="OptionButton2" r:id="rId5" imgW="285840" imgH="866880"/>
      <p:control spid="3078" name="OptionButton3" r:id="rId6" imgW="285840" imgH="723960"/>
      <p:control spid="3079" name="OptionButton4" r:id="rId7" imgW="285840" imgH="8668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900113" y="476250"/>
            <a:ext cx="82438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Укажите фигуру, которая в блок-схемах алгоритмов означает начало и конец алгоритма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05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79388" y="6021388"/>
            <a:ext cx="19446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139282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576263" cy="88265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3.</a:t>
            </a:r>
          </a:p>
        </p:txBody>
      </p:sp>
      <p:sp>
        <p:nvSpPr>
          <p:cNvPr id="139284" name="Rectangle 20"/>
          <p:cNvSpPr>
            <a:spLocks noChangeArrowheads="1"/>
          </p:cNvSpPr>
          <p:nvPr/>
        </p:nvSpPr>
        <p:spPr bwMode="auto">
          <a:xfrm>
            <a:off x="7927975" y="0"/>
            <a:ext cx="898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балл</a:t>
            </a:r>
          </a:p>
        </p:txBody>
      </p:sp>
      <p:sp>
        <p:nvSpPr>
          <p:cNvPr id="4109" name="Rectangle 21"/>
          <p:cNvSpPr>
            <a:spLocks noChangeArrowheads="1"/>
          </p:cNvSpPr>
          <p:nvPr/>
        </p:nvSpPr>
        <p:spPr bwMode="auto">
          <a:xfrm>
            <a:off x="539750" y="22764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1</a:t>
            </a:r>
          </a:p>
        </p:txBody>
      </p:sp>
      <p:sp>
        <p:nvSpPr>
          <p:cNvPr id="4110" name="Rectangle 22"/>
          <p:cNvSpPr>
            <a:spLocks noChangeArrowheads="1"/>
          </p:cNvSpPr>
          <p:nvPr/>
        </p:nvSpPr>
        <p:spPr bwMode="auto">
          <a:xfrm>
            <a:off x="3059113" y="22764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2</a:t>
            </a:r>
          </a:p>
        </p:txBody>
      </p:sp>
      <p:sp>
        <p:nvSpPr>
          <p:cNvPr id="4111" name="Rectangle 23"/>
          <p:cNvSpPr>
            <a:spLocks noChangeArrowheads="1"/>
          </p:cNvSpPr>
          <p:nvPr/>
        </p:nvSpPr>
        <p:spPr bwMode="auto">
          <a:xfrm>
            <a:off x="5291138" y="23495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3</a:t>
            </a:r>
          </a:p>
        </p:txBody>
      </p:sp>
      <p:sp>
        <p:nvSpPr>
          <p:cNvPr id="4112" name="Rectangle 24"/>
          <p:cNvSpPr>
            <a:spLocks noChangeArrowheads="1"/>
          </p:cNvSpPr>
          <p:nvPr/>
        </p:nvSpPr>
        <p:spPr bwMode="auto">
          <a:xfrm>
            <a:off x="7453313" y="234950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4</a:t>
            </a:r>
          </a:p>
        </p:txBody>
      </p:sp>
      <p:sp>
        <p:nvSpPr>
          <p:cNvPr id="4113" name="Text Box 25"/>
          <p:cNvSpPr txBox="1">
            <a:spLocks noChangeArrowheads="1"/>
          </p:cNvSpPr>
          <p:nvPr/>
        </p:nvSpPr>
        <p:spPr bwMode="auto">
          <a:xfrm>
            <a:off x="3779838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Вариант 1</a:t>
            </a:r>
          </a:p>
        </p:txBody>
      </p:sp>
      <p:sp>
        <p:nvSpPr>
          <p:cNvPr id="4114" name="Oval 26"/>
          <p:cNvSpPr>
            <a:spLocks noChangeArrowheads="1"/>
          </p:cNvSpPr>
          <p:nvPr/>
        </p:nvSpPr>
        <p:spPr bwMode="auto">
          <a:xfrm>
            <a:off x="7164388" y="3284538"/>
            <a:ext cx="1800225" cy="647700"/>
          </a:xfrm>
          <a:prstGeom prst="ellipse">
            <a:avLst/>
          </a:prstGeom>
          <a:solidFill>
            <a:srgbClr val="CCFF99"/>
          </a:solidFill>
          <a:ln w="38100" algn="ctr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5" name="AutoShape 27"/>
          <p:cNvSpPr>
            <a:spLocks noChangeArrowheads="1"/>
          </p:cNvSpPr>
          <p:nvPr/>
        </p:nvSpPr>
        <p:spPr bwMode="auto">
          <a:xfrm>
            <a:off x="4787900" y="3284538"/>
            <a:ext cx="1943100" cy="647700"/>
          </a:xfrm>
          <a:prstGeom prst="flowChartInputOutput">
            <a:avLst/>
          </a:prstGeom>
          <a:solidFill>
            <a:srgbClr val="CCFF99"/>
          </a:solidFill>
          <a:ln w="381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</a:pPr>
            <a:endParaRPr lang="ru-RU" sz="3200" b="1" i="1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4116" name="AutoShape 28"/>
          <p:cNvSpPr>
            <a:spLocks noChangeArrowheads="1"/>
          </p:cNvSpPr>
          <p:nvPr/>
        </p:nvSpPr>
        <p:spPr bwMode="auto">
          <a:xfrm>
            <a:off x="2843213" y="3284538"/>
            <a:ext cx="1800225" cy="647700"/>
          </a:xfrm>
          <a:prstGeom prst="flowChartDecision">
            <a:avLst/>
          </a:prstGeom>
          <a:solidFill>
            <a:srgbClr val="CCFF99"/>
          </a:solidFill>
          <a:ln w="381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7" name="AutoShape 29"/>
          <p:cNvSpPr>
            <a:spLocks noChangeArrowheads="1"/>
          </p:cNvSpPr>
          <p:nvPr/>
        </p:nvSpPr>
        <p:spPr bwMode="auto">
          <a:xfrm>
            <a:off x="395288" y="3357563"/>
            <a:ext cx="2087562" cy="504825"/>
          </a:xfrm>
          <a:prstGeom prst="flowChartProcess">
            <a:avLst/>
          </a:prstGeom>
          <a:solidFill>
            <a:srgbClr val="CCFF99"/>
          </a:solidFill>
          <a:ln w="38100" algn="ctr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ontrols>
      <p:control spid="4098" name="CommandButton1" r:id="rId2" imgW="1295280" imgH="504720"/>
      <p:control spid="4099" name="Label1" r:id="rId3" imgW="4610160" imgH="866880"/>
      <p:control spid="4100" name="OptionButton1" r:id="rId4" imgW="285840" imgH="581040"/>
      <p:control spid="4101" name="OptionButton2" r:id="rId5" imgW="285840" imgH="581040"/>
      <p:control spid="4102" name="OptionButton3" r:id="rId6" imgW="285840" imgH="581040"/>
      <p:control spid="4103" name="OptionButton4" r:id="rId7" imgW="285840" imgH="5810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1619250" y="333375"/>
            <a:ext cx="66563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Укажите имя математика, в честь которого возникло слово алгоритм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0" y="5949950"/>
            <a:ext cx="20510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выбрали №: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68313" y="1412875"/>
            <a:ext cx="971550" cy="3941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1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2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3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4</a:t>
            </a:r>
          </a:p>
          <a:p>
            <a:pPr algn="ctr">
              <a:spcBef>
                <a:spcPct val="50000"/>
              </a:spcBef>
              <a:spcAft>
                <a:spcPct val="50000"/>
              </a:spcAft>
            </a:pPr>
            <a:r>
              <a:rPr lang="ru-RU" sz="2800">
                <a:latin typeface="Arial" charset="0"/>
              </a:rPr>
              <a:t>5</a:t>
            </a:r>
          </a:p>
        </p:txBody>
      </p:sp>
      <p:sp>
        <p:nvSpPr>
          <p:cNvPr id="5132" name="Text Box 17"/>
          <p:cNvSpPr txBox="1">
            <a:spLocks noChangeArrowheads="1"/>
          </p:cNvSpPr>
          <p:nvPr/>
        </p:nvSpPr>
        <p:spPr bwMode="auto">
          <a:xfrm>
            <a:off x="1763713" y="3141663"/>
            <a:ext cx="3600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Arial" charset="0"/>
              </a:rPr>
              <a:t>Мухаммед бен Муса</a:t>
            </a:r>
          </a:p>
        </p:txBody>
      </p:sp>
      <p:sp>
        <p:nvSpPr>
          <p:cNvPr id="140306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333375"/>
            <a:ext cx="585788" cy="77152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4.</a:t>
            </a:r>
          </a:p>
        </p:txBody>
      </p:sp>
      <p:pic>
        <p:nvPicPr>
          <p:cNvPr id="5134" name="Picture 19" descr="j028700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025" y="1700213"/>
            <a:ext cx="184308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08" name="Rectangle 20"/>
          <p:cNvSpPr>
            <a:spLocks noChangeArrowheads="1"/>
          </p:cNvSpPr>
          <p:nvPr/>
        </p:nvSpPr>
        <p:spPr bwMode="auto">
          <a:xfrm>
            <a:off x="76104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1,3 балла</a:t>
            </a:r>
          </a:p>
        </p:txBody>
      </p:sp>
      <p:sp>
        <p:nvSpPr>
          <p:cNvPr id="5136" name="Text Box 21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Вариант 1</a:t>
            </a:r>
          </a:p>
        </p:txBody>
      </p:sp>
      <p:sp>
        <p:nvSpPr>
          <p:cNvPr id="5137" name="Text Box 22"/>
          <p:cNvSpPr txBox="1">
            <a:spLocks noChangeArrowheads="1"/>
          </p:cNvSpPr>
          <p:nvPr/>
        </p:nvSpPr>
        <p:spPr bwMode="auto">
          <a:xfrm>
            <a:off x="1835150" y="4076700"/>
            <a:ext cx="3600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Arial" charset="0"/>
              </a:rPr>
              <a:t>Пифагор</a:t>
            </a:r>
          </a:p>
        </p:txBody>
      </p:sp>
      <p:sp>
        <p:nvSpPr>
          <p:cNvPr id="5138" name="Text Box 23"/>
          <p:cNvSpPr txBox="1">
            <a:spLocks noChangeArrowheads="1"/>
          </p:cNvSpPr>
          <p:nvPr/>
        </p:nvSpPr>
        <p:spPr bwMode="auto">
          <a:xfrm>
            <a:off x="1908175" y="4868863"/>
            <a:ext cx="3600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Arial" charset="0"/>
              </a:rPr>
              <a:t>Евклид</a:t>
            </a:r>
          </a:p>
        </p:txBody>
      </p:sp>
      <p:sp>
        <p:nvSpPr>
          <p:cNvPr id="5139" name="Text Box 24"/>
          <p:cNvSpPr txBox="1">
            <a:spLocks noChangeArrowheads="1"/>
          </p:cNvSpPr>
          <p:nvPr/>
        </p:nvSpPr>
        <p:spPr bwMode="auto">
          <a:xfrm>
            <a:off x="1835150" y="2349500"/>
            <a:ext cx="3600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Arial" charset="0"/>
              </a:rPr>
              <a:t>Рене Декарт</a:t>
            </a:r>
          </a:p>
        </p:txBody>
      </p:sp>
      <p:sp>
        <p:nvSpPr>
          <p:cNvPr id="5140" name="Text Box 25"/>
          <p:cNvSpPr txBox="1">
            <a:spLocks noChangeArrowheads="1"/>
          </p:cNvSpPr>
          <p:nvPr/>
        </p:nvSpPr>
        <p:spPr bwMode="auto">
          <a:xfrm>
            <a:off x="1835150" y="1484313"/>
            <a:ext cx="3600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  <a:latin typeface="Arial" charset="0"/>
              </a:rPr>
              <a:t>Пьер Ферма</a:t>
            </a:r>
          </a:p>
        </p:txBody>
      </p:sp>
    </p:spTree>
    <p:controls>
      <p:control spid="5122" name="CommandButton1" r:id="rId2" imgW="1295280" imgH="504720"/>
      <p:control spid="5123" name="Label1" r:id="rId3" imgW="4610160" imgH="866880"/>
      <p:control spid="5124" name="OptionButton1" r:id="rId4" imgW="219240" imgH="504720"/>
      <p:control spid="5125" name="OptionButton2" r:id="rId5" imgW="219240" imgH="504720"/>
      <p:control spid="5126" name="OptionButton3" r:id="rId6" imgW="228600" imgH="428760"/>
      <p:control spid="5127" name="OptionButton4" r:id="rId7" imgW="228600" imgH="428760"/>
      <p:control spid="5128" name="OptionButton5" r:id="rId8" imgW="228600" imgH="42876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86756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Выберите из представленных блок-схем только те, которые соответствуют линейным алгоритмам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5148263" y="5013325"/>
            <a:ext cx="20161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Вы выбрали варианты ответов №: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1403350" y="4365625"/>
            <a:ext cx="360363" cy="3857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1600">
                <a:solidFill>
                  <a:schemeClr val="bg2"/>
                </a:solidFill>
                <a:latin typeface="Garamond" pitchFamily="18" charset="0"/>
              </a:rPr>
              <a:t>4.</a:t>
            </a:r>
          </a:p>
        </p:txBody>
      </p:sp>
      <p:sp>
        <p:nvSpPr>
          <p:cNvPr id="141326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585788" cy="84455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5.</a:t>
            </a:r>
          </a:p>
        </p:txBody>
      </p:sp>
      <p:sp>
        <p:nvSpPr>
          <p:cNvPr id="141328" name="Rectangle 16"/>
          <p:cNvSpPr>
            <a:spLocks noChangeArrowheads="1"/>
          </p:cNvSpPr>
          <p:nvPr/>
        </p:nvSpPr>
        <p:spPr bwMode="auto">
          <a:xfrm>
            <a:off x="76104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1,5 балла</a:t>
            </a:r>
          </a:p>
        </p:txBody>
      </p:sp>
      <p:sp>
        <p:nvSpPr>
          <p:cNvPr id="6157" name="Rectangle 21"/>
          <p:cNvSpPr>
            <a:spLocks noChangeArrowheads="1"/>
          </p:cNvSpPr>
          <p:nvPr/>
        </p:nvSpPr>
        <p:spPr bwMode="auto">
          <a:xfrm>
            <a:off x="468313" y="1484313"/>
            <a:ext cx="374650" cy="366712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2"/>
                </a:solidFill>
                <a:latin typeface="Arial" charset="0"/>
              </a:rPr>
              <a:t>1.</a:t>
            </a:r>
          </a:p>
        </p:txBody>
      </p:sp>
      <p:sp>
        <p:nvSpPr>
          <p:cNvPr id="6158" name="Rectangle 22"/>
          <p:cNvSpPr>
            <a:spLocks noChangeArrowheads="1"/>
          </p:cNvSpPr>
          <p:nvPr/>
        </p:nvSpPr>
        <p:spPr bwMode="auto">
          <a:xfrm>
            <a:off x="3708400" y="1484313"/>
            <a:ext cx="374650" cy="366712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2"/>
                </a:solidFill>
                <a:latin typeface="Arial" charset="0"/>
              </a:rPr>
              <a:t>2.</a:t>
            </a:r>
          </a:p>
        </p:txBody>
      </p:sp>
      <p:sp>
        <p:nvSpPr>
          <p:cNvPr id="6159" name="Rectangle 23"/>
          <p:cNvSpPr>
            <a:spLocks noChangeArrowheads="1"/>
          </p:cNvSpPr>
          <p:nvPr/>
        </p:nvSpPr>
        <p:spPr bwMode="auto">
          <a:xfrm>
            <a:off x="7885113" y="1484313"/>
            <a:ext cx="374650" cy="366712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2"/>
                </a:solidFill>
                <a:latin typeface="Arial" charset="0"/>
              </a:rPr>
              <a:t>3.</a:t>
            </a:r>
          </a:p>
        </p:txBody>
      </p:sp>
      <p:sp>
        <p:nvSpPr>
          <p:cNvPr id="6160" name="Text Box 24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Вариант 1</a:t>
            </a:r>
          </a:p>
        </p:txBody>
      </p:sp>
      <p:grpSp>
        <p:nvGrpSpPr>
          <p:cNvPr id="6161" name="Group 96"/>
          <p:cNvGrpSpPr>
            <a:grpSpLocks/>
          </p:cNvGrpSpPr>
          <p:nvPr/>
        </p:nvGrpSpPr>
        <p:grpSpPr bwMode="auto">
          <a:xfrm>
            <a:off x="179388" y="2060575"/>
            <a:ext cx="2160587" cy="1944688"/>
            <a:chOff x="113" y="1298"/>
            <a:chExt cx="1361" cy="1225"/>
          </a:xfrm>
        </p:grpSpPr>
        <p:sp>
          <p:nvSpPr>
            <p:cNvPr id="6192" name="Rectangle 51"/>
            <p:cNvSpPr>
              <a:spLocks noChangeArrowheads="1"/>
            </p:cNvSpPr>
            <p:nvPr/>
          </p:nvSpPr>
          <p:spPr bwMode="auto">
            <a:xfrm>
              <a:off x="657" y="1933"/>
              <a:ext cx="817" cy="27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3" name="Oval 55"/>
            <p:cNvSpPr>
              <a:spLocks noChangeArrowheads="1"/>
            </p:cNvSpPr>
            <p:nvPr/>
          </p:nvSpPr>
          <p:spPr bwMode="auto">
            <a:xfrm>
              <a:off x="204" y="1298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4" name="Oval 58"/>
            <p:cNvSpPr>
              <a:spLocks noChangeArrowheads="1"/>
            </p:cNvSpPr>
            <p:nvPr/>
          </p:nvSpPr>
          <p:spPr bwMode="auto">
            <a:xfrm>
              <a:off x="158" y="2341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5" name="AutoShape 65"/>
            <p:cNvSpPr>
              <a:spLocks noChangeArrowheads="1"/>
            </p:cNvSpPr>
            <p:nvPr/>
          </p:nvSpPr>
          <p:spPr bwMode="auto">
            <a:xfrm>
              <a:off x="113" y="1570"/>
              <a:ext cx="908" cy="272"/>
            </a:xfrm>
            <a:prstGeom prst="diamon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6" name="Line 67"/>
            <p:cNvSpPr>
              <a:spLocks noChangeShapeType="1"/>
            </p:cNvSpPr>
            <p:nvPr/>
          </p:nvSpPr>
          <p:spPr bwMode="auto">
            <a:xfrm>
              <a:off x="567" y="1480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7" name="Line 69"/>
            <p:cNvSpPr>
              <a:spLocks noChangeShapeType="1"/>
            </p:cNvSpPr>
            <p:nvPr/>
          </p:nvSpPr>
          <p:spPr bwMode="auto">
            <a:xfrm>
              <a:off x="1020" y="170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8" name="Line 71"/>
            <p:cNvSpPr>
              <a:spLocks noChangeShapeType="1"/>
            </p:cNvSpPr>
            <p:nvPr/>
          </p:nvSpPr>
          <p:spPr bwMode="auto">
            <a:xfrm>
              <a:off x="113" y="1706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9" name="Line 72"/>
            <p:cNvSpPr>
              <a:spLocks noChangeShapeType="1"/>
            </p:cNvSpPr>
            <p:nvPr/>
          </p:nvSpPr>
          <p:spPr bwMode="auto">
            <a:xfrm>
              <a:off x="1111" y="170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0" name="Line 73"/>
            <p:cNvSpPr>
              <a:spLocks noChangeShapeType="1"/>
            </p:cNvSpPr>
            <p:nvPr/>
          </p:nvSpPr>
          <p:spPr bwMode="auto">
            <a:xfrm>
              <a:off x="1111" y="220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1" name="Line 74"/>
            <p:cNvSpPr>
              <a:spLocks noChangeShapeType="1"/>
            </p:cNvSpPr>
            <p:nvPr/>
          </p:nvSpPr>
          <p:spPr bwMode="auto">
            <a:xfrm>
              <a:off x="113" y="2251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02" name="Line 75"/>
            <p:cNvSpPr>
              <a:spLocks noChangeShapeType="1"/>
            </p:cNvSpPr>
            <p:nvPr/>
          </p:nvSpPr>
          <p:spPr bwMode="auto">
            <a:xfrm>
              <a:off x="567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62" name="Group 97"/>
          <p:cNvGrpSpPr>
            <a:grpSpLocks/>
          </p:cNvGrpSpPr>
          <p:nvPr/>
        </p:nvGrpSpPr>
        <p:grpSpPr bwMode="auto">
          <a:xfrm>
            <a:off x="2987675" y="2060575"/>
            <a:ext cx="2879725" cy="1944688"/>
            <a:chOff x="1882" y="1298"/>
            <a:chExt cx="1814" cy="1225"/>
          </a:xfrm>
        </p:grpSpPr>
        <p:sp>
          <p:nvSpPr>
            <p:cNvPr id="6185" name="Rectangle 50"/>
            <p:cNvSpPr>
              <a:spLocks noChangeArrowheads="1"/>
            </p:cNvSpPr>
            <p:nvPr/>
          </p:nvSpPr>
          <p:spPr bwMode="auto">
            <a:xfrm>
              <a:off x="2245" y="1570"/>
              <a:ext cx="817" cy="27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6" name="Oval 54"/>
            <p:cNvSpPr>
              <a:spLocks noChangeArrowheads="1"/>
            </p:cNvSpPr>
            <p:nvPr/>
          </p:nvSpPr>
          <p:spPr bwMode="auto">
            <a:xfrm>
              <a:off x="1882" y="1298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7" name="Oval 59"/>
            <p:cNvSpPr>
              <a:spLocks noChangeArrowheads="1"/>
            </p:cNvSpPr>
            <p:nvPr/>
          </p:nvSpPr>
          <p:spPr bwMode="auto">
            <a:xfrm>
              <a:off x="2925" y="2341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8" name="Rectangle 64"/>
            <p:cNvSpPr>
              <a:spLocks noChangeArrowheads="1"/>
            </p:cNvSpPr>
            <p:nvPr/>
          </p:nvSpPr>
          <p:spPr bwMode="auto">
            <a:xfrm>
              <a:off x="2562" y="1933"/>
              <a:ext cx="817" cy="27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9" name="Line 76"/>
            <p:cNvSpPr>
              <a:spLocks noChangeShapeType="1"/>
            </p:cNvSpPr>
            <p:nvPr/>
          </p:nvSpPr>
          <p:spPr bwMode="auto">
            <a:xfrm>
              <a:off x="2381" y="1480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0" name="Line 77"/>
            <p:cNvSpPr>
              <a:spLocks noChangeShapeType="1"/>
            </p:cNvSpPr>
            <p:nvPr/>
          </p:nvSpPr>
          <p:spPr bwMode="auto">
            <a:xfrm>
              <a:off x="2835" y="1842"/>
              <a:ext cx="0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1" name="Line 78"/>
            <p:cNvSpPr>
              <a:spLocks noChangeShapeType="1"/>
            </p:cNvSpPr>
            <p:nvPr/>
          </p:nvSpPr>
          <p:spPr bwMode="auto">
            <a:xfrm>
              <a:off x="3198" y="220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63" name="Group 99"/>
          <p:cNvGrpSpPr>
            <a:grpSpLocks/>
          </p:cNvGrpSpPr>
          <p:nvPr/>
        </p:nvGrpSpPr>
        <p:grpSpPr bwMode="auto">
          <a:xfrm>
            <a:off x="2268538" y="4581525"/>
            <a:ext cx="1296987" cy="1944688"/>
            <a:chOff x="1429" y="2886"/>
            <a:chExt cx="817" cy="1225"/>
          </a:xfrm>
        </p:grpSpPr>
        <p:sp>
          <p:nvSpPr>
            <p:cNvPr id="6178" name="Rectangle 52"/>
            <p:cNvSpPr>
              <a:spLocks noChangeArrowheads="1"/>
            </p:cNvSpPr>
            <p:nvPr/>
          </p:nvSpPr>
          <p:spPr bwMode="auto">
            <a:xfrm>
              <a:off x="1429" y="3566"/>
              <a:ext cx="817" cy="27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9" name="Oval 60"/>
            <p:cNvSpPr>
              <a:spLocks noChangeArrowheads="1"/>
            </p:cNvSpPr>
            <p:nvPr/>
          </p:nvSpPr>
          <p:spPr bwMode="auto">
            <a:xfrm>
              <a:off x="1429" y="3929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0" name="Oval 61"/>
            <p:cNvSpPr>
              <a:spLocks noChangeArrowheads="1"/>
            </p:cNvSpPr>
            <p:nvPr/>
          </p:nvSpPr>
          <p:spPr bwMode="auto">
            <a:xfrm>
              <a:off x="1429" y="2886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1" name="Rectangle 63"/>
            <p:cNvSpPr>
              <a:spLocks noChangeArrowheads="1"/>
            </p:cNvSpPr>
            <p:nvPr/>
          </p:nvSpPr>
          <p:spPr bwMode="auto">
            <a:xfrm>
              <a:off x="1429" y="3203"/>
              <a:ext cx="817" cy="27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2" name="Line 79"/>
            <p:cNvSpPr>
              <a:spLocks noChangeShapeType="1"/>
            </p:cNvSpPr>
            <p:nvPr/>
          </p:nvSpPr>
          <p:spPr bwMode="auto">
            <a:xfrm>
              <a:off x="1791" y="30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3" name="Line 80"/>
            <p:cNvSpPr>
              <a:spLocks noChangeShapeType="1"/>
            </p:cNvSpPr>
            <p:nvPr/>
          </p:nvSpPr>
          <p:spPr bwMode="auto">
            <a:xfrm>
              <a:off x="1791" y="3475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4" name="Line 81"/>
            <p:cNvSpPr>
              <a:spLocks noChangeShapeType="1"/>
            </p:cNvSpPr>
            <p:nvPr/>
          </p:nvSpPr>
          <p:spPr bwMode="auto">
            <a:xfrm>
              <a:off x="1791" y="3838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64" name="Group 98"/>
          <p:cNvGrpSpPr>
            <a:grpSpLocks/>
          </p:cNvGrpSpPr>
          <p:nvPr/>
        </p:nvGrpSpPr>
        <p:grpSpPr bwMode="auto">
          <a:xfrm>
            <a:off x="7235825" y="2060575"/>
            <a:ext cx="1728788" cy="2233613"/>
            <a:chOff x="4558" y="1298"/>
            <a:chExt cx="1089" cy="1407"/>
          </a:xfrm>
        </p:grpSpPr>
        <p:sp>
          <p:nvSpPr>
            <p:cNvPr id="6165" name="Rectangle 53"/>
            <p:cNvSpPr>
              <a:spLocks noChangeArrowheads="1"/>
            </p:cNvSpPr>
            <p:nvPr/>
          </p:nvSpPr>
          <p:spPr bwMode="auto">
            <a:xfrm>
              <a:off x="4694" y="1706"/>
              <a:ext cx="817" cy="27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6" name="Oval 56"/>
            <p:cNvSpPr>
              <a:spLocks noChangeArrowheads="1"/>
            </p:cNvSpPr>
            <p:nvPr/>
          </p:nvSpPr>
          <p:spPr bwMode="auto">
            <a:xfrm>
              <a:off x="4740" y="2523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7" name="Oval 57"/>
            <p:cNvSpPr>
              <a:spLocks noChangeArrowheads="1"/>
            </p:cNvSpPr>
            <p:nvPr/>
          </p:nvSpPr>
          <p:spPr bwMode="auto">
            <a:xfrm>
              <a:off x="4694" y="1298"/>
              <a:ext cx="771" cy="18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8" name="AutoShape 66"/>
            <p:cNvSpPr>
              <a:spLocks noChangeArrowheads="1"/>
            </p:cNvSpPr>
            <p:nvPr/>
          </p:nvSpPr>
          <p:spPr bwMode="auto">
            <a:xfrm>
              <a:off x="4649" y="2115"/>
              <a:ext cx="908" cy="272"/>
            </a:xfrm>
            <a:prstGeom prst="diamon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9" name="Line 82"/>
            <p:cNvSpPr>
              <a:spLocks noChangeShapeType="1"/>
            </p:cNvSpPr>
            <p:nvPr/>
          </p:nvSpPr>
          <p:spPr bwMode="auto">
            <a:xfrm>
              <a:off x="5057" y="1480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0" name="Line 86"/>
            <p:cNvSpPr>
              <a:spLocks noChangeShapeType="1"/>
            </p:cNvSpPr>
            <p:nvPr/>
          </p:nvSpPr>
          <p:spPr bwMode="auto">
            <a:xfrm>
              <a:off x="5103" y="197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1" name="Line 88"/>
            <p:cNvSpPr>
              <a:spLocks noChangeShapeType="1"/>
            </p:cNvSpPr>
            <p:nvPr/>
          </p:nvSpPr>
          <p:spPr bwMode="auto">
            <a:xfrm>
              <a:off x="5556" y="2251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2" name="Line 89"/>
            <p:cNvSpPr>
              <a:spLocks noChangeShapeType="1"/>
            </p:cNvSpPr>
            <p:nvPr/>
          </p:nvSpPr>
          <p:spPr bwMode="auto">
            <a:xfrm flipV="1">
              <a:off x="5647" y="1616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3" name="Line 91"/>
            <p:cNvSpPr>
              <a:spLocks noChangeShapeType="1"/>
            </p:cNvSpPr>
            <p:nvPr/>
          </p:nvSpPr>
          <p:spPr bwMode="auto">
            <a:xfrm flipH="1">
              <a:off x="5057" y="1616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4" name="Line 92"/>
            <p:cNvSpPr>
              <a:spLocks noChangeShapeType="1"/>
            </p:cNvSpPr>
            <p:nvPr/>
          </p:nvSpPr>
          <p:spPr bwMode="auto">
            <a:xfrm flipH="1">
              <a:off x="4558" y="2251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5" name="Line 93"/>
            <p:cNvSpPr>
              <a:spLocks noChangeShapeType="1"/>
            </p:cNvSpPr>
            <p:nvPr/>
          </p:nvSpPr>
          <p:spPr bwMode="auto">
            <a:xfrm>
              <a:off x="4558" y="2251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6" name="Line 94"/>
            <p:cNvSpPr>
              <a:spLocks noChangeShapeType="1"/>
            </p:cNvSpPr>
            <p:nvPr/>
          </p:nvSpPr>
          <p:spPr bwMode="auto">
            <a:xfrm>
              <a:off x="4558" y="2432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7" name="Line 95"/>
            <p:cNvSpPr>
              <a:spLocks noChangeShapeType="1"/>
            </p:cNvSpPr>
            <p:nvPr/>
          </p:nvSpPr>
          <p:spPr bwMode="auto">
            <a:xfrm>
              <a:off x="5148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  <p:controls>
      <p:control spid="6146" name="CheckBox1" r:id="rId2" imgW="142920" imgH="447840"/>
      <p:control spid="6147" name="CheckBox2" r:id="rId3" imgW="142920" imgH="428760"/>
      <p:control spid="6148" name="CheckBox3" r:id="rId4" imgW="142920" imgH="409680"/>
      <p:control spid="6149" name="CheckBox4" r:id="rId5" imgW="219240" imgH="533520"/>
      <p:control spid="6150" name="Label1" r:id="rId6" imgW="2019240" imgH="1133640"/>
      <p:control spid="6151" name="CommandButton1" r:id="rId7" imgW="1066680" imgH="380880"/>
    </p:controls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1187450" y="260350"/>
            <a:ext cx="7272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Выберите 2 правильных определения для циклического алгоритма</a:t>
            </a:r>
            <a:endParaRPr lang="ru-RU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500563" y="5300663"/>
            <a:ext cx="172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Вы выбрали варианты ответов №:</a:t>
            </a: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1042988" y="1196975"/>
            <a:ext cx="8101012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Циклический алгоритм - это алгоритм, в котором серия команд (тело цикла) повторяется многократно.</a:t>
            </a:r>
          </a:p>
          <a:p>
            <a:r>
              <a:rPr lang="ru-RU" sz="2400">
                <a:solidFill>
                  <a:srgbClr val="000000"/>
                </a:solidFill>
              </a:rPr>
              <a:t>…- это алгоритм, в котором выполняется та или иная серия команд в зависимости от истинности условия.</a:t>
            </a:r>
          </a:p>
          <a:p>
            <a:r>
              <a:rPr lang="ru-RU" sz="2400">
                <a:solidFill>
                  <a:srgbClr val="000000"/>
                </a:solidFill>
              </a:rPr>
              <a:t>…- это алгоритм, в котором команды выполняются последовательно, в порядке их записи.</a:t>
            </a:r>
          </a:p>
          <a:p>
            <a:r>
              <a:rPr lang="ru-RU" sz="2400">
                <a:solidFill>
                  <a:srgbClr val="000000"/>
                </a:solidFill>
                <a:latin typeface="Arial" charset="0"/>
              </a:rPr>
              <a:t>…- это алгоритм, в котором в зависимости от условия выполняется лишь одна серия команд.</a:t>
            </a:r>
          </a:p>
          <a:p>
            <a:r>
              <a:rPr lang="ru-RU" sz="2400">
                <a:solidFill>
                  <a:srgbClr val="000000"/>
                </a:solidFill>
              </a:rPr>
              <a:t>…- это алгоритм, в котором число шагов цикла  точно не определено, а выход из цикла осуществляется при проверке истинности условия</a:t>
            </a: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179388" y="1196975"/>
            <a:ext cx="468312" cy="39909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>
                <a:solidFill>
                  <a:schemeClr val="bg2"/>
                </a:solidFill>
                <a:latin typeface="Garamond" pitchFamily="18" charset="0"/>
              </a:rPr>
              <a:t>1.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>
                <a:solidFill>
                  <a:schemeClr val="bg2"/>
                </a:solidFill>
                <a:latin typeface="Garamond" pitchFamily="18" charset="0"/>
              </a:rPr>
              <a:t>2.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>
                <a:solidFill>
                  <a:schemeClr val="bg2"/>
                </a:solidFill>
                <a:latin typeface="Garamond" pitchFamily="18" charset="0"/>
              </a:rPr>
              <a:t>3.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>
                <a:solidFill>
                  <a:schemeClr val="bg2"/>
                </a:solidFill>
                <a:latin typeface="Garamond" pitchFamily="18" charset="0"/>
              </a:rPr>
              <a:t>4.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>
                <a:solidFill>
                  <a:schemeClr val="bg2"/>
                </a:solidFill>
                <a:latin typeface="Garamond" pitchFamily="18" charset="0"/>
              </a:rPr>
              <a:t>5.</a:t>
            </a:r>
          </a:p>
        </p:txBody>
      </p:sp>
      <p:sp>
        <p:nvSpPr>
          <p:cNvPr id="169998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585787" cy="8445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6</a:t>
            </a:r>
            <a:r>
              <a:rPr lang="ru-RU" sz="3200" smtClean="0"/>
              <a:t>.</a:t>
            </a:r>
          </a:p>
        </p:txBody>
      </p:sp>
      <p:sp>
        <p:nvSpPr>
          <p:cNvPr id="170000" name="Rectangle 16"/>
          <p:cNvSpPr>
            <a:spLocks noChangeArrowheads="1"/>
          </p:cNvSpPr>
          <p:nvPr/>
        </p:nvSpPr>
        <p:spPr bwMode="auto">
          <a:xfrm>
            <a:off x="7610475" y="0"/>
            <a:ext cx="12160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2,5 балла</a:t>
            </a:r>
          </a:p>
        </p:txBody>
      </p:sp>
      <p:sp>
        <p:nvSpPr>
          <p:cNvPr id="7183" name="Text Box 18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Вариант 1</a:t>
            </a:r>
          </a:p>
        </p:txBody>
      </p:sp>
    </p:spTree>
    <p:controls>
      <p:control spid="7170" name="CheckBox1" r:id="rId2" imgW="142920" imgH="447840"/>
      <p:control spid="7171" name="CheckBox2" r:id="rId3" imgW="142920" imgH="428760"/>
      <p:control spid="7172" name="CheckBox3" r:id="rId4" imgW="142920" imgH="409680"/>
      <p:control spid="7173" name="CheckBox4" r:id="rId5" imgW="142920" imgH="533520"/>
      <p:control spid="7174" name="CheckBox5" r:id="rId6" imgW="142920" imgH="571680"/>
      <p:control spid="7175" name="Label1" r:id="rId7" imgW="2876400" imgH="1152360"/>
      <p:control spid="7176" name="CommandButton1" r:id="rId8" imgW="1066680" imgH="380880"/>
    </p:controls>
  </p:cSld>
  <p:clrMapOvr>
    <a:masterClrMapping/>
  </p:clrMapOvr>
  <p:transition advClick="0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1187450" y="549275"/>
            <a:ext cx="7304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белое окно введите число типов алгоритмов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0" y="2205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 b="1">
              <a:latin typeface="Arial" charset="0"/>
            </a:endParaRP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76250"/>
            <a:ext cx="576263" cy="8540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7.</a:t>
            </a:r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7678738" y="0"/>
            <a:ext cx="1025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балла</a:t>
            </a:r>
          </a:p>
        </p:txBody>
      </p:sp>
      <p:pic>
        <p:nvPicPr>
          <p:cNvPr id="8201" name="Picture 9" descr="j023465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363" y="1389063"/>
            <a:ext cx="4211637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50825" y="6021388"/>
            <a:ext cx="18367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Вы набрали :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851275" y="0"/>
            <a:ext cx="295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  <a:latin typeface="Arial" charset="0"/>
              </a:rPr>
              <a:t>Вариант 1</a:t>
            </a:r>
          </a:p>
        </p:txBody>
      </p:sp>
    </p:spTree>
    <p:controls>
      <p:control spid="8194" name="CommandButton1" r:id="rId2" imgW="1295280" imgH="504720"/>
      <p:control spid="8195" name="Label1" r:id="rId3" imgW="4610160" imgH="866880"/>
      <p:control spid="8196" name="TextBox1" r:id="rId4" imgW="3457440" imgH="5810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2734</TotalTime>
  <Words>1137</Words>
  <Application>Microsoft Office PowerPoint</Application>
  <PresentationFormat>Экран (4:3)</PresentationFormat>
  <Paragraphs>274</Paragraphs>
  <Slides>26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Tahoma</vt:lpstr>
      <vt:lpstr>Arial</vt:lpstr>
      <vt:lpstr>Wingdings</vt:lpstr>
      <vt:lpstr>Times New Roman</vt:lpstr>
      <vt:lpstr>Garamond</vt:lpstr>
      <vt:lpstr>Текстура</vt:lpstr>
      <vt:lpstr>Microsoft Clip Gallery</vt:lpstr>
      <vt:lpstr>Слайд 1</vt:lpstr>
      <vt:lpstr>Слайд 2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Результат тестирования</vt:lpstr>
      <vt:lpstr>ИНСТРУКЦИЯ</vt:lpstr>
    </vt:vector>
  </TitlesOfParts>
  <Company>Abver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Shtirlitz</dc:creator>
  <cp:lastModifiedBy>админ</cp:lastModifiedBy>
  <cp:revision>168</cp:revision>
  <dcterms:created xsi:type="dcterms:W3CDTF">2005-04-22T19:17:02Z</dcterms:created>
  <dcterms:modified xsi:type="dcterms:W3CDTF">2012-12-01T19:37:41Z</dcterms:modified>
</cp:coreProperties>
</file>