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vbaProject.bin" ContentType="application/vnd.ms-office.vbaPro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6FF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06/relationships/vbaProject" Target="vbaProject.bin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EB5B8-AB23-4E6E-9C8C-B6B282370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8E6BB-1B5F-4F38-BD12-9C0907615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A0BDE-9664-4E12-BE63-60550889F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D8D1F-0F03-4A9E-A71C-8D189B541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81FF6-97A5-4D22-9194-3FA667567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FD31C-C6A5-469A-9C5B-76EA8558A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C9935-24B4-478B-AD9B-498D618A4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70554-75F4-400F-909A-F7D91F08E6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BFE00-BE9B-4CDF-B386-68541EDB7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7085C-7E23-448E-9DF5-F7B9C2466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9C114-108B-406C-A69F-AE4CB1385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0093"/>
            </a:gs>
            <a:gs pos="50000">
              <a:srgbClr val="FF66FF"/>
            </a:gs>
            <a:gs pos="100000">
              <a:srgbClr val="D6009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973057-8AD1-43CB-814C-76FE24581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971550" y="2133600"/>
            <a:ext cx="7345363" cy="1560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tx2">
                    <a:alpha val="50195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Вспомогательный алгоритм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61975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Содержание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9138" y="981075"/>
            <a:ext cx="8424862" cy="51117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 action="ppaction://hlinksldjump"/>
              </a:rPr>
              <a:t>Вспомогательный алгоритм (определение).</a:t>
            </a:r>
            <a:endParaRPr lang="ru-RU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sldjump"/>
              </a:rPr>
              <a:t>Пример задачи (блок-схема).</a:t>
            </a:r>
            <a:endParaRPr lang="ru-RU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sldjump"/>
              </a:rPr>
              <a:t>Основной и вспомогательные алгоритмы, реализованные с помощью функции.</a:t>
            </a:r>
            <a:endParaRPr lang="ru-RU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5" action="ppaction://hlinksldjump"/>
              </a:rPr>
              <a:t>Программный код.</a:t>
            </a:r>
            <a:endParaRPr lang="ru-RU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6" action="ppaction://hlinksldjump"/>
              </a:rPr>
              <a:t>Реализация в виде процедуры.</a:t>
            </a:r>
            <a:endParaRPr lang="ru-RU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eaLnBrk="1" hangingPunct="1">
              <a:buFontTx/>
              <a:buNone/>
              <a:defRPr/>
            </a:pPr>
            <a:r>
              <a:rPr lang="ru-RU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7" action="ppaction://hlinksldjump"/>
              </a:rPr>
              <a:t>Программный код для реализации в виде процедуры.</a:t>
            </a:r>
            <a:endParaRPr lang="ru-RU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7" descr="BD15056_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1268413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BD15056_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21336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 descr="BD15056_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27813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1" descr="BD15056_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4437063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2" descr="BD15056_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3789363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3" descr="BD15056_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5157788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Вспомогательный алгоритм -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Char char="-"/>
            </a:pPr>
            <a:r>
              <a:rPr lang="ru-RU" sz="2800" smtClean="0"/>
              <a:t>это алгоритм, направленный на решение определенных подзадач, причем вызов данного алгоритма может осуществляться многократно из основного алгоритма.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В </a:t>
            </a:r>
            <a:r>
              <a:rPr lang="en-US" sz="2800" smtClean="0"/>
              <a:t>VB </a:t>
            </a:r>
            <a:r>
              <a:rPr lang="ru-RU" sz="2800" smtClean="0"/>
              <a:t>имеется два вида подпрограмм</a:t>
            </a:r>
            <a:r>
              <a:rPr lang="en-US" sz="2800" smtClean="0"/>
              <a:t>:</a:t>
            </a:r>
            <a:r>
              <a:rPr lang="ru-RU" sz="2800" smtClean="0"/>
              <a:t> общие  процедуры и функции пользователя. Эти вспомогательные алгоритмы оформляются в опции </a:t>
            </a:r>
            <a:r>
              <a:rPr lang="en-US" sz="2800" b="1" smtClean="0">
                <a:solidFill>
                  <a:schemeClr val="bg1"/>
                </a:solidFill>
              </a:rPr>
              <a:t>Tools </a:t>
            </a:r>
            <a:r>
              <a:rPr lang="ru-RU" sz="2800" b="1" smtClean="0">
                <a:solidFill>
                  <a:schemeClr val="bg1"/>
                </a:solidFill>
              </a:rPr>
              <a:t>директивой </a:t>
            </a:r>
            <a:r>
              <a:rPr lang="en-US" sz="2800" b="1" smtClean="0">
                <a:solidFill>
                  <a:schemeClr val="bg1"/>
                </a:solidFill>
              </a:rPr>
              <a:t>Add</a:t>
            </a:r>
            <a:r>
              <a:rPr lang="en-US" sz="2800" b="1" smtClean="0">
                <a:solidFill>
                  <a:srgbClr val="FF3300"/>
                </a:solidFill>
              </a:rPr>
              <a:t> </a:t>
            </a:r>
            <a:r>
              <a:rPr lang="en-US" sz="2800" b="1" smtClean="0">
                <a:solidFill>
                  <a:schemeClr val="bg1"/>
                </a:solidFill>
              </a:rPr>
              <a:t>Procedure</a:t>
            </a:r>
            <a:r>
              <a:rPr lang="ru-RU" sz="2800" b="1" smtClean="0">
                <a:solidFill>
                  <a:schemeClr val="bg1"/>
                </a:solidFill>
              </a:rPr>
              <a:t> </a:t>
            </a:r>
            <a:r>
              <a:rPr lang="ru-RU" sz="2800" smtClean="0"/>
              <a:t>при открытом окне программного кода.</a:t>
            </a:r>
          </a:p>
        </p:txBody>
      </p:sp>
      <p:sp>
        <p:nvSpPr>
          <p:cNvPr id="512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28892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Пример задачи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55650" y="1557338"/>
            <a:ext cx="3671888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>
                <a:latin typeface="Times New Roman" pitchFamily="18" charset="0"/>
              </a:rPr>
              <a:t>Рассчитать число сочетаний из </a:t>
            </a:r>
            <a:r>
              <a:rPr lang="en-US" sz="2800" i="1">
                <a:latin typeface="Times New Roman" pitchFamily="18" charset="0"/>
              </a:rPr>
              <a:t>N</a:t>
            </a:r>
            <a:r>
              <a:rPr lang="ru-RU" sz="2800" i="1">
                <a:latin typeface="Times New Roman" pitchFamily="18" charset="0"/>
              </a:rPr>
              <a:t> по </a:t>
            </a:r>
            <a:r>
              <a:rPr lang="en-US" sz="2800" i="1">
                <a:latin typeface="Times New Roman" pitchFamily="18" charset="0"/>
              </a:rPr>
              <a:t>M</a:t>
            </a:r>
            <a:r>
              <a:rPr lang="en-US" sz="280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</a:t>
            </a:r>
            <a:r>
              <a:rPr lang="en-US" sz="2800" baseline="-25000">
                <a:latin typeface="Times New Roman" pitchFamily="18" charset="0"/>
              </a:rPr>
              <a:t>n</a:t>
            </a:r>
            <a:r>
              <a:rPr lang="en-US" sz="2800" baseline="30000">
                <a:latin typeface="Times New Roman" pitchFamily="18" charset="0"/>
              </a:rPr>
              <a:t>m</a:t>
            </a:r>
            <a:r>
              <a:rPr lang="en-US" sz="2800">
                <a:latin typeface="Times New Roman" pitchFamily="18" charset="0"/>
              </a:rPr>
              <a:t>=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746250" y="277653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898650" y="2319338"/>
            <a:ext cx="1143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n!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822450" y="2852738"/>
            <a:ext cx="1885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m!*(n-m)!</a:t>
            </a:r>
            <a:endParaRPr lang="ru-RU" sz="2800">
              <a:latin typeface="Times New Roman" pitchFamily="18" charset="0"/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3779838" y="1628775"/>
            <a:ext cx="4953000" cy="3962400"/>
            <a:chOff x="2208" y="1584"/>
            <a:chExt cx="3120" cy="2496"/>
          </a:xfrm>
        </p:grpSpPr>
        <p:sp>
          <p:nvSpPr>
            <p:cNvPr id="1036" name="Oval 9"/>
            <p:cNvSpPr>
              <a:spLocks noChangeArrowheads="1"/>
            </p:cNvSpPr>
            <p:nvPr/>
          </p:nvSpPr>
          <p:spPr bwMode="auto">
            <a:xfrm>
              <a:off x="3072" y="1584"/>
              <a:ext cx="1488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начало</a:t>
              </a:r>
            </a:p>
          </p:txBody>
        </p:sp>
        <p:sp>
          <p:nvSpPr>
            <p:cNvPr id="1037" name="AutoShape 10"/>
            <p:cNvSpPr>
              <a:spLocks noChangeArrowheads="1"/>
            </p:cNvSpPr>
            <p:nvPr/>
          </p:nvSpPr>
          <p:spPr bwMode="auto">
            <a:xfrm>
              <a:off x="2976" y="1968"/>
              <a:ext cx="1536" cy="480"/>
            </a:xfrm>
            <a:prstGeom prst="parallelogram">
              <a:avLst>
                <a:gd name="adj" fmla="val 8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Ввод </a:t>
              </a:r>
              <a:r>
                <a:rPr lang="en-US" sz="2400">
                  <a:latin typeface="Times New Roman" pitchFamily="18" charset="0"/>
                </a:rPr>
                <a:t>n,m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2208" y="2640"/>
              <a:ext cx="3120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C=factfun(n)/(factfun(m)*factfun(n-m))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39" name="AutoShape 12"/>
            <p:cNvSpPr>
              <a:spLocks noChangeArrowheads="1"/>
            </p:cNvSpPr>
            <p:nvPr/>
          </p:nvSpPr>
          <p:spPr bwMode="auto">
            <a:xfrm>
              <a:off x="2832" y="3264"/>
              <a:ext cx="1776" cy="384"/>
            </a:xfrm>
            <a:prstGeom prst="parallelogram">
              <a:avLst>
                <a:gd name="adj" fmla="val 115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Вывод С</a:t>
              </a:r>
            </a:p>
          </p:txBody>
        </p:sp>
        <p:sp>
          <p:nvSpPr>
            <p:cNvPr id="1040" name="Oval 13"/>
            <p:cNvSpPr>
              <a:spLocks noChangeArrowheads="1"/>
            </p:cNvSpPr>
            <p:nvPr/>
          </p:nvSpPr>
          <p:spPr bwMode="auto">
            <a:xfrm>
              <a:off x="2928" y="3888"/>
              <a:ext cx="1488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Конец</a:t>
              </a:r>
            </a:p>
          </p:txBody>
        </p:sp>
        <p:sp>
          <p:nvSpPr>
            <p:cNvPr id="1041" name="Line 14"/>
            <p:cNvSpPr>
              <a:spLocks noChangeShapeType="1"/>
            </p:cNvSpPr>
            <p:nvPr/>
          </p:nvSpPr>
          <p:spPr bwMode="auto">
            <a:xfrm>
              <a:off x="3744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Line 15"/>
            <p:cNvSpPr>
              <a:spLocks noChangeShapeType="1"/>
            </p:cNvSpPr>
            <p:nvPr/>
          </p:nvSpPr>
          <p:spPr bwMode="auto">
            <a:xfrm>
              <a:off x="3696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Line 16"/>
            <p:cNvSpPr>
              <a:spLocks noChangeShapeType="1"/>
            </p:cNvSpPr>
            <p:nvPr/>
          </p:nvSpPr>
          <p:spPr bwMode="auto">
            <a:xfrm>
              <a:off x="3696" y="31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17"/>
            <p:cNvSpPr>
              <a:spLocks noChangeShapeType="1"/>
            </p:cNvSpPr>
            <p:nvPr/>
          </p:nvSpPr>
          <p:spPr bwMode="auto">
            <a:xfrm>
              <a:off x="3744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3" name="Text Box 18"/>
          <p:cNvSpPr txBox="1">
            <a:spLocks noChangeArrowheads="1"/>
          </p:cNvSpPr>
          <p:nvPr/>
        </p:nvSpPr>
        <p:spPr bwMode="auto">
          <a:xfrm>
            <a:off x="539750" y="4581525"/>
            <a:ext cx="33845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Имеется функция </a:t>
            </a:r>
            <a:r>
              <a:rPr lang="en-US" sz="2400">
                <a:solidFill>
                  <a:schemeClr val="bg1"/>
                </a:solidFill>
              </a:rPr>
              <a:t>factfun(n1 as Single)!</a:t>
            </a:r>
            <a:endParaRPr lang="ru-RU" sz="2400">
              <a:solidFill>
                <a:schemeClr val="bg1"/>
              </a:solidFill>
            </a:endParaRPr>
          </a:p>
        </p:txBody>
      </p:sp>
      <p:sp>
        <p:nvSpPr>
          <p:cNvPr id="1034" name="AutoShape 19"/>
          <p:cNvSpPr>
            <a:spLocks noChangeArrowheads="1"/>
          </p:cNvSpPr>
          <p:nvPr/>
        </p:nvSpPr>
        <p:spPr bwMode="auto">
          <a:xfrm rot="-1687881">
            <a:off x="2916238" y="4076700"/>
            <a:ext cx="1584325" cy="360363"/>
          </a:xfrm>
          <a:prstGeom prst="rightArrow">
            <a:avLst>
              <a:gd name="adj1" fmla="val 49778"/>
              <a:gd name="adj2" fmla="val 10968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5" name="AutoShape 2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28892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  <p:controls>
      <p:control spid="1026" name="CommandButton1" r:id="rId2" imgW="1657440" imgH="504720"/>
    </p:controls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04800" y="2057400"/>
            <a:ext cx="4953000" cy="3962400"/>
            <a:chOff x="2208" y="1584"/>
            <a:chExt cx="3120" cy="2496"/>
          </a:xfrm>
        </p:grpSpPr>
        <p:sp>
          <p:nvSpPr>
            <p:cNvPr id="6172" name="Oval 3"/>
            <p:cNvSpPr>
              <a:spLocks noChangeArrowheads="1"/>
            </p:cNvSpPr>
            <p:nvPr/>
          </p:nvSpPr>
          <p:spPr bwMode="auto">
            <a:xfrm>
              <a:off x="3072" y="1584"/>
              <a:ext cx="1488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начало</a:t>
              </a:r>
            </a:p>
          </p:txBody>
        </p:sp>
        <p:sp>
          <p:nvSpPr>
            <p:cNvPr id="6173" name="AutoShape 4"/>
            <p:cNvSpPr>
              <a:spLocks noChangeArrowheads="1"/>
            </p:cNvSpPr>
            <p:nvPr/>
          </p:nvSpPr>
          <p:spPr bwMode="auto">
            <a:xfrm>
              <a:off x="2976" y="1968"/>
              <a:ext cx="1536" cy="480"/>
            </a:xfrm>
            <a:prstGeom prst="parallelogram">
              <a:avLst>
                <a:gd name="adj" fmla="val 8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Ввод </a:t>
              </a:r>
              <a:r>
                <a:rPr lang="en-US" sz="2400">
                  <a:latin typeface="Times New Roman" pitchFamily="18" charset="0"/>
                </a:rPr>
                <a:t>n,m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74" name="Rectangle 5"/>
            <p:cNvSpPr>
              <a:spLocks noChangeArrowheads="1"/>
            </p:cNvSpPr>
            <p:nvPr/>
          </p:nvSpPr>
          <p:spPr bwMode="auto">
            <a:xfrm>
              <a:off x="2208" y="2640"/>
              <a:ext cx="3120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C=factfun(n)/(factfun(m)*factfun(n-m))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75" name="AutoShape 6"/>
            <p:cNvSpPr>
              <a:spLocks noChangeArrowheads="1"/>
            </p:cNvSpPr>
            <p:nvPr/>
          </p:nvSpPr>
          <p:spPr bwMode="auto">
            <a:xfrm>
              <a:off x="2832" y="3264"/>
              <a:ext cx="1776" cy="384"/>
            </a:xfrm>
            <a:prstGeom prst="parallelogram">
              <a:avLst>
                <a:gd name="adj" fmla="val 1156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Вывод С</a:t>
              </a:r>
            </a:p>
          </p:txBody>
        </p:sp>
        <p:sp>
          <p:nvSpPr>
            <p:cNvPr id="6176" name="Oval 7"/>
            <p:cNvSpPr>
              <a:spLocks noChangeArrowheads="1"/>
            </p:cNvSpPr>
            <p:nvPr/>
          </p:nvSpPr>
          <p:spPr bwMode="auto">
            <a:xfrm>
              <a:off x="2928" y="3888"/>
              <a:ext cx="1488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Конец</a:t>
              </a:r>
            </a:p>
          </p:txBody>
        </p:sp>
        <p:sp>
          <p:nvSpPr>
            <p:cNvPr id="6177" name="Line 8"/>
            <p:cNvSpPr>
              <a:spLocks noChangeShapeType="1"/>
            </p:cNvSpPr>
            <p:nvPr/>
          </p:nvSpPr>
          <p:spPr bwMode="auto">
            <a:xfrm>
              <a:off x="3744" y="17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Line 9"/>
            <p:cNvSpPr>
              <a:spLocks noChangeShapeType="1"/>
            </p:cNvSpPr>
            <p:nvPr/>
          </p:nvSpPr>
          <p:spPr bwMode="auto">
            <a:xfrm>
              <a:off x="3696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9" name="Line 10"/>
            <p:cNvSpPr>
              <a:spLocks noChangeShapeType="1"/>
            </p:cNvSpPr>
            <p:nvPr/>
          </p:nvSpPr>
          <p:spPr bwMode="auto">
            <a:xfrm>
              <a:off x="3696" y="31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0" name="Line 11"/>
            <p:cNvSpPr>
              <a:spLocks noChangeShapeType="1"/>
            </p:cNvSpPr>
            <p:nvPr/>
          </p:nvSpPr>
          <p:spPr bwMode="auto">
            <a:xfrm>
              <a:off x="3744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47" name="Group 12"/>
          <p:cNvGrpSpPr>
            <a:grpSpLocks/>
          </p:cNvGrpSpPr>
          <p:nvPr/>
        </p:nvGrpSpPr>
        <p:grpSpPr bwMode="auto">
          <a:xfrm>
            <a:off x="5791200" y="2209800"/>
            <a:ext cx="2895600" cy="4419600"/>
            <a:chOff x="3648" y="1392"/>
            <a:chExt cx="1824" cy="2784"/>
          </a:xfrm>
        </p:grpSpPr>
        <p:sp>
          <p:nvSpPr>
            <p:cNvPr id="6154" name="Oval 13"/>
            <p:cNvSpPr>
              <a:spLocks noChangeArrowheads="1"/>
            </p:cNvSpPr>
            <p:nvPr/>
          </p:nvSpPr>
          <p:spPr bwMode="auto">
            <a:xfrm>
              <a:off x="4032" y="1392"/>
              <a:ext cx="96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5" name="Line 14"/>
            <p:cNvSpPr>
              <a:spLocks noChangeShapeType="1"/>
            </p:cNvSpPr>
            <p:nvPr/>
          </p:nvSpPr>
          <p:spPr bwMode="auto">
            <a:xfrm>
              <a:off x="4512" y="153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Rectangle 15"/>
            <p:cNvSpPr>
              <a:spLocks noChangeArrowheads="1"/>
            </p:cNvSpPr>
            <p:nvPr/>
          </p:nvSpPr>
          <p:spPr bwMode="auto">
            <a:xfrm>
              <a:off x="3936" y="1728"/>
              <a:ext cx="120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P=1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7" name="Line 16"/>
            <p:cNvSpPr>
              <a:spLocks noChangeShapeType="1"/>
            </p:cNvSpPr>
            <p:nvPr/>
          </p:nvSpPr>
          <p:spPr bwMode="auto">
            <a:xfrm>
              <a:off x="4560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AutoShape 17"/>
            <p:cNvSpPr>
              <a:spLocks noChangeArrowheads="1"/>
            </p:cNvSpPr>
            <p:nvPr/>
          </p:nvSpPr>
          <p:spPr bwMode="auto">
            <a:xfrm>
              <a:off x="3936" y="2304"/>
              <a:ext cx="1296" cy="288"/>
            </a:xfrm>
            <a:prstGeom prst="flowChartPrepa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I=1 to n1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59" name="Line 18"/>
            <p:cNvSpPr>
              <a:spLocks noChangeShapeType="1"/>
            </p:cNvSpPr>
            <p:nvPr/>
          </p:nvSpPr>
          <p:spPr bwMode="auto">
            <a:xfrm>
              <a:off x="4560" y="25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Rectangle 19"/>
            <p:cNvSpPr>
              <a:spLocks noChangeArrowheads="1"/>
            </p:cNvSpPr>
            <p:nvPr/>
          </p:nvSpPr>
          <p:spPr bwMode="auto">
            <a:xfrm>
              <a:off x="3984" y="2832"/>
              <a:ext cx="120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P=P*i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61" name="Line 20"/>
            <p:cNvSpPr>
              <a:spLocks noChangeShapeType="1"/>
            </p:cNvSpPr>
            <p:nvPr/>
          </p:nvSpPr>
          <p:spPr bwMode="auto">
            <a:xfrm>
              <a:off x="4608" y="31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21"/>
            <p:cNvSpPr>
              <a:spLocks noChangeShapeType="1"/>
            </p:cNvSpPr>
            <p:nvPr/>
          </p:nvSpPr>
          <p:spPr bwMode="auto">
            <a:xfrm flipH="1">
              <a:off x="3648" y="336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Line 22"/>
            <p:cNvSpPr>
              <a:spLocks noChangeShapeType="1"/>
            </p:cNvSpPr>
            <p:nvPr/>
          </p:nvSpPr>
          <p:spPr bwMode="auto">
            <a:xfrm flipV="1">
              <a:off x="3648" y="244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Line 23"/>
            <p:cNvSpPr>
              <a:spLocks noChangeShapeType="1"/>
            </p:cNvSpPr>
            <p:nvPr/>
          </p:nvSpPr>
          <p:spPr bwMode="auto">
            <a:xfrm>
              <a:off x="3648" y="244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Line 24"/>
            <p:cNvSpPr>
              <a:spLocks noChangeShapeType="1"/>
            </p:cNvSpPr>
            <p:nvPr/>
          </p:nvSpPr>
          <p:spPr bwMode="auto">
            <a:xfrm>
              <a:off x="5232" y="244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6" name="Line 25"/>
            <p:cNvSpPr>
              <a:spLocks noChangeShapeType="1"/>
            </p:cNvSpPr>
            <p:nvPr/>
          </p:nvSpPr>
          <p:spPr bwMode="auto">
            <a:xfrm>
              <a:off x="5424" y="2448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7" name="Line 26"/>
            <p:cNvSpPr>
              <a:spLocks noChangeShapeType="1"/>
            </p:cNvSpPr>
            <p:nvPr/>
          </p:nvSpPr>
          <p:spPr bwMode="auto">
            <a:xfrm flipH="1">
              <a:off x="4560" y="345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Line 27"/>
            <p:cNvSpPr>
              <a:spLocks noChangeShapeType="1"/>
            </p:cNvSpPr>
            <p:nvPr/>
          </p:nvSpPr>
          <p:spPr bwMode="auto">
            <a:xfrm>
              <a:off x="4560" y="34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Rectangle 28"/>
            <p:cNvSpPr>
              <a:spLocks noChangeArrowheads="1"/>
            </p:cNvSpPr>
            <p:nvPr/>
          </p:nvSpPr>
          <p:spPr bwMode="auto">
            <a:xfrm>
              <a:off x="3648" y="3648"/>
              <a:ext cx="1824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factfun=p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70" name="Line 29"/>
            <p:cNvSpPr>
              <a:spLocks noChangeShapeType="1"/>
            </p:cNvSpPr>
            <p:nvPr/>
          </p:nvSpPr>
          <p:spPr bwMode="auto">
            <a:xfrm>
              <a:off x="4560" y="39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Oval 30"/>
            <p:cNvSpPr>
              <a:spLocks noChangeArrowheads="1"/>
            </p:cNvSpPr>
            <p:nvPr/>
          </p:nvSpPr>
          <p:spPr bwMode="auto">
            <a:xfrm>
              <a:off x="3936" y="4080"/>
              <a:ext cx="1344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48" name="WordArt 31"/>
          <p:cNvSpPr>
            <a:spLocks noChangeArrowheads="1" noChangeShapeType="1" noTextEdit="1"/>
          </p:cNvSpPr>
          <p:nvPr/>
        </p:nvSpPr>
        <p:spPr bwMode="auto">
          <a:xfrm>
            <a:off x="4724400" y="838200"/>
            <a:ext cx="4133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вспомогательный алгоритм</a:t>
            </a:r>
          </a:p>
        </p:txBody>
      </p:sp>
      <p:sp>
        <p:nvSpPr>
          <p:cNvPr id="6149" name="WordArt 32"/>
          <p:cNvSpPr>
            <a:spLocks noChangeArrowheads="1" noChangeShapeType="1" noTextEdit="1"/>
          </p:cNvSpPr>
          <p:nvPr/>
        </p:nvSpPr>
        <p:spPr bwMode="auto">
          <a:xfrm>
            <a:off x="304800" y="533400"/>
            <a:ext cx="4133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основной алгоритм</a:t>
            </a:r>
          </a:p>
        </p:txBody>
      </p:sp>
      <p:sp>
        <p:nvSpPr>
          <p:cNvPr id="6150" name="AutoShape 33"/>
          <p:cNvSpPr>
            <a:spLocks noChangeArrowheads="1"/>
          </p:cNvSpPr>
          <p:nvPr/>
        </p:nvSpPr>
        <p:spPr bwMode="auto">
          <a:xfrm>
            <a:off x="533400" y="1447800"/>
            <a:ext cx="609600" cy="1600200"/>
          </a:xfrm>
          <a:prstGeom prst="curvedRightArrow">
            <a:avLst>
              <a:gd name="adj1" fmla="val 52500"/>
              <a:gd name="adj2" fmla="val 105000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AutoShape 34"/>
          <p:cNvSpPr>
            <a:spLocks noChangeArrowheads="1"/>
          </p:cNvSpPr>
          <p:nvPr/>
        </p:nvSpPr>
        <p:spPr bwMode="auto">
          <a:xfrm>
            <a:off x="4953000" y="1371600"/>
            <a:ext cx="533400" cy="1143000"/>
          </a:xfrm>
          <a:prstGeom prst="curvedRightArrow">
            <a:avLst>
              <a:gd name="adj1" fmla="val 42857"/>
              <a:gd name="adj2" fmla="val 85714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Text Box 35"/>
          <p:cNvSpPr txBox="1">
            <a:spLocks noChangeArrowheads="1"/>
          </p:cNvSpPr>
          <p:nvPr/>
        </p:nvSpPr>
        <p:spPr bwMode="auto">
          <a:xfrm>
            <a:off x="5638800" y="1447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Factfun(n1 as Single)</a:t>
            </a:r>
            <a:endParaRPr lang="ru-RU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53" name="AutoShape 3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28892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708400" y="1268413"/>
            <a:ext cx="5256213" cy="479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cs typeface="Times New Roman" pitchFamily="18" charset="0"/>
              </a:rPr>
              <a:t>Private Sub </a:t>
            </a:r>
            <a:r>
              <a:rPr lang="en-US" sz="2000" b="1" dirty="0" smtClean="0">
                <a:cs typeface="Times New Roman" pitchFamily="18" charset="0"/>
              </a:rPr>
              <a:t>CommandButton2_Click</a:t>
            </a:r>
            <a:r>
              <a:rPr lang="en-US" sz="2000" b="1" dirty="0">
                <a:cs typeface="Times New Roman" pitchFamily="18" charset="0"/>
              </a:rPr>
              <a:t>()</a:t>
            </a:r>
            <a:endParaRPr lang="ru-RU" sz="2000" b="1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cs typeface="Times New Roman" pitchFamily="18" charset="0"/>
              </a:rPr>
              <a:t>n = Val(Text3.Text)</a:t>
            </a:r>
            <a:endParaRPr lang="ru-RU" sz="2000" b="1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cs typeface="Times New Roman" pitchFamily="18" charset="0"/>
              </a:rPr>
              <a:t>m = Val(Text4.Text)</a:t>
            </a:r>
            <a:endParaRPr lang="ru-RU" sz="2000" b="1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cs typeface="Times New Roman" pitchFamily="18" charset="0"/>
              </a:rPr>
              <a:t>c = </a:t>
            </a:r>
            <a:r>
              <a:rPr lang="en-US" sz="2000" b="1" dirty="0" err="1">
                <a:cs typeface="Times New Roman" pitchFamily="18" charset="0"/>
              </a:rPr>
              <a:t>factfun</a:t>
            </a:r>
            <a:r>
              <a:rPr lang="en-US" sz="2000" b="1" dirty="0">
                <a:cs typeface="Times New Roman" pitchFamily="18" charset="0"/>
              </a:rPr>
              <a:t>(n) / (</a:t>
            </a:r>
            <a:r>
              <a:rPr lang="en-US" sz="2000" b="1" dirty="0" err="1">
                <a:cs typeface="Times New Roman" pitchFamily="18" charset="0"/>
              </a:rPr>
              <a:t>factfun</a:t>
            </a:r>
            <a:r>
              <a:rPr lang="en-US" sz="2000" b="1" dirty="0">
                <a:cs typeface="Times New Roman" pitchFamily="18" charset="0"/>
              </a:rPr>
              <a:t>(m) * </a:t>
            </a:r>
            <a:r>
              <a:rPr lang="en-US" sz="2000" b="1" dirty="0" err="1">
                <a:cs typeface="Times New Roman" pitchFamily="18" charset="0"/>
              </a:rPr>
              <a:t>factfun</a:t>
            </a:r>
            <a:r>
              <a:rPr lang="en-US" sz="2000" b="1" dirty="0">
                <a:cs typeface="Times New Roman" pitchFamily="18" charset="0"/>
              </a:rPr>
              <a:t>(n - m))</a:t>
            </a:r>
            <a:r>
              <a:rPr lang="ru-RU" sz="2000" b="1" dirty="0">
                <a:cs typeface="Times New Roman" pitchFamily="18" charset="0"/>
              </a:rPr>
              <a:t>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cs typeface="Times New Roman" pitchFamily="18" charset="0"/>
              </a:rPr>
              <a:t>Label6.Caption = c</a:t>
            </a:r>
            <a:endParaRPr lang="ru-RU" sz="2000" b="1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cs typeface="Times New Roman" pitchFamily="18" charset="0"/>
              </a:rPr>
              <a:t>End Sub</a:t>
            </a:r>
            <a:endParaRPr lang="ru-RU" sz="2000" b="1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ru-RU" sz="2000" b="1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ru-RU" sz="2000" b="1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ru-RU" sz="2000" b="1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Public Function </a:t>
            </a:r>
            <a:r>
              <a:rPr lang="en-US" sz="2000" b="1" dirty="0" err="1">
                <a:solidFill>
                  <a:schemeClr val="bg1"/>
                </a:solidFill>
                <a:cs typeface="Times New Roman" pitchFamily="18" charset="0"/>
              </a:rPr>
              <a:t>factfun</a:t>
            </a: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(n1 As Single)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Dim </a:t>
            </a:r>
            <a:r>
              <a:rPr lang="en-US" sz="2000" b="1" dirty="0" err="1">
                <a:solidFill>
                  <a:schemeClr val="bg1"/>
                </a:solidFill>
                <a:cs typeface="Times New Roman" pitchFamily="18" charset="0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 As Single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 err="1">
                <a:solidFill>
                  <a:schemeClr val="bg1"/>
                </a:solidFill>
                <a:cs typeface="Times New Roman" pitchFamily="18" charset="0"/>
              </a:rPr>
              <a:t>factfun</a:t>
            </a: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 = 1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For </a:t>
            </a:r>
            <a:r>
              <a:rPr lang="en-US" sz="2000" b="1" dirty="0" err="1">
                <a:solidFill>
                  <a:schemeClr val="bg1"/>
                </a:solidFill>
                <a:cs typeface="Times New Roman" pitchFamily="18" charset="0"/>
              </a:rPr>
              <a:t>i</a:t>
            </a: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 = 1 To n1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 err="1">
                <a:solidFill>
                  <a:schemeClr val="bg1"/>
                </a:solidFill>
                <a:cs typeface="Times New Roman" pitchFamily="18" charset="0"/>
              </a:rPr>
              <a:t>factfun</a:t>
            </a: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 = </a:t>
            </a:r>
            <a:r>
              <a:rPr lang="en-US" sz="2000" b="1" dirty="0" err="1">
                <a:solidFill>
                  <a:schemeClr val="bg1"/>
                </a:solidFill>
                <a:cs typeface="Times New Roman" pitchFamily="18" charset="0"/>
              </a:rPr>
              <a:t>factfun</a:t>
            </a: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 * </a:t>
            </a:r>
            <a:r>
              <a:rPr lang="en-US" sz="2000" b="1" dirty="0" err="1">
                <a:solidFill>
                  <a:schemeClr val="bg1"/>
                </a:solidFill>
                <a:cs typeface="Times New Roman" pitchFamily="18" charset="0"/>
              </a:rPr>
              <a:t>i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Next </a:t>
            </a:r>
            <a:r>
              <a:rPr lang="en-US" sz="2000" b="1" dirty="0" err="1">
                <a:solidFill>
                  <a:schemeClr val="bg1"/>
                </a:solidFill>
                <a:cs typeface="Times New Roman" pitchFamily="18" charset="0"/>
              </a:rPr>
              <a:t>i</a:t>
            </a:r>
            <a:endParaRPr lang="ru-RU" sz="2000" b="1" dirty="0">
              <a:solidFill>
                <a:schemeClr val="bg1"/>
              </a:solidFill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cs typeface="Times New Roman" pitchFamily="18" charset="0"/>
              </a:rPr>
              <a:t>End Function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0" y="1628800"/>
            <a:ext cx="3581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chemeClr val="accent2"/>
                </a:solidFill>
              </a:rPr>
              <a:t>Функция имеет формальные параметры, которые при обращении к ней получают фактические значения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Программный код</a:t>
            </a:r>
          </a:p>
        </p:txBody>
      </p:sp>
      <p:sp>
        <p:nvSpPr>
          <p:cNvPr id="7174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28892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39"/>
          <p:cNvGrpSpPr>
            <a:grpSpLocks/>
          </p:cNvGrpSpPr>
          <p:nvPr/>
        </p:nvGrpSpPr>
        <p:grpSpPr bwMode="auto">
          <a:xfrm>
            <a:off x="5651500" y="2781300"/>
            <a:ext cx="2819400" cy="3803650"/>
            <a:chOff x="3840" y="436"/>
            <a:chExt cx="1776" cy="2396"/>
          </a:xfrm>
        </p:grpSpPr>
        <p:sp>
          <p:nvSpPr>
            <p:cNvPr id="8215" name="Oval 12"/>
            <p:cNvSpPr>
              <a:spLocks noChangeArrowheads="1"/>
            </p:cNvSpPr>
            <p:nvPr/>
          </p:nvSpPr>
          <p:spPr bwMode="auto">
            <a:xfrm>
              <a:off x="4195" y="436"/>
              <a:ext cx="96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6" name="Line 13"/>
            <p:cNvSpPr>
              <a:spLocks noChangeShapeType="1"/>
            </p:cNvSpPr>
            <p:nvPr/>
          </p:nvSpPr>
          <p:spPr bwMode="auto">
            <a:xfrm>
              <a:off x="4704" y="57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Rectangle 14"/>
            <p:cNvSpPr>
              <a:spLocks noChangeArrowheads="1"/>
            </p:cNvSpPr>
            <p:nvPr/>
          </p:nvSpPr>
          <p:spPr bwMode="auto">
            <a:xfrm>
              <a:off x="4128" y="768"/>
              <a:ext cx="120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P=1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18" name="Line 15"/>
            <p:cNvSpPr>
              <a:spLocks noChangeShapeType="1"/>
            </p:cNvSpPr>
            <p:nvPr/>
          </p:nvSpPr>
          <p:spPr bwMode="auto">
            <a:xfrm>
              <a:off x="4752" y="11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AutoShape 16"/>
            <p:cNvSpPr>
              <a:spLocks noChangeArrowheads="1"/>
            </p:cNvSpPr>
            <p:nvPr/>
          </p:nvSpPr>
          <p:spPr bwMode="auto">
            <a:xfrm>
              <a:off x="4128" y="1344"/>
              <a:ext cx="1296" cy="288"/>
            </a:xfrm>
            <a:prstGeom prst="flowChartPrepa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I=1 to n1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20" name="Line 17"/>
            <p:cNvSpPr>
              <a:spLocks noChangeShapeType="1"/>
            </p:cNvSpPr>
            <p:nvPr/>
          </p:nvSpPr>
          <p:spPr bwMode="auto">
            <a:xfrm>
              <a:off x="4752" y="163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Rectangle 18"/>
            <p:cNvSpPr>
              <a:spLocks noChangeArrowheads="1"/>
            </p:cNvSpPr>
            <p:nvPr/>
          </p:nvSpPr>
          <p:spPr bwMode="auto">
            <a:xfrm>
              <a:off x="4176" y="1872"/>
              <a:ext cx="120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P=P*i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22" name="Line 19"/>
            <p:cNvSpPr>
              <a:spLocks noChangeShapeType="1"/>
            </p:cNvSpPr>
            <p:nvPr/>
          </p:nvSpPr>
          <p:spPr bwMode="auto">
            <a:xfrm>
              <a:off x="4800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Line 20"/>
            <p:cNvSpPr>
              <a:spLocks noChangeShapeType="1"/>
            </p:cNvSpPr>
            <p:nvPr/>
          </p:nvSpPr>
          <p:spPr bwMode="auto">
            <a:xfrm flipH="1">
              <a:off x="3840" y="240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Line 21"/>
            <p:cNvSpPr>
              <a:spLocks noChangeShapeType="1"/>
            </p:cNvSpPr>
            <p:nvPr/>
          </p:nvSpPr>
          <p:spPr bwMode="auto">
            <a:xfrm flipV="1">
              <a:off x="3840" y="1488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Line 22"/>
            <p:cNvSpPr>
              <a:spLocks noChangeShapeType="1"/>
            </p:cNvSpPr>
            <p:nvPr/>
          </p:nvSpPr>
          <p:spPr bwMode="auto">
            <a:xfrm>
              <a:off x="3840" y="14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Line 23"/>
            <p:cNvSpPr>
              <a:spLocks noChangeShapeType="1"/>
            </p:cNvSpPr>
            <p:nvPr/>
          </p:nvSpPr>
          <p:spPr bwMode="auto">
            <a:xfrm>
              <a:off x="5424" y="14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Line 24"/>
            <p:cNvSpPr>
              <a:spLocks noChangeShapeType="1"/>
            </p:cNvSpPr>
            <p:nvPr/>
          </p:nvSpPr>
          <p:spPr bwMode="auto">
            <a:xfrm>
              <a:off x="5616" y="1488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Line 25"/>
            <p:cNvSpPr>
              <a:spLocks noChangeShapeType="1"/>
            </p:cNvSpPr>
            <p:nvPr/>
          </p:nvSpPr>
          <p:spPr bwMode="auto">
            <a:xfrm flipH="1">
              <a:off x="5136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Line 26"/>
            <p:cNvSpPr>
              <a:spLocks noChangeShapeType="1"/>
            </p:cNvSpPr>
            <p:nvPr/>
          </p:nvSpPr>
          <p:spPr bwMode="auto">
            <a:xfrm>
              <a:off x="5088" y="249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Oval 27"/>
            <p:cNvSpPr>
              <a:spLocks noChangeArrowheads="1"/>
            </p:cNvSpPr>
            <p:nvPr/>
          </p:nvSpPr>
          <p:spPr bwMode="auto">
            <a:xfrm>
              <a:off x="4560" y="2688"/>
              <a:ext cx="960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195" name="Group 37"/>
          <p:cNvGrpSpPr>
            <a:grpSpLocks/>
          </p:cNvGrpSpPr>
          <p:nvPr/>
        </p:nvGrpSpPr>
        <p:grpSpPr bwMode="auto">
          <a:xfrm>
            <a:off x="323850" y="765175"/>
            <a:ext cx="2819400" cy="5867400"/>
            <a:chOff x="384" y="480"/>
            <a:chExt cx="1776" cy="3696"/>
          </a:xfrm>
        </p:grpSpPr>
        <p:sp>
          <p:nvSpPr>
            <p:cNvPr id="8201" name="Oval 4"/>
            <p:cNvSpPr>
              <a:spLocks noChangeArrowheads="1"/>
            </p:cNvSpPr>
            <p:nvPr/>
          </p:nvSpPr>
          <p:spPr bwMode="auto">
            <a:xfrm>
              <a:off x="480" y="480"/>
              <a:ext cx="13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начало</a:t>
              </a:r>
            </a:p>
          </p:txBody>
        </p:sp>
        <p:sp>
          <p:nvSpPr>
            <p:cNvPr id="8202" name="Line 5"/>
            <p:cNvSpPr>
              <a:spLocks noChangeShapeType="1"/>
            </p:cNvSpPr>
            <p:nvPr/>
          </p:nvSpPr>
          <p:spPr bwMode="auto">
            <a:xfrm>
              <a:off x="1200" y="67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AutoShape 6"/>
            <p:cNvSpPr>
              <a:spLocks noChangeArrowheads="1"/>
            </p:cNvSpPr>
            <p:nvPr/>
          </p:nvSpPr>
          <p:spPr bwMode="auto">
            <a:xfrm>
              <a:off x="432" y="1440"/>
              <a:ext cx="1632" cy="288"/>
            </a:xfrm>
            <a:prstGeom prst="flowChartPredefined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Factpro(n,p1)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04" name="AutoShape 7"/>
            <p:cNvSpPr>
              <a:spLocks noChangeArrowheads="1"/>
            </p:cNvSpPr>
            <p:nvPr/>
          </p:nvSpPr>
          <p:spPr bwMode="auto">
            <a:xfrm>
              <a:off x="432" y="1920"/>
              <a:ext cx="1632" cy="288"/>
            </a:xfrm>
            <a:prstGeom prst="flowChartPredefined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Factpro(m,p2)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05" name="AutoShape 8"/>
            <p:cNvSpPr>
              <a:spLocks noChangeArrowheads="1"/>
            </p:cNvSpPr>
            <p:nvPr/>
          </p:nvSpPr>
          <p:spPr bwMode="auto">
            <a:xfrm>
              <a:off x="384" y="2448"/>
              <a:ext cx="1728" cy="288"/>
            </a:xfrm>
            <a:prstGeom prst="flowChartPredefined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Factpro(n-m,p3)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06" name="Oval 9"/>
            <p:cNvSpPr>
              <a:spLocks noChangeArrowheads="1"/>
            </p:cNvSpPr>
            <p:nvPr/>
          </p:nvSpPr>
          <p:spPr bwMode="auto">
            <a:xfrm>
              <a:off x="432" y="4032"/>
              <a:ext cx="1488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конец</a:t>
              </a:r>
            </a:p>
          </p:txBody>
        </p:sp>
        <p:sp>
          <p:nvSpPr>
            <p:cNvPr id="8207" name="Line 10"/>
            <p:cNvSpPr>
              <a:spLocks noChangeShapeType="1"/>
            </p:cNvSpPr>
            <p:nvPr/>
          </p:nvSpPr>
          <p:spPr bwMode="auto">
            <a:xfrm>
              <a:off x="1200" y="172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Line 11"/>
            <p:cNvSpPr>
              <a:spLocks noChangeShapeType="1"/>
            </p:cNvSpPr>
            <p:nvPr/>
          </p:nvSpPr>
          <p:spPr bwMode="auto">
            <a:xfrm>
              <a:off x="1152" y="27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Rectangle 29"/>
            <p:cNvSpPr>
              <a:spLocks noChangeArrowheads="1"/>
            </p:cNvSpPr>
            <p:nvPr/>
          </p:nvSpPr>
          <p:spPr bwMode="auto">
            <a:xfrm>
              <a:off x="480" y="2976"/>
              <a:ext cx="163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</a:rPr>
                <a:t>C=p1/(p2*p3)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10" name="AutoShape 30"/>
            <p:cNvSpPr>
              <a:spLocks noChangeArrowheads="1"/>
            </p:cNvSpPr>
            <p:nvPr/>
          </p:nvSpPr>
          <p:spPr bwMode="auto">
            <a:xfrm>
              <a:off x="432" y="3504"/>
              <a:ext cx="1728" cy="384"/>
            </a:xfrm>
            <a:prstGeom prst="flowChartInputOut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Вывод </a:t>
              </a:r>
              <a:r>
                <a:rPr lang="en-US" sz="2400">
                  <a:latin typeface="Times New Roman" pitchFamily="18" charset="0"/>
                </a:rPr>
                <a:t>C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11" name="AutoShape 31"/>
            <p:cNvSpPr>
              <a:spLocks noChangeArrowheads="1"/>
            </p:cNvSpPr>
            <p:nvPr/>
          </p:nvSpPr>
          <p:spPr bwMode="auto">
            <a:xfrm>
              <a:off x="432" y="912"/>
              <a:ext cx="1728" cy="384"/>
            </a:xfrm>
            <a:prstGeom prst="flowChartInputOut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2400">
                  <a:latin typeface="Times New Roman" pitchFamily="18" charset="0"/>
                </a:rPr>
                <a:t>Ввод </a:t>
              </a:r>
              <a:r>
                <a:rPr lang="en-US" sz="2400">
                  <a:latin typeface="Times New Roman" pitchFamily="18" charset="0"/>
                </a:rPr>
                <a:t>n,m</a:t>
              </a: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12" name="Line 32"/>
            <p:cNvSpPr>
              <a:spLocks noChangeShapeType="1"/>
            </p:cNvSpPr>
            <p:nvPr/>
          </p:nvSpPr>
          <p:spPr bwMode="auto">
            <a:xfrm>
              <a:off x="1152" y="129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Line 33"/>
            <p:cNvSpPr>
              <a:spLocks noChangeShapeType="1"/>
            </p:cNvSpPr>
            <p:nvPr/>
          </p:nvSpPr>
          <p:spPr bwMode="auto">
            <a:xfrm>
              <a:off x="1248" y="33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Line 34"/>
            <p:cNvSpPr>
              <a:spLocks noChangeShapeType="1"/>
            </p:cNvSpPr>
            <p:nvPr/>
          </p:nvSpPr>
          <p:spPr bwMode="auto">
            <a:xfrm>
              <a:off x="1200" y="388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47" name="Rectangle 35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2071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Реализация в виде процедуры</a:t>
            </a:r>
          </a:p>
        </p:txBody>
      </p:sp>
      <p:sp>
        <p:nvSpPr>
          <p:cNvPr id="8197" name="AutoShape 45"/>
          <p:cNvSpPr>
            <a:spLocks noChangeArrowheads="1"/>
          </p:cNvSpPr>
          <p:nvPr/>
        </p:nvSpPr>
        <p:spPr bwMode="auto">
          <a:xfrm>
            <a:off x="2987675" y="692150"/>
            <a:ext cx="2808288" cy="1152525"/>
          </a:xfrm>
          <a:prstGeom prst="cloudCallout">
            <a:avLst>
              <a:gd name="adj1" fmla="val -43727"/>
              <a:gd name="adj2" fmla="val 7617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i="1">
                <a:solidFill>
                  <a:schemeClr val="accent2"/>
                </a:solidFill>
              </a:rPr>
              <a:t>Основной алгоритм</a:t>
            </a:r>
          </a:p>
        </p:txBody>
      </p:sp>
      <p:sp>
        <p:nvSpPr>
          <p:cNvPr id="8198" name="AutoShape 46"/>
          <p:cNvSpPr>
            <a:spLocks noChangeArrowheads="1"/>
          </p:cNvSpPr>
          <p:nvPr/>
        </p:nvSpPr>
        <p:spPr bwMode="auto">
          <a:xfrm flipH="1">
            <a:off x="6372225" y="1125538"/>
            <a:ext cx="2771775" cy="1511300"/>
          </a:xfrm>
          <a:prstGeom prst="cloudCallout">
            <a:avLst>
              <a:gd name="adj1" fmla="val -14491"/>
              <a:gd name="adj2" fmla="val 8907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400" b="1" i="1">
                <a:solidFill>
                  <a:schemeClr val="hlink"/>
                </a:solidFill>
              </a:rPr>
              <a:t>Вспомога-</a:t>
            </a:r>
          </a:p>
          <a:p>
            <a:pPr algn="ctr"/>
            <a:r>
              <a:rPr lang="ru-RU" sz="2400" b="1" i="1">
                <a:solidFill>
                  <a:schemeClr val="hlink"/>
                </a:solidFill>
              </a:rPr>
              <a:t>тельный алгоритм</a:t>
            </a:r>
          </a:p>
        </p:txBody>
      </p:sp>
      <p:sp>
        <p:nvSpPr>
          <p:cNvPr id="8199" name="AutoShape 4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28892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Line 10"/>
          <p:cNvSpPr>
            <a:spLocks noChangeShapeType="1"/>
          </p:cNvSpPr>
          <p:nvPr/>
        </p:nvSpPr>
        <p:spPr bwMode="auto">
          <a:xfrm>
            <a:off x="1571625" y="35004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Программный код для реализации в виде процедуры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50825" y="1557338"/>
            <a:ext cx="4537199" cy="272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Private Sub </a:t>
            </a:r>
            <a:r>
              <a:rPr lang="en-US" sz="2000" dirty="0" smtClean="0">
                <a:cs typeface="Times New Roman" pitchFamily="18" charset="0"/>
              </a:rPr>
              <a:t>CommandButton1_Click</a:t>
            </a:r>
            <a:r>
              <a:rPr lang="en-US" sz="2000" dirty="0">
                <a:cs typeface="Times New Roman" pitchFamily="18" charset="0"/>
              </a:rPr>
              <a:t>()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n = Val(Text1.Text)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m = Val(Text2.Text)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Call </a:t>
            </a:r>
            <a:r>
              <a:rPr lang="en-US" sz="2000" dirty="0" err="1">
                <a:cs typeface="Times New Roman" pitchFamily="18" charset="0"/>
              </a:rPr>
              <a:t>factpro</a:t>
            </a:r>
            <a:r>
              <a:rPr lang="en-US" sz="2000" dirty="0">
                <a:cs typeface="Times New Roman" pitchFamily="18" charset="0"/>
              </a:rPr>
              <a:t>(n, p1)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Call </a:t>
            </a:r>
            <a:r>
              <a:rPr lang="en-US" sz="2000" dirty="0" err="1">
                <a:cs typeface="Times New Roman" pitchFamily="18" charset="0"/>
              </a:rPr>
              <a:t>factpro</a:t>
            </a:r>
            <a:r>
              <a:rPr lang="en-US" sz="2000" dirty="0">
                <a:cs typeface="Times New Roman" pitchFamily="18" charset="0"/>
              </a:rPr>
              <a:t>(m, p2)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Call </a:t>
            </a:r>
            <a:r>
              <a:rPr lang="en-US" sz="2000" dirty="0" err="1">
                <a:cs typeface="Times New Roman" pitchFamily="18" charset="0"/>
              </a:rPr>
              <a:t>factpro</a:t>
            </a:r>
            <a:r>
              <a:rPr lang="en-US" sz="2000" dirty="0">
                <a:cs typeface="Times New Roman" pitchFamily="18" charset="0"/>
              </a:rPr>
              <a:t>((n - m), p3)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c = p1 / (p2 * p3)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Label3.Caption = c</a:t>
            </a:r>
            <a:endParaRPr lang="ru-RU" sz="2000" dirty="0">
              <a:cs typeface="Times New Roman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dirty="0">
                <a:cs typeface="Times New Roman" pitchFamily="18" charset="0"/>
              </a:rPr>
              <a:t>End Sub</a:t>
            </a:r>
            <a:endParaRPr lang="ru-RU" sz="2000" dirty="0">
              <a:solidFill>
                <a:srgbClr val="FF3300"/>
              </a:solidFill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348038" y="4632325"/>
            <a:ext cx="579596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</a:rPr>
              <a:t>Public Sub factpro(n1 As Single, p As Double)</a:t>
            </a:r>
            <a:endParaRPr lang="ru-RU" sz="2000" b="1">
              <a:solidFill>
                <a:schemeClr val="bg1"/>
              </a:solidFill>
            </a:endParaRPr>
          </a:p>
          <a:p>
            <a:r>
              <a:rPr lang="en-US" sz="2000" b="1">
                <a:solidFill>
                  <a:schemeClr val="bg1"/>
                </a:solidFill>
              </a:rPr>
              <a:t>Dim i As Single</a:t>
            </a:r>
            <a:endParaRPr lang="ru-RU" sz="2000" b="1">
              <a:solidFill>
                <a:schemeClr val="bg1"/>
              </a:solidFill>
            </a:endParaRPr>
          </a:p>
          <a:p>
            <a:r>
              <a:rPr lang="en-US" sz="2000" b="1">
                <a:solidFill>
                  <a:schemeClr val="bg1"/>
                </a:solidFill>
              </a:rPr>
              <a:t>p = 1</a:t>
            </a:r>
            <a:endParaRPr lang="ru-RU" sz="2000" b="1">
              <a:solidFill>
                <a:schemeClr val="bg1"/>
              </a:solidFill>
            </a:endParaRPr>
          </a:p>
          <a:p>
            <a:r>
              <a:rPr lang="en-US" sz="2000" b="1">
                <a:solidFill>
                  <a:schemeClr val="bg1"/>
                </a:solidFill>
              </a:rPr>
              <a:t>For i = 1 To n1</a:t>
            </a:r>
            <a:endParaRPr lang="ru-RU" sz="2000" b="1">
              <a:solidFill>
                <a:schemeClr val="bg1"/>
              </a:solidFill>
            </a:endParaRPr>
          </a:p>
          <a:p>
            <a:r>
              <a:rPr lang="en-US" sz="2000" b="1">
                <a:solidFill>
                  <a:schemeClr val="bg1"/>
                </a:solidFill>
              </a:rPr>
              <a:t>p = p * i</a:t>
            </a:r>
            <a:endParaRPr lang="ru-RU" sz="2000" b="1">
              <a:solidFill>
                <a:schemeClr val="bg1"/>
              </a:solidFill>
            </a:endParaRPr>
          </a:p>
          <a:p>
            <a:r>
              <a:rPr lang="en-US" sz="2000" b="1">
                <a:solidFill>
                  <a:schemeClr val="bg1"/>
                </a:solidFill>
              </a:rPr>
              <a:t>Next i</a:t>
            </a:r>
            <a:endParaRPr lang="ru-RU" sz="2000" b="1">
              <a:solidFill>
                <a:schemeClr val="bg1"/>
              </a:solidFill>
            </a:endParaRPr>
          </a:p>
          <a:p>
            <a:r>
              <a:rPr lang="en-US" sz="2000" b="1">
                <a:solidFill>
                  <a:schemeClr val="bg1"/>
                </a:solidFill>
              </a:rPr>
              <a:t>End Sub</a:t>
            </a:r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4859338" y="1412875"/>
            <a:ext cx="3924300" cy="3149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chemeClr val="accent2"/>
                </a:solidFill>
              </a:rPr>
              <a:t>При обращении к процедуре формальные значения заменяются фактическими. При этом можно разделить переменные на входные и выходные. Функции  возвращают только одно значение,а процедуры могут иметь несколько выходных переменных.</a:t>
            </a:r>
          </a:p>
        </p:txBody>
      </p:sp>
      <p:sp>
        <p:nvSpPr>
          <p:cNvPr id="922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08725"/>
            <a:ext cx="827087" cy="288925"/>
          </a:xfrm>
          <a:prstGeom prst="actionButtonBeginning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ru-RU" smtClean="0"/>
              <a:t>Автор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42988" y="1484313"/>
            <a:ext cx="7299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Учитель информатики ЦО №1430: Алябьева Наталья Михайловна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239838" y="1865313"/>
            <a:ext cx="6538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Весь материал подготовлен по оригинальным разработкам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11188" y="2420938"/>
            <a:ext cx="867878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ru-RU" dirty="0"/>
              <a:t>Используемая литература:</a:t>
            </a:r>
          </a:p>
          <a:p>
            <a:pPr marL="342900" indent="-342900">
              <a:buFontTx/>
              <a:buAutoNum type="arabicPeriod"/>
            </a:pPr>
            <a:r>
              <a:rPr lang="ru-RU" dirty="0" err="1" smtClean="0"/>
              <a:t>Угринович</a:t>
            </a:r>
            <a:r>
              <a:rPr lang="ru-RU" dirty="0" smtClean="0"/>
              <a:t> Н.Д. Информатика и информационные технологии. </a:t>
            </a:r>
          </a:p>
          <a:p>
            <a:pPr marL="711200" indent="-342900"/>
            <a:r>
              <a:rPr lang="ru-RU" dirty="0" smtClean="0"/>
              <a:t>10 класс. М., 2010</a:t>
            </a:r>
          </a:p>
          <a:p>
            <a:pPr marL="342900" indent="-342900">
              <a:buFontTx/>
              <a:buAutoNum type="arabicPeriod" startAt="2"/>
            </a:pPr>
            <a:r>
              <a:rPr lang="ru-RU" dirty="0" smtClean="0"/>
              <a:t>Семакин И.Г. Информационные системы и модели. М., 2005</a:t>
            </a:r>
          </a:p>
          <a:p>
            <a:pPr marL="342900" indent="-342900">
              <a:buFontTx/>
              <a:buAutoNum type="arabicPeriod" startAt="2"/>
            </a:pPr>
            <a:r>
              <a:rPr lang="ru-RU" dirty="0" smtClean="0"/>
              <a:t>Питер </a:t>
            </a:r>
            <a:r>
              <a:rPr lang="ru-RU" dirty="0" err="1" smtClean="0"/>
              <a:t>Эйткен</a:t>
            </a:r>
            <a:r>
              <a:rPr lang="ru-RU" dirty="0" smtClean="0"/>
              <a:t>. Разработка приложений на </a:t>
            </a:r>
            <a:r>
              <a:rPr lang="en-US" dirty="0" smtClean="0"/>
              <a:t>VBA</a:t>
            </a:r>
            <a:r>
              <a:rPr lang="ru-RU" dirty="0" smtClean="0"/>
              <a:t> в среде </a:t>
            </a:r>
            <a:r>
              <a:rPr lang="en-US" dirty="0" smtClean="0"/>
              <a:t>Office</a:t>
            </a:r>
            <a:r>
              <a:rPr lang="ru-RU" dirty="0" smtClean="0"/>
              <a:t>. Москва, 2005</a:t>
            </a:r>
          </a:p>
          <a:p>
            <a:pPr marL="342900" indent="-342900">
              <a:buFontTx/>
              <a:buAutoNum type="arabicPeriod" startAt="2"/>
            </a:pPr>
            <a:r>
              <a:rPr lang="ru-RU" dirty="0" smtClean="0"/>
              <a:t>Карасева Т.В. Сборник задач по основам информатики вычислительной</a:t>
            </a:r>
          </a:p>
          <a:p>
            <a:pPr marL="711200" indent="-342900"/>
            <a:r>
              <a:rPr lang="ru-RU" dirty="0" smtClean="0"/>
              <a:t>техники. </a:t>
            </a:r>
            <a:r>
              <a:rPr lang="ru-RU" smtClean="0"/>
              <a:t>М.,1994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442</Words>
  <Application>Microsoft Office PowerPoint</Application>
  <PresentationFormat>Экран (4:3)</PresentationFormat>
  <Paragraphs>96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Слайд 1</vt:lpstr>
      <vt:lpstr>Содержание</vt:lpstr>
      <vt:lpstr>Вспомогательный алгоритм -</vt:lpstr>
      <vt:lpstr>Пример задачи</vt:lpstr>
      <vt:lpstr>Слайд 5</vt:lpstr>
      <vt:lpstr>Программный код</vt:lpstr>
      <vt:lpstr>Реализация в виде процедуры</vt:lpstr>
      <vt:lpstr>Программный код для реализации в виде процедуры</vt:lpstr>
      <vt:lpstr>Автор</vt:lpstr>
    </vt:vector>
  </TitlesOfParts>
  <Company>homepc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Jjury</dc:creator>
  <cp:lastModifiedBy>админ</cp:lastModifiedBy>
  <cp:revision>12</cp:revision>
  <dcterms:created xsi:type="dcterms:W3CDTF">2007-05-13T13:15:52Z</dcterms:created>
  <dcterms:modified xsi:type="dcterms:W3CDTF">2012-12-03T18:22:49Z</dcterms:modified>
</cp:coreProperties>
</file>