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activeX"/>
  <Override PartName="/ppt/activeX/activeX4.xml" ContentType="application/vnd.ms-office.activeX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3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Override PartName="/ppt/vbaProject.bin" ContentType="application/vnd.ms-office.vbaPro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embeddings/oleObject1.bin" ContentType="application/vnd.openxmlformats-officedocument.oleObjec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3399FF"/>
    <a:srgbClr val="FFCC66"/>
    <a:srgbClr val="CC0000"/>
    <a:srgbClr val="0000FF"/>
    <a:srgbClr val="FF9966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13" autoAdjust="0"/>
  </p:normalViewPr>
  <p:slideViewPr>
    <p:cSldViewPr>
      <p:cViewPr varScale="1">
        <p:scale>
          <a:sx n="96" d="100"/>
          <a:sy n="96" d="100"/>
        </p:scale>
        <p:origin x="-3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06/relationships/vbaProject" Target="vbaProject.bin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F33BE-6F10-4D99-B6AA-1CE84734DA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FAD7D-70CB-40BA-88F6-8EDCC11FD5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FA32A-F801-471F-B4E3-58BFB0906A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05BD2-59AE-4094-B9CF-5392946178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4D928-A761-4083-BF1D-D03299FB4D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F406C-4588-42B3-AE24-B917CB83CF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65FED-E160-482D-BBDD-750634EA41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1733E-061B-4CC8-8756-6AE56C7682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781C5-141B-4E1D-8A2C-0111E87ADD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448A8-020A-43F8-9F4B-2D2BBB6677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691B3-B833-405D-9E9F-984D943F1E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9147F-3A0D-4776-A8DB-64FC1A96A7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FF"/>
            </a:gs>
            <a:gs pos="50000">
              <a:srgbClr val="00FFFF"/>
            </a:gs>
            <a:gs pos="100000">
              <a:srgbClr val="33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A6AE0D8-991D-4B6E-BAE8-52932CB5E5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4.xml"/><Relationship Id="rId7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10" Type="http://schemas.openxmlformats.org/officeDocument/2006/relationships/slide" Target="slide12.xml"/><Relationship Id="rId4" Type="http://schemas.openxmlformats.org/officeDocument/2006/relationships/slide" Target="slide5.xml"/><Relationship Id="rId9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323850" y="2420938"/>
            <a:ext cx="7272338" cy="1439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Тема: «Ветвление» и «Выбор»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500563" cy="836613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4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Выбор (пример)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211638" y="5241925"/>
            <a:ext cx="3960812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Private Sub Command4_Click()</a:t>
            </a:r>
          </a:p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a1 = Val(Text1.Text)</a:t>
            </a:r>
          </a:p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Text1.Text = ""</a:t>
            </a:r>
          </a:p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cod = 1</a:t>
            </a:r>
            <a:endParaRPr lang="ru-RU" sz="2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r>
              <a:rPr lang="ru-RU" sz="20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End</a:t>
            </a:r>
            <a:r>
              <a:rPr lang="ru-RU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0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Sub</a:t>
            </a:r>
            <a:endParaRPr lang="ru-RU" sz="2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0" y="908050"/>
            <a:ext cx="400782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Программный код кнопки «=»</a:t>
            </a:r>
          </a:p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a2 </a:t>
            </a: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= </a:t>
            </a:r>
            <a:r>
              <a:rPr lang="en-US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Val(TextBox1.Text</a:t>
            </a: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</a:p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Select Case cod</a:t>
            </a:r>
          </a:p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Case 1</a:t>
            </a:r>
          </a:p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 = a1 + a2</a:t>
            </a:r>
          </a:p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Case 2</a:t>
            </a:r>
          </a:p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 = a1 - a2</a:t>
            </a:r>
          </a:p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Case 3</a:t>
            </a:r>
          </a:p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 = a1 * a2</a:t>
            </a:r>
          </a:p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Case 4</a:t>
            </a:r>
          </a:p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 = a1 / a2</a:t>
            </a:r>
          </a:p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End Select</a:t>
            </a:r>
          </a:p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TextBox1.Text </a:t>
            </a: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= </a:t>
            </a:r>
            <a:r>
              <a:rPr lang="en-US" sz="20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Str</a:t>
            </a: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(s)</a:t>
            </a:r>
            <a:endParaRPr lang="ru-RU" sz="2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r>
              <a:rPr lang="ru-RU" sz="20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End</a:t>
            </a:r>
            <a:r>
              <a:rPr lang="ru-RU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0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Sub</a:t>
            </a:r>
            <a:endParaRPr lang="ru-RU" sz="2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8473" name="Text Box 41"/>
          <p:cNvSpPr txBox="1">
            <a:spLocks noChangeArrowheads="1"/>
          </p:cNvSpPr>
          <p:nvPr/>
        </p:nvSpPr>
        <p:spPr bwMode="auto">
          <a:xfrm>
            <a:off x="468313" y="5445125"/>
            <a:ext cx="3429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Программные коды кнопок </a:t>
            </a:r>
          </a:p>
          <a:p>
            <a:pPr>
              <a:defRPr/>
            </a:pPr>
            <a:r>
              <a:rPr lang="ru-RU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арифметических операций </a:t>
            </a:r>
          </a:p>
          <a:p>
            <a:pPr>
              <a:defRPr/>
            </a:pPr>
            <a:r>
              <a:rPr lang="ru-RU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(пример для сложения)</a:t>
            </a:r>
            <a:endParaRPr lang="en-US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ru-RU"/>
          </a:p>
        </p:txBody>
      </p:sp>
      <p:sp>
        <p:nvSpPr>
          <p:cNvPr id="18474" name="AutoShape 42"/>
          <p:cNvSpPr>
            <a:spLocks noChangeArrowheads="1"/>
          </p:cNvSpPr>
          <p:nvPr/>
        </p:nvSpPr>
        <p:spPr bwMode="auto">
          <a:xfrm>
            <a:off x="3348038" y="6165850"/>
            <a:ext cx="576262" cy="142875"/>
          </a:xfrm>
          <a:prstGeom prst="rightArrow">
            <a:avLst>
              <a:gd name="adj1" fmla="val 50000"/>
              <a:gd name="adj2" fmla="val 100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2987675" y="260350"/>
            <a:ext cx="6156325" cy="4838700"/>
            <a:chOff x="1882" y="164"/>
            <a:chExt cx="3878" cy="3048"/>
          </a:xfrm>
        </p:grpSpPr>
        <p:sp>
          <p:nvSpPr>
            <p:cNvPr id="3082" name="Line 13"/>
            <p:cNvSpPr>
              <a:spLocks noChangeShapeType="1"/>
            </p:cNvSpPr>
            <p:nvPr/>
          </p:nvSpPr>
          <p:spPr bwMode="auto">
            <a:xfrm>
              <a:off x="3392" y="758"/>
              <a:ext cx="0" cy="1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3" name="Line 30"/>
            <p:cNvSpPr>
              <a:spLocks noChangeShapeType="1"/>
            </p:cNvSpPr>
            <p:nvPr/>
          </p:nvSpPr>
          <p:spPr bwMode="auto">
            <a:xfrm>
              <a:off x="2314" y="2440"/>
              <a:ext cx="312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084" name="Group 45"/>
            <p:cNvGrpSpPr>
              <a:grpSpLocks/>
            </p:cNvGrpSpPr>
            <p:nvPr/>
          </p:nvGrpSpPr>
          <p:grpSpPr bwMode="auto">
            <a:xfrm>
              <a:off x="1882" y="164"/>
              <a:ext cx="3878" cy="3048"/>
              <a:chOff x="1882" y="164"/>
              <a:chExt cx="3878" cy="3048"/>
            </a:xfrm>
          </p:grpSpPr>
          <p:sp>
            <p:nvSpPr>
              <p:cNvPr id="3085" name="AutoShape 12"/>
              <p:cNvSpPr>
                <a:spLocks noChangeArrowheads="1"/>
              </p:cNvSpPr>
              <p:nvPr/>
            </p:nvSpPr>
            <p:spPr bwMode="auto">
              <a:xfrm>
                <a:off x="2853" y="560"/>
                <a:ext cx="1079" cy="198"/>
              </a:xfrm>
              <a:prstGeom prst="flowChartProcess">
                <a:avLst/>
              </a:prstGeom>
              <a:solidFill>
                <a:srgbClr val="FFFF99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/>
                  <a:t>A2=val(text1.text)</a:t>
                </a:r>
                <a:endParaRPr lang="ru-RU" sz="1400"/>
              </a:p>
            </p:txBody>
          </p:sp>
          <p:grpSp>
            <p:nvGrpSpPr>
              <p:cNvPr id="3086" name="Group 44"/>
              <p:cNvGrpSpPr>
                <a:grpSpLocks/>
              </p:cNvGrpSpPr>
              <p:nvPr/>
            </p:nvGrpSpPr>
            <p:grpSpPr bwMode="auto">
              <a:xfrm>
                <a:off x="1882" y="164"/>
                <a:ext cx="3878" cy="3048"/>
                <a:chOff x="1882" y="164"/>
                <a:chExt cx="3878" cy="3048"/>
              </a:xfrm>
            </p:grpSpPr>
            <p:sp>
              <p:nvSpPr>
                <p:cNvPr id="3087" name="Oval 11"/>
                <p:cNvSpPr>
                  <a:spLocks noChangeArrowheads="1"/>
                </p:cNvSpPr>
                <p:nvPr/>
              </p:nvSpPr>
              <p:spPr bwMode="auto">
                <a:xfrm>
                  <a:off x="3069" y="164"/>
                  <a:ext cx="647" cy="198"/>
                </a:xfrm>
                <a:prstGeom prst="ellipse">
                  <a:avLst/>
                </a:prstGeom>
                <a:solidFill>
                  <a:srgbClr val="FFFF99"/>
                </a:solidFill>
                <a:ln w="9525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46" name="Oval 14"/>
                <p:cNvSpPr>
                  <a:spLocks noChangeArrowheads="1"/>
                </p:cNvSpPr>
                <p:nvPr/>
              </p:nvSpPr>
              <p:spPr bwMode="auto">
                <a:xfrm>
                  <a:off x="3069" y="956"/>
                  <a:ext cx="647" cy="593"/>
                </a:xfrm>
                <a:prstGeom prst="ellipse">
                  <a:avLst/>
                </a:prstGeom>
                <a:solidFill>
                  <a:srgbClr val="FFFF99"/>
                </a:solidFill>
                <a:ln w="9525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>
                    <a:defRPr/>
                  </a:pPr>
                  <a:r>
                    <a:rPr lang="en-US" sz="1400"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rPr>
                    <a:t>cod</a:t>
                  </a:r>
                  <a:endParaRPr lang="ru-RU" sz="1400">
                    <a:effectLst>
                      <a:outerShdw blurRad="38100" dist="38100" dir="2700000" algn="tl">
                        <a:srgbClr val="FFFFFF"/>
                      </a:outerShdw>
                    </a:effectLst>
                  </a:endParaRPr>
                </a:p>
              </p:txBody>
            </p:sp>
            <p:sp>
              <p:nvSpPr>
                <p:cNvPr id="3089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2314" y="1252"/>
                  <a:ext cx="755" cy="29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48" name="Rectangle 16"/>
                <p:cNvSpPr>
                  <a:spLocks noChangeArrowheads="1"/>
                </p:cNvSpPr>
                <p:nvPr/>
              </p:nvSpPr>
              <p:spPr bwMode="auto">
                <a:xfrm>
                  <a:off x="1882" y="1945"/>
                  <a:ext cx="863" cy="297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defRPr/>
                  </a:pPr>
                  <a:r>
                    <a:rPr lang="en-US" sz="1400"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rPr>
                    <a:t>S=a1+a2</a:t>
                  </a:r>
                  <a:endParaRPr lang="ru-RU" sz="1400">
                    <a:effectLst>
                      <a:outerShdw blurRad="38100" dist="38100" dir="2700000" algn="tl">
                        <a:srgbClr val="FFFFFF"/>
                      </a:outerShdw>
                    </a:effectLst>
                  </a:endParaRPr>
                </a:p>
              </p:txBody>
            </p:sp>
            <p:sp>
              <p:nvSpPr>
                <p:cNvPr id="3091" name="Line 17"/>
                <p:cNvSpPr>
                  <a:spLocks noChangeShapeType="1"/>
                </p:cNvSpPr>
                <p:nvPr/>
              </p:nvSpPr>
              <p:spPr bwMode="auto">
                <a:xfrm>
                  <a:off x="2314" y="1549"/>
                  <a:ext cx="0" cy="39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50" name="Rectangle 18"/>
                <p:cNvSpPr>
                  <a:spLocks noChangeArrowheads="1"/>
                </p:cNvSpPr>
                <p:nvPr/>
              </p:nvSpPr>
              <p:spPr bwMode="auto">
                <a:xfrm>
                  <a:off x="3932" y="1945"/>
                  <a:ext cx="853" cy="297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defRPr/>
                  </a:pPr>
                  <a:r>
                    <a:rPr lang="en-US" sz="1400"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rPr>
                    <a:t>S=a1*a2</a:t>
                  </a:r>
                  <a:endParaRPr lang="ru-RU" sz="1400">
                    <a:effectLst>
                      <a:outerShdw blurRad="38100" dist="38100" dir="2700000" algn="tl">
                        <a:srgbClr val="FFFFFF"/>
                      </a:outerShdw>
                    </a:effectLst>
                  </a:endParaRPr>
                </a:p>
              </p:txBody>
            </p:sp>
            <p:sp>
              <p:nvSpPr>
                <p:cNvPr id="18451" name="Rectangle 19"/>
                <p:cNvSpPr>
                  <a:spLocks noChangeArrowheads="1"/>
                </p:cNvSpPr>
                <p:nvPr/>
              </p:nvSpPr>
              <p:spPr bwMode="auto">
                <a:xfrm>
                  <a:off x="2961" y="1945"/>
                  <a:ext cx="863" cy="297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defRPr/>
                  </a:pPr>
                  <a:r>
                    <a:rPr lang="en-US" sz="1400"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rPr>
                    <a:t>S=a1-a2</a:t>
                  </a:r>
                  <a:endParaRPr lang="ru-RU" sz="1400">
                    <a:effectLst>
                      <a:outerShdw blurRad="38100" dist="38100" dir="2700000" algn="tl">
                        <a:srgbClr val="FFFFFF"/>
                      </a:outerShdw>
                    </a:effectLst>
                  </a:endParaRPr>
                </a:p>
              </p:txBody>
            </p:sp>
            <p:sp>
              <p:nvSpPr>
                <p:cNvPr id="18452" name="Rectangle 20"/>
                <p:cNvSpPr>
                  <a:spLocks noChangeArrowheads="1"/>
                </p:cNvSpPr>
                <p:nvPr/>
              </p:nvSpPr>
              <p:spPr bwMode="auto">
                <a:xfrm>
                  <a:off x="5011" y="1945"/>
                  <a:ext cx="749" cy="297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defRPr/>
                  </a:pPr>
                  <a:r>
                    <a:rPr lang="en-US" sz="1400"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rPr>
                    <a:t>S=a1/a2</a:t>
                  </a:r>
                  <a:endParaRPr lang="ru-RU" sz="1400">
                    <a:effectLst>
                      <a:outerShdw blurRad="38100" dist="38100" dir="2700000" algn="tl">
                        <a:srgbClr val="FFFFFF"/>
                      </a:outerShdw>
                    </a:effectLst>
                  </a:endParaRPr>
                </a:p>
              </p:txBody>
            </p:sp>
            <p:sp>
              <p:nvSpPr>
                <p:cNvPr id="3095" name="Line 21"/>
                <p:cNvSpPr>
                  <a:spLocks noChangeShapeType="1"/>
                </p:cNvSpPr>
                <p:nvPr/>
              </p:nvSpPr>
              <p:spPr bwMode="auto">
                <a:xfrm>
                  <a:off x="3392" y="1549"/>
                  <a:ext cx="0" cy="39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96" name="Line 22"/>
                <p:cNvSpPr>
                  <a:spLocks noChangeShapeType="1"/>
                </p:cNvSpPr>
                <p:nvPr/>
              </p:nvSpPr>
              <p:spPr bwMode="auto">
                <a:xfrm>
                  <a:off x="3716" y="1351"/>
                  <a:ext cx="648" cy="29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97" name="Line 23"/>
                <p:cNvSpPr>
                  <a:spLocks noChangeShapeType="1"/>
                </p:cNvSpPr>
                <p:nvPr/>
              </p:nvSpPr>
              <p:spPr bwMode="auto">
                <a:xfrm>
                  <a:off x="3716" y="1153"/>
                  <a:ext cx="1726" cy="49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98" name="Line 24"/>
                <p:cNvSpPr>
                  <a:spLocks noChangeShapeType="1"/>
                </p:cNvSpPr>
                <p:nvPr/>
              </p:nvSpPr>
              <p:spPr bwMode="auto">
                <a:xfrm>
                  <a:off x="4364" y="1648"/>
                  <a:ext cx="0" cy="29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99" name="Line 25"/>
                <p:cNvSpPr>
                  <a:spLocks noChangeShapeType="1"/>
                </p:cNvSpPr>
                <p:nvPr/>
              </p:nvSpPr>
              <p:spPr bwMode="auto">
                <a:xfrm>
                  <a:off x="5442" y="1648"/>
                  <a:ext cx="0" cy="29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00" name="Line 27"/>
                <p:cNvSpPr>
                  <a:spLocks noChangeShapeType="1"/>
                </p:cNvSpPr>
                <p:nvPr/>
              </p:nvSpPr>
              <p:spPr bwMode="auto">
                <a:xfrm>
                  <a:off x="3425" y="2250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01" name="Oval 32"/>
                <p:cNvSpPr>
                  <a:spLocks noChangeArrowheads="1"/>
                </p:cNvSpPr>
                <p:nvPr/>
              </p:nvSpPr>
              <p:spPr bwMode="auto">
                <a:xfrm>
                  <a:off x="3107" y="3113"/>
                  <a:ext cx="755" cy="99"/>
                </a:xfrm>
                <a:prstGeom prst="ellipse">
                  <a:avLst/>
                </a:prstGeom>
                <a:solidFill>
                  <a:srgbClr val="FFFF99"/>
                </a:solidFill>
                <a:ln w="9525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02" name="Line 33"/>
                <p:cNvSpPr>
                  <a:spLocks noChangeShapeType="1"/>
                </p:cNvSpPr>
                <p:nvPr/>
              </p:nvSpPr>
              <p:spPr bwMode="auto">
                <a:xfrm>
                  <a:off x="3392" y="362"/>
                  <a:ext cx="0" cy="19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66" name="AutoShape 34"/>
                <p:cNvSpPr>
                  <a:spLocks noChangeArrowheads="1"/>
                </p:cNvSpPr>
                <p:nvPr/>
              </p:nvSpPr>
              <p:spPr bwMode="auto">
                <a:xfrm>
                  <a:off x="2880" y="2659"/>
                  <a:ext cx="1297" cy="240"/>
                </a:xfrm>
                <a:prstGeom prst="flowChartInputOutput">
                  <a:avLst/>
                </a:prstGeom>
                <a:solidFill>
                  <a:srgbClr val="FFFF99"/>
                </a:solidFill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defRPr/>
                  </a:pPr>
                  <a:r>
                    <a:rPr lang="ru-RU" sz="1400"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rPr>
                    <a:t>Вывод </a:t>
                  </a:r>
                  <a:r>
                    <a:rPr lang="en-US" sz="1400"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rPr>
                    <a:t>S</a:t>
                  </a:r>
                  <a:endParaRPr lang="ru-RU" sz="1400">
                    <a:effectLst>
                      <a:outerShdw blurRad="38100" dist="38100" dir="2700000" algn="tl">
                        <a:srgbClr val="FFFFFF"/>
                      </a:outerShdw>
                    </a:effectLst>
                  </a:endParaRPr>
                </a:p>
              </p:txBody>
            </p:sp>
            <p:sp>
              <p:nvSpPr>
                <p:cNvPr id="3104" name="Line 35"/>
                <p:cNvSpPr>
                  <a:spLocks noChangeShapeType="1"/>
                </p:cNvSpPr>
                <p:nvPr/>
              </p:nvSpPr>
              <p:spPr bwMode="auto">
                <a:xfrm>
                  <a:off x="3470" y="2886"/>
                  <a:ext cx="0" cy="19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05" name="Line 36"/>
                <p:cNvSpPr>
                  <a:spLocks noChangeShapeType="1"/>
                </p:cNvSpPr>
                <p:nvPr/>
              </p:nvSpPr>
              <p:spPr bwMode="auto">
                <a:xfrm>
                  <a:off x="2291" y="2250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06" name="Line 37"/>
                <p:cNvSpPr>
                  <a:spLocks noChangeShapeType="1"/>
                </p:cNvSpPr>
                <p:nvPr/>
              </p:nvSpPr>
              <p:spPr bwMode="auto">
                <a:xfrm>
                  <a:off x="4377" y="2250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07" name="Line 38"/>
                <p:cNvSpPr>
                  <a:spLocks noChangeShapeType="1"/>
                </p:cNvSpPr>
                <p:nvPr/>
              </p:nvSpPr>
              <p:spPr bwMode="auto">
                <a:xfrm>
                  <a:off x="5466" y="2250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08" name="Line 43"/>
                <p:cNvSpPr>
                  <a:spLocks noChangeShapeType="1"/>
                </p:cNvSpPr>
                <p:nvPr/>
              </p:nvSpPr>
              <p:spPr bwMode="auto">
                <a:xfrm>
                  <a:off x="3424" y="2432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8479" name="Text Box 47"/>
          <p:cNvSpPr txBox="1">
            <a:spLocks noChangeArrowheads="1"/>
          </p:cNvSpPr>
          <p:nvPr/>
        </p:nvSpPr>
        <p:spPr bwMode="auto">
          <a:xfrm>
            <a:off x="6075363" y="0"/>
            <a:ext cx="3068637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ru-RU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Задача.</a:t>
            </a: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algn="r">
              <a:defRPr/>
            </a:pP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Составьте алгоритм</a:t>
            </a:r>
          </a:p>
          <a:p>
            <a:pPr algn="r">
              <a:defRPr/>
            </a:pP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«Калькулятор» </a:t>
            </a:r>
          </a:p>
          <a:p>
            <a:pPr algn="r">
              <a:defRPr/>
            </a:pP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используя </a:t>
            </a:r>
          </a:p>
          <a:p>
            <a:pPr algn="r">
              <a:defRPr/>
            </a:pP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одно окно для </a:t>
            </a:r>
          </a:p>
          <a:p>
            <a:pPr algn="r">
              <a:defRPr/>
            </a:pP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ввода данных</a:t>
            </a:r>
          </a:p>
        </p:txBody>
      </p:sp>
    </p:spTree>
    <p:controls>
      <p:control spid="3074" name="CommandButton1" r:id="rId2" imgW="1438200" imgH="571680"/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184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184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184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76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76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26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76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26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9" grpId="0"/>
      <p:bldP spid="18440" grpId="0"/>
      <p:bldP spid="18473" grpId="0"/>
      <p:bldP spid="18474" grpId="0" animBg="1"/>
      <p:bldP spid="1847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Задачи для самостоятельного решения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9144000" cy="5329238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ru-RU" sz="2400" smtClean="0"/>
              <a:t>Составьте алгоритм работы турникета в метро.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400" smtClean="0"/>
              <a:t>Музыкальный диск стоит Х руб.</a:t>
            </a:r>
            <a:r>
              <a:rPr lang="en-US" sz="2400" smtClean="0"/>
              <a:t>N</a:t>
            </a:r>
            <a:r>
              <a:rPr lang="ru-RU" sz="2400" smtClean="0"/>
              <a:t> коп. У вас имеется А руб. В коп. Хватит ли денег на покупку диска? В случае недостатка определите сколько нужно добавить.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400" smtClean="0"/>
              <a:t>Определите, является ли человек пенсионером. Если мужчине назначается пенсия старше 60 лет, а женщине больше 55 лет, или стаж по выслуге лет человека превысил 25 лет.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400" smtClean="0"/>
              <a:t>Составьте алгоритм – меню, печатающую расписание уроков в вашем классе в определенный день недели.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400" smtClean="0"/>
              <a:t>Вычислите, что больше </a:t>
            </a:r>
            <a:r>
              <a:rPr lang="en-US" sz="2400" smtClean="0"/>
              <a:t>sin(a-3) </a:t>
            </a:r>
            <a:r>
              <a:rPr lang="ru-RU" sz="2400" smtClean="0"/>
              <a:t>или </a:t>
            </a:r>
            <a:r>
              <a:rPr lang="en-US" sz="2400" smtClean="0"/>
              <a:t>tg</a:t>
            </a:r>
            <a:r>
              <a:rPr lang="ru-RU" sz="2400" smtClean="0"/>
              <a:t>(а-10</a:t>
            </a:r>
            <a:r>
              <a:rPr lang="en-US" sz="2400" smtClean="0"/>
              <a:t>)</a:t>
            </a:r>
            <a:r>
              <a:rPr lang="ru-RU" sz="2400" smtClean="0"/>
              <a:t>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400" smtClean="0"/>
              <a:t>Составьте программу, выбирающую из трех чисел то, которое лежит между двумя другими.</a:t>
            </a:r>
          </a:p>
          <a:p>
            <a:pPr marL="609600" indent="-609600" eaLnBrk="1" hangingPunct="1">
              <a:buFontTx/>
              <a:buAutoNum type="arabicPeriod"/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Автор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042988" y="1484313"/>
            <a:ext cx="7299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Учитель информатики ЦО №1430: Алябьева Наталья Михайловна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239838" y="1865313"/>
            <a:ext cx="6538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Весь материал подготовлен по оригинальным разработкам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23528" y="2420888"/>
            <a:ext cx="867878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ru-RU" dirty="0"/>
              <a:t>Используемая литература:</a:t>
            </a:r>
          </a:p>
          <a:p>
            <a:pPr marL="342900" indent="-342900">
              <a:buFontTx/>
              <a:buAutoNum type="arabicPeriod"/>
            </a:pPr>
            <a:r>
              <a:rPr lang="ru-RU" dirty="0" err="1"/>
              <a:t>Угринович</a:t>
            </a:r>
            <a:r>
              <a:rPr lang="ru-RU" dirty="0"/>
              <a:t> Н.Д. Информатика и информационные </a:t>
            </a:r>
            <a:r>
              <a:rPr lang="ru-RU" dirty="0" smtClean="0"/>
              <a:t>технологии. </a:t>
            </a:r>
            <a:endParaRPr lang="ru-RU" dirty="0"/>
          </a:p>
          <a:p>
            <a:pPr marL="711200" indent="-342900"/>
            <a:r>
              <a:rPr lang="ru-RU" dirty="0" smtClean="0"/>
              <a:t>10 класс. </a:t>
            </a:r>
            <a:r>
              <a:rPr lang="ru-RU" dirty="0"/>
              <a:t>М., </a:t>
            </a:r>
            <a:r>
              <a:rPr lang="ru-RU" dirty="0" smtClean="0"/>
              <a:t>2010</a:t>
            </a:r>
            <a:endParaRPr lang="ru-RU" dirty="0"/>
          </a:p>
          <a:p>
            <a:pPr marL="342900" indent="-342900">
              <a:buFontTx/>
              <a:buAutoNum type="arabicPeriod" startAt="2"/>
            </a:pPr>
            <a:r>
              <a:rPr lang="ru-RU" dirty="0" smtClean="0"/>
              <a:t>Семакин </a:t>
            </a:r>
            <a:r>
              <a:rPr lang="ru-RU" dirty="0"/>
              <a:t>И.Г. Информационные системы и модели. М., </a:t>
            </a:r>
            <a:r>
              <a:rPr lang="ru-RU" dirty="0" smtClean="0"/>
              <a:t>2005</a:t>
            </a:r>
          </a:p>
          <a:p>
            <a:pPr marL="342900" indent="-342900">
              <a:buFontTx/>
              <a:buAutoNum type="arabicPeriod" startAt="2"/>
            </a:pPr>
            <a:r>
              <a:rPr lang="ru-RU" dirty="0" smtClean="0"/>
              <a:t>Питер </a:t>
            </a:r>
            <a:r>
              <a:rPr lang="ru-RU" dirty="0" err="1" smtClean="0"/>
              <a:t>Эйткен</a:t>
            </a:r>
            <a:r>
              <a:rPr lang="ru-RU" dirty="0" smtClean="0"/>
              <a:t>. Разработка приложений на </a:t>
            </a:r>
            <a:r>
              <a:rPr lang="en-US" dirty="0" smtClean="0"/>
              <a:t>VBA</a:t>
            </a:r>
            <a:r>
              <a:rPr lang="ru-RU" dirty="0" smtClean="0"/>
              <a:t> в среде </a:t>
            </a:r>
            <a:r>
              <a:rPr lang="en-US" dirty="0" smtClean="0"/>
              <a:t>Office</a:t>
            </a:r>
            <a:r>
              <a:rPr lang="ru-RU" dirty="0" smtClean="0"/>
              <a:t>. Москва, 2005</a:t>
            </a:r>
            <a:endParaRPr lang="ru-RU" dirty="0"/>
          </a:p>
          <a:p>
            <a:pPr marL="342900" indent="-342900">
              <a:buFontTx/>
              <a:buAutoNum type="arabicPeriod" startAt="2"/>
            </a:pPr>
            <a:r>
              <a:rPr lang="ru-RU" dirty="0"/>
              <a:t>Карасева Т.В. Сборник задач по основам информатики вычислительной</a:t>
            </a:r>
          </a:p>
          <a:p>
            <a:pPr marL="711200" indent="-342900"/>
            <a:r>
              <a:rPr lang="ru-RU" dirty="0"/>
              <a:t>техники. М.,1994</a:t>
            </a:r>
          </a:p>
          <a:p>
            <a:pPr marL="342900" indent="-342900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77875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Содержание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208963" cy="42497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2" action="ppaction://hlinksldjump"/>
              </a:rPr>
              <a:t>Ветвление</a:t>
            </a:r>
            <a:endParaRPr lang="ru-RU" sz="280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3" action="ppaction://hlinksldjump"/>
              </a:rPr>
              <a:t>Простое полное ветвление</a:t>
            </a:r>
            <a:endParaRPr lang="ru-RU" sz="280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4" action="ppaction://hlinksldjump"/>
              </a:rPr>
              <a:t>Полное ветвление (пример)</a:t>
            </a:r>
            <a:endParaRPr lang="ru-RU" sz="280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5" action="ppaction://hlinksldjump"/>
              </a:rPr>
              <a:t>Неполное ветвление</a:t>
            </a:r>
            <a:endParaRPr lang="ru-RU" sz="280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6" action="ppaction://hlinksldjump"/>
              </a:rPr>
              <a:t>Вложенное ветвление (пример)</a:t>
            </a:r>
            <a:endParaRPr lang="ru-RU" sz="280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7" action="ppaction://hlinksldjump"/>
              </a:rPr>
              <a:t>Выбор</a:t>
            </a:r>
            <a:endParaRPr lang="ru-RU" sz="280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8" action="ppaction://hlinksldjump"/>
              </a:rPr>
              <a:t>Выбор (пример)</a:t>
            </a:r>
            <a:endParaRPr lang="ru-RU" sz="280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9" action="ppaction://hlinksldjump"/>
              </a:rPr>
              <a:t>Задачи для самостоятельного решения</a:t>
            </a:r>
            <a:endParaRPr lang="ru-RU" sz="280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10" action="ppaction://hlinksldjump"/>
              </a:rPr>
              <a:t>Об авторе</a:t>
            </a:r>
            <a:endParaRPr lang="ru-RU" sz="280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Ветвление -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92625"/>
          </a:xfrm>
        </p:spPr>
        <p:txBody>
          <a:bodyPr/>
          <a:lstStyle/>
          <a:p>
            <a:pPr indent="22225" eaLnBrk="1" hangingPunct="1">
              <a:buFontTx/>
              <a:buChar char="-"/>
            </a:pPr>
            <a:r>
              <a:rPr lang="ru-RU" smtClean="0"/>
              <a:t>это алгоритмическая структура, в которой выполняется та или иная серия команд в зависимости от условия.</a:t>
            </a:r>
          </a:p>
          <a:p>
            <a:pPr indent="22225" eaLnBrk="1" hangingPunct="1">
              <a:buFontTx/>
              <a:buNone/>
            </a:pPr>
            <a:endParaRPr lang="ru-RU" smtClean="0"/>
          </a:p>
          <a:p>
            <a:pPr indent="22225" eaLnBrk="1" hangingPunct="1">
              <a:buFontTx/>
              <a:buNone/>
            </a:pPr>
            <a:r>
              <a:rPr lang="ru-RU" smtClean="0"/>
              <a:t>Различают </a:t>
            </a:r>
          </a:p>
          <a:p>
            <a:pPr indent="22225" algn="ctr" eaLnBrk="1" hangingPunct="1">
              <a:buFont typeface="Wingdings" pitchFamily="2" charset="2"/>
              <a:buChar char="ü"/>
            </a:pPr>
            <a:r>
              <a:rPr lang="ru-RU" smtClean="0"/>
              <a:t>полное ветвление</a:t>
            </a:r>
          </a:p>
          <a:p>
            <a:pPr indent="22225" algn="r" eaLnBrk="1" hangingPunct="1">
              <a:buFont typeface="Wingdings" pitchFamily="2" charset="2"/>
              <a:buChar char="ü"/>
            </a:pPr>
            <a:r>
              <a:rPr lang="ru-RU" smtClean="0"/>
              <a:t>неполное ветвление</a:t>
            </a:r>
          </a:p>
          <a:p>
            <a:pPr indent="22225" eaLnBrk="1" hangingPunct="1">
              <a:buFontTx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6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1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6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777875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Простое полное ветвление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196975"/>
            <a:ext cx="4495800" cy="54006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mtClean="0"/>
              <a:t>Простое условие – это два арифметических выражения, между которыми помещается знак операции отношения:</a:t>
            </a:r>
          </a:p>
          <a:p>
            <a:pPr marL="0" indent="0" eaLnBrk="1" hangingPunct="1">
              <a:buFontTx/>
              <a:buNone/>
            </a:pPr>
            <a:r>
              <a:rPr lang="en-US" sz="2400" smtClean="0"/>
              <a:t>&lt; </a:t>
            </a:r>
            <a:r>
              <a:rPr lang="ru-RU" sz="2400" smtClean="0"/>
              <a:t>(меньше);</a:t>
            </a:r>
          </a:p>
          <a:p>
            <a:pPr marL="0" indent="0" eaLnBrk="1" hangingPunct="1">
              <a:buFontTx/>
              <a:buNone/>
            </a:pPr>
            <a:r>
              <a:rPr lang="en-US" sz="2400" smtClean="0"/>
              <a:t>&lt;= (</a:t>
            </a:r>
            <a:r>
              <a:rPr lang="ru-RU" sz="2400" smtClean="0"/>
              <a:t>меньше или равно</a:t>
            </a:r>
            <a:r>
              <a:rPr lang="en-US" sz="2400" smtClean="0"/>
              <a:t>)</a:t>
            </a:r>
            <a:r>
              <a:rPr lang="ru-RU" sz="2400" smtClean="0"/>
              <a:t>;</a:t>
            </a:r>
          </a:p>
          <a:p>
            <a:pPr marL="0" indent="0" eaLnBrk="1" hangingPunct="1">
              <a:buFontTx/>
              <a:buNone/>
            </a:pPr>
            <a:r>
              <a:rPr lang="ru-RU" sz="2400" smtClean="0"/>
              <a:t>= (равно);</a:t>
            </a:r>
          </a:p>
          <a:p>
            <a:pPr marL="0" indent="0" eaLnBrk="1" hangingPunct="1">
              <a:buFont typeface="Symbol" pitchFamily="18" charset="2"/>
              <a:buNone/>
            </a:pPr>
            <a:r>
              <a:rPr lang="en-US" sz="2400" smtClean="0"/>
              <a:t>&lt;</a:t>
            </a:r>
            <a:r>
              <a:rPr lang="ru-RU" sz="2400" smtClean="0"/>
              <a:t> </a:t>
            </a:r>
            <a:r>
              <a:rPr lang="en-US" sz="2400" smtClean="0"/>
              <a:t>&gt; </a:t>
            </a:r>
            <a:r>
              <a:rPr lang="ru-RU" sz="2400" smtClean="0"/>
              <a:t>(не равно);</a:t>
            </a:r>
            <a:endParaRPr lang="en-US" sz="2400" smtClean="0"/>
          </a:p>
          <a:p>
            <a:pPr marL="0" indent="0" eaLnBrk="1" hangingPunct="1">
              <a:buFont typeface="Symbol" pitchFamily="18" charset="2"/>
              <a:buNone/>
            </a:pPr>
            <a:r>
              <a:rPr lang="en-US" sz="2400" smtClean="0"/>
              <a:t>&gt;= (</a:t>
            </a:r>
            <a:r>
              <a:rPr lang="ru-RU" sz="2400" smtClean="0"/>
              <a:t>больше или равно</a:t>
            </a:r>
            <a:r>
              <a:rPr lang="en-US" sz="2400" smtClean="0"/>
              <a:t>)</a:t>
            </a:r>
            <a:r>
              <a:rPr lang="ru-RU" sz="2400" smtClean="0"/>
              <a:t>;</a:t>
            </a:r>
          </a:p>
          <a:p>
            <a:pPr marL="0" indent="0" eaLnBrk="1" hangingPunct="1">
              <a:buFont typeface="Symbol" pitchFamily="18" charset="2"/>
              <a:buNone/>
            </a:pPr>
            <a:r>
              <a:rPr lang="en-US" sz="2400" smtClean="0"/>
              <a:t>&gt; (</a:t>
            </a:r>
            <a:r>
              <a:rPr lang="ru-RU" sz="2400" smtClean="0"/>
              <a:t>больше</a:t>
            </a:r>
            <a:r>
              <a:rPr lang="en-US" sz="2400" smtClean="0"/>
              <a:t>)</a:t>
            </a:r>
            <a:r>
              <a:rPr lang="ru-RU" sz="2400" smtClean="0"/>
              <a:t>.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0" y="1412875"/>
            <a:ext cx="4535488" cy="4392613"/>
            <a:chOff x="0" y="890"/>
            <a:chExt cx="2857" cy="2767"/>
          </a:xfrm>
        </p:grpSpPr>
        <p:sp>
          <p:nvSpPr>
            <p:cNvPr id="9223" name="Oval 7"/>
            <p:cNvSpPr>
              <a:spLocks noChangeArrowheads="1"/>
            </p:cNvSpPr>
            <p:nvPr/>
          </p:nvSpPr>
          <p:spPr bwMode="auto">
            <a:xfrm>
              <a:off x="657" y="3385"/>
              <a:ext cx="1542" cy="27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конец</a:t>
              </a:r>
            </a:p>
          </p:txBody>
        </p:sp>
        <p:sp>
          <p:nvSpPr>
            <p:cNvPr id="9224" name="Oval 8"/>
            <p:cNvSpPr>
              <a:spLocks noChangeArrowheads="1"/>
            </p:cNvSpPr>
            <p:nvPr/>
          </p:nvSpPr>
          <p:spPr bwMode="auto">
            <a:xfrm>
              <a:off x="657" y="890"/>
              <a:ext cx="1542" cy="27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начало</a:t>
              </a:r>
            </a:p>
          </p:txBody>
        </p:sp>
        <p:sp>
          <p:nvSpPr>
            <p:cNvPr id="9225" name="AutoShape 9"/>
            <p:cNvSpPr>
              <a:spLocks noChangeArrowheads="1"/>
            </p:cNvSpPr>
            <p:nvPr/>
          </p:nvSpPr>
          <p:spPr bwMode="auto">
            <a:xfrm>
              <a:off x="657" y="1434"/>
              <a:ext cx="1588" cy="454"/>
            </a:xfrm>
            <a:prstGeom prst="diamond">
              <a:avLst/>
            </a:prstGeom>
            <a:solidFill>
              <a:srgbClr val="FFFF99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условие</a:t>
              </a:r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1837" y="2205"/>
              <a:ext cx="1020" cy="36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команда2</a:t>
              </a:r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0" y="2205"/>
              <a:ext cx="1043" cy="36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команда1</a:t>
              </a:r>
            </a:p>
          </p:txBody>
        </p:sp>
        <p:sp>
          <p:nvSpPr>
            <p:cNvPr id="9228" name="Line 12"/>
            <p:cNvSpPr>
              <a:spLocks noChangeShapeType="1"/>
            </p:cNvSpPr>
            <p:nvPr/>
          </p:nvSpPr>
          <p:spPr bwMode="auto">
            <a:xfrm flipH="1">
              <a:off x="385" y="1661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9" name="Line 13"/>
            <p:cNvSpPr>
              <a:spLocks noChangeShapeType="1"/>
            </p:cNvSpPr>
            <p:nvPr/>
          </p:nvSpPr>
          <p:spPr bwMode="auto">
            <a:xfrm>
              <a:off x="2245" y="1661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0" name="Line 14"/>
            <p:cNvSpPr>
              <a:spLocks noChangeShapeType="1"/>
            </p:cNvSpPr>
            <p:nvPr/>
          </p:nvSpPr>
          <p:spPr bwMode="auto">
            <a:xfrm>
              <a:off x="385" y="1661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1" name="Line 15"/>
            <p:cNvSpPr>
              <a:spLocks noChangeShapeType="1"/>
            </p:cNvSpPr>
            <p:nvPr/>
          </p:nvSpPr>
          <p:spPr bwMode="auto">
            <a:xfrm>
              <a:off x="2472" y="1661"/>
              <a:ext cx="0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2" name="Line 18"/>
            <p:cNvSpPr>
              <a:spLocks noChangeShapeType="1"/>
            </p:cNvSpPr>
            <p:nvPr/>
          </p:nvSpPr>
          <p:spPr bwMode="auto">
            <a:xfrm>
              <a:off x="385" y="3022"/>
              <a:ext cx="20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3" name="Line 19"/>
            <p:cNvSpPr>
              <a:spLocks noChangeShapeType="1"/>
            </p:cNvSpPr>
            <p:nvPr/>
          </p:nvSpPr>
          <p:spPr bwMode="auto">
            <a:xfrm>
              <a:off x="385" y="2568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4" name="Line 20"/>
            <p:cNvSpPr>
              <a:spLocks noChangeShapeType="1"/>
            </p:cNvSpPr>
            <p:nvPr/>
          </p:nvSpPr>
          <p:spPr bwMode="auto">
            <a:xfrm>
              <a:off x="2426" y="2568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5" name="Line 21"/>
            <p:cNvSpPr>
              <a:spLocks noChangeShapeType="1"/>
            </p:cNvSpPr>
            <p:nvPr/>
          </p:nvSpPr>
          <p:spPr bwMode="auto">
            <a:xfrm>
              <a:off x="1429" y="1162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6" name="Line 22"/>
            <p:cNvSpPr>
              <a:spLocks noChangeShapeType="1"/>
            </p:cNvSpPr>
            <p:nvPr/>
          </p:nvSpPr>
          <p:spPr bwMode="auto">
            <a:xfrm>
              <a:off x="1429" y="3022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7" name="Text Box 31"/>
            <p:cNvSpPr txBox="1">
              <a:spLocks noChangeArrowheads="1"/>
            </p:cNvSpPr>
            <p:nvPr/>
          </p:nvSpPr>
          <p:spPr bwMode="auto">
            <a:xfrm>
              <a:off x="509" y="1356"/>
              <a:ext cx="2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да</a:t>
              </a:r>
            </a:p>
          </p:txBody>
        </p:sp>
        <p:sp>
          <p:nvSpPr>
            <p:cNvPr id="9238" name="Text Box 32"/>
            <p:cNvSpPr txBox="1">
              <a:spLocks noChangeArrowheads="1"/>
            </p:cNvSpPr>
            <p:nvPr/>
          </p:nvSpPr>
          <p:spPr bwMode="auto">
            <a:xfrm>
              <a:off x="2142" y="1356"/>
              <a:ext cx="34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нет</a:t>
              </a:r>
            </a:p>
          </p:txBody>
        </p:sp>
      </p:grp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971550" y="260350"/>
            <a:ext cx="68976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>
                <a:effectLst>
                  <a:outerShdw blurRad="38100" dist="38100" dir="2700000" algn="tl">
                    <a:srgbClr val="FFFFFF"/>
                  </a:outerShdw>
                </a:effectLst>
              </a:rPr>
              <a:t>Операторы ветвления (для </a:t>
            </a:r>
            <a:r>
              <a:rPr lang="en-US" sz="3600">
                <a:effectLst>
                  <a:outerShdw blurRad="38100" dist="38100" dir="2700000" algn="tl">
                    <a:srgbClr val="FFFFFF"/>
                  </a:outerShdw>
                </a:effectLst>
              </a:rPr>
              <a:t>VB</a:t>
            </a:r>
            <a:r>
              <a:rPr lang="ru-RU" sz="3600"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4427538" y="1268413"/>
            <a:ext cx="4384675" cy="210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If </a:t>
            </a:r>
            <a:r>
              <a:rPr lang="ru-RU" sz="24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условное выражение</a:t>
            </a: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Then</a:t>
            </a:r>
          </a:p>
          <a:p>
            <a:pPr>
              <a:defRPr/>
            </a:pPr>
            <a:r>
              <a:rPr lang="ru-RU" sz="24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команда1</a:t>
            </a:r>
          </a:p>
          <a:p>
            <a:pPr>
              <a:defRPr/>
            </a:pPr>
            <a:r>
              <a:rPr 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Else</a:t>
            </a:r>
          </a:p>
          <a:p>
            <a:pPr>
              <a:defRPr/>
            </a:pPr>
            <a:r>
              <a:rPr lang="ru-RU" sz="24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команда2</a:t>
            </a:r>
          </a:p>
          <a:p>
            <a:pPr>
              <a:defRPr/>
            </a:pPr>
            <a:r>
              <a:rPr 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End If</a:t>
            </a:r>
            <a:endParaRPr lang="ru-RU" sz="28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14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80"/>
                            </p:stCondLst>
                            <p:childTnLst>
                              <p:par>
                                <p:cTn id="2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380"/>
                            </p:stCondLst>
                            <p:childTnLst>
                              <p:par>
                                <p:cTn id="3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780"/>
                            </p:stCondLst>
                            <p:childTnLst>
                              <p:par>
                                <p:cTn id="3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300"/>
                            </p:stCondLst>
                            <p:childTnLst>
                              <p:par>
                                <p:cTn id="4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100"/>
                            </p:stCondLst>
                            <p:childTnLst>
                              <p:par>
                                <p:cTn id="5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58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0"/>
                            </p:stCondLst>
                            <p:childTnLst>
                              <p:par>
                                <p:cTn id="7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500"/>
                            </p:stCondLst>
                            <p:childTnLst>
                              <p:par>
                                <p:cTn id="8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2" grpId="1"/>
      <p:bldP spid="5125" grpId="0" build="p"/>
      <p:bldP spid="5125" grpId="1" build="p"/>
      <p:bldP spid="5153" grpId="0"/>
      <p:bldP spid="51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229600" cy="850900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Полное ветвление (пример)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2511425"/>
            <a:ext cx="6626225" cy="43465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If (A + B &gt; C) </a:t>
            </a:r>
            <a:r>
              <a:rPr lang="ru-RU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</a:t>
            </a: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(B + C &gt; A) </a:t>
            </a:r>
            <a:r>
              <a:rPr lang="ru-RU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</a:t>
            </a: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(C + A &gt; B) </a:t>
            </a:r>
            <a:r>
              <a:rPr lang="ru-RU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Then</a:t>
            </a:r>
            <a:endParaRPr lang="ru-RU" sz="20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 = A + B + C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Pp</a:t>
            </a: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P / 2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</a:t>
            </a:r>
            <a:r>
              <a:rPr lang="ru-RU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Sqr</a:t>
            </a: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ru-RU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Pp</a:t>
            </a: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* (</a:t>
            </a:r>
            <a:r>
              <a:rPr lang="ru-RU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Pp</a:t>
            </a: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A) * (</a:t>
            </a:r>
            <a:r>
              <a:rPr lang="ru-RU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Pp</a:t>
            </a: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B) * (</a:t>
            </a:r>
            <a:r>
              <a:rPr lang="ru-RU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Pp</a:t>
            </a: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C))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Text4.Text = </a:t>
            </a:r>
            <a:r>
              <a:rPr lang="ru-RU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</a:t>
            </a: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(P)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Text5.Text = </a:t>
            </a:r>
            <a:r>
              <a:rPr lang="ru-RU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</a:t>
            </a: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(S)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Else</a:t>
            </a:r>
            <a:endParaRPr lang="ru-RU" sz="20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MsgBox</a:t>
            </a: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"Ошибка!" + </a:t>
            </a:r>
            <a:r>
              <a:rPr lang="ru-RU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Chr</a:t>
            </a: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(13) + "Сумма двух сторон треугольника должна быть больше третьей стороны", </a:t>
            </a:r>
            <a:r>
              <a:rPr lang="ru-RU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vbCritical</a:t>
            </a: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ru-RU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vbOKOnly</a:t>
            </a: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"Ошибка!!!"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Text1.Text = ""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Text2.Text = ""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Text3.Text = ""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End</a:t>
            </a: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If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395288" y="908050"/>
            <a:ext cx="556736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Задача.</a:t>
            </a: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 Найти периметр и площадь</a:t>
            </a:r>
          </a:p>
          <a:p>
            <a:pPr>
              <a:defRPr/>
            </a:pP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треугольника (по формуле Герона)</a:t>
            </a:r>
          </a:p>
          <a:p>
            <a:pPr>
              <a:defRPr/>
            </a:pP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по заданным трем сторонам (А, В, С).</a:t>
            </a:r>
          </a:p>
          <a:p>
            <a:pPr>
              <a:defRPr/>
            </a:pPr>
            <a:r>
              <a:rPr lang="ru-RU" sz="24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(отрывок программного кода)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5148263" y="1196975"/>
            <a:ext cx="3995737" cy="5184775"/>
            <a:chOff x="3243" y="754"/>
            <a:chExt cx="2517" cy="3266"/>
          </a:xfrm>
        </p:grpSpPr>
        <p:sp>
          <p:nvSpPr>
            <p:cNvPr id="9222" name="Oval 6"/>
            <p:cNvSpPr>
              <a:spLocks noChangeArrowheads="1"/>
            </p:cNvSpPr>
            <p:nvPr/>
          </p:nvSpPr>
          <p:spPr bwMode="auto">
            <a:xfrm>
              <a:off x="3787" y="754"/>
              <a:ext cx="1315" cy="22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начало</a:t>
              </a:r>
            </a:p>
          </p:txBody>
        </p:sp>
        <p:sp>
          <p:nvSpPr>
            <p:cNvPr id="9223" name="AutoShape 7"/>
            <p:cNvSpPr>
              <a:spLocks noChangeArrowheads="1"/>
            </p:cNvSpPr>
            <p:nvPr/>
          </p:nvSpPr>
          <p:spPr bwMode="auto">
            <a:xfrm>
              <a:off x="3787" y="1207"/>
              <a:ext cx="1361" cy="272"/>
            </a:xfrm>
            <a:prstGeom prst="parallelogram">
              <a:avLst>
                <a:gd name="adj" fmla="val 125092"/>
              </a:avLst>
            </a:prstGeom>
            <a:solidFill>
              <a:srgbClr val="FFFF99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Ввод А,В,С</a:t>
              </a:r>
            </a:p>
          </p:txBody>
        </p:sp>
        <p:sp>
          <p:nvSpPr>
            <p:cNvPr id="9224" name="AutoShape 8"/>
            <p:cNvSpPr>
              <a:spLocks noChangeArrowheads="1"/>
            </p:cNvSpPr>
            <p:nvPr/>
          </p:nvSpPr>
          <p:spPr bwMode="auto">
            <a:xfrm>
              <a:off x="3696" y="1616"/>
              <a:ext cx="1542" cy="453"/>
            </a:xfrm>
            <a:prstGeom prst="diamond">
              <a:avLst/>
            </a:prstGeom>
            <a:solidFill>
              <a:srgbClr val="FFFF99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120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A + B &gt; C, B + C &gt; A,</a:t>
              </a:r>
            </a:p>
            <a:p>
              <a:pPr algn="ctr">
                <a:defRPr/>
              </a:pPr>
              <a:r>
                <a:rPr lang="ru-RU" sz="120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C + A &gt; B</a:t>
              </a:r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3243" y="2160"/>
              <a:ext cx="1134" cy="6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120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P = A + B + C,Pp = P / 2</a:t>
              </a:r>
            </a:p>
            <a:p>
              <a:pPr algn="ctr">
                <a:defRPr/>
              </a:pPr>
              <a:r>
                <a:rPr lang="ru-RU" sz="120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S = Sqr(Pp * (Pp - A) * </a:t>
              </a:r>
            </a:p>
            <a:p>
              <a:pPr algn="ctr">
                <a:defRPr/>
              </a:pPr>
              <a:r>
                <a:rPr lang="ru-RU" sz="120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*(Pp - B) * (Pp - C))</a:t>
              </a:r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4558" y="2160"/>
              <a:ext cx="1202" cy="6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120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MsgBox "Ошибка!" +</a:t>
              </a:r>
            </a:p>
            <a:p>
              <a:pPr algn="ctr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ru-RU" sz="120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Chr(13) + "Сумма двух </a:t>
              </a:r>
            </a:p>
            <a:p>
              <a:pPr algn="ctr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ru-RU" sz="120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сторон треугольника </a:t>
              </a:r>
            </a:p>
            <a:p>
              <a:pPr algn="ctr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ru-RU" sz="120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должна быть больше </a:t>
              </a:r>
            </a:p>
            <a:p>
              <a:pPr algn="ctr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ru-RU" sz="120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третьей стороны", vbCritical</a:t>
              </a:r>
            </a:p>
            <a:p>
              <a:pPr algn="ctr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ru-RU" sz="120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+ vbOKOnly, "Ошибка!!!"</a:t>
              </a:r>
            </a:p>
          </p:txBody>
        </p:sp>
        <p:sp>
          <p:nvSpPr>
            <p:cNvPr id="9227" name="AutoShape 11"/>
            <p:cNvSpPr>
              <a:spLocks noChangeArrowheads="1"/>
            </p:cNvSpPr>
            <p:nvPr/>
          </p:nvSpPr>
          <p:spPr bwMode="auto">
            <a:xfrm>
              <a:off x="3833" y="3158"/>
              <a:ext cx="1361" cy="272"/>
            </a:xfrm>
            <a:prstGeom prst="parallelogram">
              <a:avLst>
                <a:gd name="adj" fmla="val 125092"/>
              </a:avLst>
            </a:prstGeom>
            <a:solidFill>
              <a:srgbClr val="FFFF99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Вывод А,В,С</a:t>
              </a:r>
            </a:p>
          </p:txBody>
        </p:sp>
        <p:sp>
          <p:nvSpPr>
            <p:cNvPr id="9228" name="Oval 12"/>
            <p:cNvSpPr>
              <a:spLocks noChangeArrowheads="1"/>
            </p:cNvSpPr>
            <p:nvPr/>
          </p:nvSpPr>
          <p:spPr bwMode="auto">
            <a:xfrm>
              <a:off x="3923" y="3793"/>
              <a:ext cx="1315" cy="22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конец</a:t>
              </a:r>
            </a:p>
          </p:txBody>
        </p:sp>
        <p:sp>
          <p:nvSpPr>
            <p:cNvPr id="10253" name="Line 19"/>
            <p:cNvSpPr>
              <a:spLocks noChangeShapeType="1"/>
            </p:cNvSpPr>
            <p:nvPr/>
          </p:nvSpPr>
          <p:spPr bwMode="auto">
            <a:xfrm>
              <a:off x="4422" y="981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4" name="Line 20"/>
            <p:cNvSpPr>
              <a:spLocks noChangeShapeType="1"/>
            </p:cNvSpPr>
            <p:nvPr/>
          </p:nvSpPr>
          <p:spPr bwMode="auto">
            <a:xfrm>
              <a:off x="4422" y="1480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5" name="Line 21"/>
            <p:cNvSpPr>
              <a:spLocks noChangeShapeType="1"/>
            </p:cNvSpPr>
            <p:nvPr/>
          </p:nvSpPr>
          <p:spPr bwMode="auto">
            <a:xfrm flipH="1">
              <a:off x="3560" y="1842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6" name="Line 22"/>
            <p:cNvSpPr>
              <a:spLocks noChangeShapeType="1"/>
            </p:cNvSpPr>
            <p:nvPr/>
          </p:nvSpPr>
          <p:spPr bwMode="auto">
            <a:xfrm>
              <a:off x="5239" y="1842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7" name="Line 23"/>
            <p:cNvSpPr>
              <a:spLocks noChangeShapeType="1"/>
            </p:cNvSpPr>
            <p:nvPr/>
          </p:nvSpPr>
          <p:spPr bwMode="auto">
            <a:xfrm>
              <a:off x="3560" y="1842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8" name="Line 24"/>
            <p:cNvSpPr>
              <a:spLocks noChangeShapeType="1"/>
            </p:cNvSpPr>
            <p:nvPr/>
          </p:nvSpPr>
          <p:spPr bwMode="auto">
            <a:xfrm>
              <a:off x="5375" y="1842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9" name="Line 25"/>
            <p:cNvSpPr>
              <a:spLocks noChangeShapeType="1"/>
            </p:cNvSpPr>
            <p:nvPr/>
          </p:nvSpPr>
          <p:spPr bwMode="auto">
            <a:xfrm>
              <a:off x="3515" y="2840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0" name="Line 26"/>
            <p:cNvSpPr>
              <a:spLocks noChangeShapeType="1"/>
            </p:cNvSpPr>
            <p:nvPr/>
          </p:nvSpPr>
          <p:spPr bwMode="auto">
            <a:xfrm>
              <a:off x="5375" y="2840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1" name="Line 27"/>
            <p:cNvSpPr>
              <a:spLocks noChangeShapeType="1"/>
            </p:cNvSpPr>
            <p:nvPr/>
          </p:nvSpPr>
          <p:spPr bwMode="auto">
            <a:xfrm>
              <a:off x="3515" y="2931"/>
              <a:ext cx="18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2" name="Line 28"/>
            <p:cNvSpPr>
              <a:spLocks noChangeShapeType="1"/>
            </p:cNvSpPr>
            <p:nvPr/>
          </p:nvSpPr>
          <p:spPr bwMode="auto">
            <a:xfrm>
              <a:off x="4513" y="2931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3" name="Line 29"/>
            <p:cNvSpPr>
              <a:spLocks noChangeShapeType="1"/>
            </p:cNvSpPr>
            <p:nvPr/>
          </p:nvSpPr>
          <p:spPr bwMode="auto">
            <a:xfrm>
              <a:off x="4513" y="3430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4" name="Text Box 30"/>
            <p:cNvSpPr txBox="1">
              <a:spLocks noChangeArrowheads="1"/>
            </p:cNvSpPr>
            <p:nvPr/>
          </p:nvSpPr>
          <p:spPr bwMode="auto">
            <a:xfrm>
              <a:off x="3243" y="1842"/>
              <a:ext cx="2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да</a:t>
              </a:r>
            </a:p>
          </p:txBody>
        </p:sp>
        <p:sp>
          <p:nvSpPr>
            <p:cNvPr id="10265" name="Text Box 31"/>
            <p:cNvSpPr txBox="1">
              <a:spLocks noChangeArrowheads="1"/>
            </p:cNvSpPr>
            <p:nvPr/>
          </p:nvSpPr>
          <p:spPr bwMode="auto">
            <a:xfrm>
              <a:off x="5418" y="1842"/>
              <a:ext cx="34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нет</a:t>
              </a:r>
            </a:p>
          </p:txBody>
        </p:sp>
      </p:grpSp>
    </p:spTree>
    <p:controls>
      <p:control spid="10266" name="CommandButton1" r:id="rId2" imgW="1724040" imgH="361800"/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2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92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92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92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92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Неполное ветвление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427538" y="1196975"/>
            <a:ext cx="4327525" cy="14398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mtClean="0"/>
              <a:t>в зависимости от условия выполняется лишь одна серия команд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360363" y="1412875"/>
            <a:ext cx="3563937" cy="4392613"/>
            <a:chOff x="227" y="890"/>
            <a:chExt cx="2245" cy="2767"/>
          </a:xfrm>
        </p:grpSpPr>
        <p:sp>
          <p:nvSpPr>
            <p:cNvPr id="11271" name="Oval 6"/>
            <p:cNvSpPr>
              <a:spLocks noChangeArrowheads="1"/>
            </p:cNvSpPr>
            <p:nvPr/>
          </p:nvSpPr>
          <p:spPr bwMode="auto">
            <a:xfrm>
              <a:off x="884" y="3385"/>
              <a:ext cx="1542" cy="27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конец</a:t>
              </a:r>
            </a:p>
          </p:txBody>
        </p:sp>
        <p:sp>
          <p:nvSpPr>
            <p:cNvPr id="11272" name="Oval 7"/>
            <p:cNvSpPr>
              <a:spLocks noChangeArrowheads="1"/>
            </p:cNvSpPr>
            <p:nvPr/>
          </p:nvSpPr>
          <p:spPr bwMode="auto">
            <a:xfrm>
              <a:off x="884" y="890"/>
              <a:ext cx="1542" cy="27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начало</a:t>
              </a:r>
            </a:p>
          </p:txBody>
        </p:sp>
        <p:sp>
          <p:nvSpPr>
            <p:cNvPr id="11273" name="AutoShape 8"/>
            <p:cNvSpPr>
              <a:spLocks noChangeArrowheads="1"/>
            </p:cNvSpPr>
            <p:nvPr/>
          </p:nvSpPr>
          <p:spPr bwMode="auto">
            <a:xfrm>
              <a:off x="884" y="1434"/>
              <a:ext cx="1588" cy="454"/>
            </a:xfrm>
            <a:prstGeom prst="diamond">
              <a:avLst/>
            </a:prstGeom>
            <a:solidFill>
              <a:srgbClr val="FFFF99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условие</a:t>
              </a:r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227" y="2205"/>
              <a:ext cx="1043" cy="36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команда1</a:t>
              </a:r>
            </a:p>
          </p:txBody>
        </p:sp>
        <p:sp>
          <p:nvSpPr>
            <p:cNvPr id="11275" name="Line 11"/>
            <p:cNvSpPr>
              <a:spLocks noChangeShapeType="1"/>
            </p:cNvSpPr>
            <p:nvPr/>
          </p:nvSpPr>
          <p:spPr bwMode="auto">
            <a:xfrm flipH="1">
              <a:off x="612" y="1661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6" name="Line 13"/>
            <p:cNvSpPr>
              <a:spLocks noChangeShapeType="1"/>
            </p:cNvSpPr>
            <p:nvPr/>
          </p:nvSpPr>
          <p:spPr bwMode="auto">
            <a:xfrm>
              <a:off x="612" y="1661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7" name="Line 16"/>
            <p:cNvSpPr>
              <a:spLocks noChangeShapeType="1"/>
            </p:cNvSpPr>
            <p:nvPr/>
          </p:nvSpPr>
          <p:spPr bwMode="auto">
            <a:xfrm>
              <a:off x="612" y="2568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8" name="Line 18"/>
            <p:cNvSpPr>
              <a:spLocks noChangeShapeType="1"/>
            </p:cNvSpPr>
            <p:nvPr/>
          </p:nvSpPr>
          <p:spPr bwMode="auto">
            <a:xfrm>
              <a:off x="1656" y="1162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9" name="Line 19"/>
            <p:cNvSpPr>
              <a:spLocks noChangeShapeType="1"/>
            </p:cNvSpPr>
            <p:nvPr/>
          </p:nvSpPr>
          <p:spPr bwMode="auto">
            <a:xfrm>
              <a:off x="1656" y="1888"/>
              <a:ext cx="0" cy="14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0" name="Text Box 20"/>
            <p:cNvSpPr txBox="1">
              <a:spLocks noChangeArrowheads="1"/>
            </p:cNvSpPr>
            <p:nvPr/>
          </p:nvSpPr>
          <p:spPr bwMode="auto">
            <a:xfrm>
              <a:off x="736" y="1356"/>
              <a:ext cx="2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да</a:t>
              </a:r>
            </a:p>
          </p:txBody>
        </p:sp>
        <p:sp>
          <p:nvSpPr>
            <p:cNvPr id="11281" name="Text Box 21"/>
            <p:cNvSpPr txBox="1">
              <a:spLocks noChangeArrowheads="1"/>
            </p:cNvSpPr>
            <p:nvPr/>
          </p:nvSpPr>
          <p:spPr bwMode="auto">
            <a:xfrm>
              <a:off x="1746" y="1933"/>
              <a:ext cx="34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нет</a:t>
              </a:r>
            </a:p>
          </p:txBody>
        </p:sp>
        <p:sp>
          <p:nvSpPr>
            <p:cNvPr id="11282" name="Line 23"/>
            <p:cNvSpPr>
              <a:spLocks noChangeShapeType="1"/>
            </p:cNvSpPr>
            <p:nvPr/>
          </p:nvSpPr>
          <p:spPr bwMode="auto">
            <a:xfrm>
              <a:off x="612" y="2976"/>
              <a:ext cx="10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1403350" y="0"/>
            <a:ext cx="661035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>
                <a:effectLst>
                  <a:outerShdw blurRad="38100" dist="38100" dir="2700000" algn="tl">
                    <a:srgbClr val="FFFFFF"/>
                  </a:outerShdw>
                </a:effectLst>
              </a:rPr>
              <a:t>Операторы, использующиеся </a:t>
            </a:r>
          </a:p>
          <a:p>
            <a:pPr>
              <a:defRPr/>
            </a:pPr>
            <a:r>
              <a:rPr lang="ru-RU" sz="3600">
                <a:effectLst>
                  <a:outerShdw blurRad="38100" dist="38100" dir="2700000" algn="tl">
                    <a:srgbClr val="FFFFFF"/>
                  </a:outerShdw>
                </a:effectLst>
              </a:rPr>
              <a:t>для неполного ветвления:</a:t>
            </a:r>
            <a:r>
              <a:rPr lang="ru-RU" sz="40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4427538" y="3068638"/>
            <a:ext cx="43846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If </a:t>
            </a:r>
            <a:r>
              <a:rPr lang="ru-RU" sz="24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условное выражение</a:t>
            </a: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Then</a:t>
            </a:r>
          </a:p>
          <a:p>
            <a:pPr>
              <a:defRPr/>
            </a:pPr>
            <a:r>
              <a:rPr lang="ru-RU" sz="24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команда1</a:t>
            </a:r>
          </a:p>
          <a:p>
            <a:pPr>
              <a:defRPr/>
            </a:pPr>
            <a:r>
              <a:rPr 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End If</a:t>
            </a:r>
            <a:endParaRPr lang="ru-RU" sz="28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0" grpId="1"/>
      <p:bldP spid="7173" grpId="0" build="p"/>
      <p:bldP spid="7192" grpId="0"/>
      <p:bldP spid="719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Неполное ветвление (пример)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2332038"/>
            <a:ext cx="4676778" cy="4383110"/>
          </a:xfrm>
        </p:spPr>
        <p:txBody>
          <a:bodyPr/>
          <a:lstStyle/>
          <a:p>
            <a:pPr marL="274638" indent="-274638"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Dim</a:t>
            </a: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</a:t>
            </a: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Single</a:t>
            </a:r>
            <a:endParaRPr lang="ru-RU" sz="20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74638" indent="-274638"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Dim</a:t>
            </a: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</a:t>
            </a: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Single</a:t>
            </a:r>
            <a:endParaRPr lang="ru-RU" sz="20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74638" indent="-274638"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Dim</a:t>
            </a: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</a:t>
            </a: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Single</a:t>
            </a:r>
            <a:endParaRPr lang="ru-RU" sz="20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74638" indent="-274638"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Dim</a:t>
            </a: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</a:t>
            </a: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</a:t>
            </a: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Single</a:t>
            </a:r>
            <a:endParaRPr lang="ru-RU" sz="20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74638" indent="-274638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Private Sub CommandButton1_Click()</a:t>
            </a:r>
          </a:p>
          <a:p>
            <a:pPr marL="274638" indent="-274638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 = Val(TextBox2.Text)</a:t>
            </a:r>
          </a:p>
          <a:p>
            <a:pPr marL="274638" indent="-274638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 = Val(TextBox1.Text)</a:t>
            </a:r>
          </a:p>
          <a:p>
            <a:pPr marL="274638" indent="-274638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= y ^ 3 - </a:t>
            </a:r>
            <a:r>
              <a:rPr lang="en-US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sinx</a:t>
            </a:r>
            <a:endParaRPr lang="en-US" sz="20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74638" indent="-274638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If a &lt;&gt; 0 Then </a:t>
            </a:r>
          </a:p>
          <a:p>
            <a:pPr marL="274638" indent="-274638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 = x / (y ^ 3 - </a:t>
            </a:r>
            <a:r>
              <a:rPr lang="en-US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sinx</a:t>
            </a: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marL="274638" indent="-274638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TextBox3.Text = b</a:t>
            </a:r>
          </a:p>
          <a:p>
            <a:pPr marL="274638" indent="-274638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End If</a:t>
            </a:r>
          </a:p>
          <a:p>
            <a:pPr marL="274638" indent="-274638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End Sub</a:t>
            </a:r>
            <a:endParaRPr lang="ru-RU" sz="20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329238" y="1557338"/>
            <a:ext cx="3563937" cy="4392612"/>
            <a:chOff x="3357" y="981"/>
            <a:chExt cx="2245" cy="2767"/>
          </a:xfrm>
        </p:grpSpPr>
        <p:sp>
          <p:nvSpPr>
            <p:cNvPr id="1032" name="Oval 6"/>
            <p:cNvSpPr>
              <a:spLocks noChangeArrowheads="1"/>
            </p:cNvSpPr>
            <p:nvPr/>
          </p:nvSpPr>
          <p:spPr bwMode="auto">
            <a:xfrm>
              <a:off x="4014" y="3476"/>
              <a:ext cx="1542" cy="27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конец</a:t>
              </a:r>
            </a:p>
          </p:txBody>
        </p:sp>
        <p:sp>
          <p:nvSpPr>
            <p:cNvPr id="1033" name="Oval 7"/>
            <p:cNvSpPr>
              <a:spLocks noChangeArrowheads="1"/>
            </p:cNvSpPr>
            <p:nvPr/>
          </p:nvSpPr>
          <p:spPr bwMode="auto">
            <a:xfrm>
              <a:off x="4014" y="981"/>
              <a:ext cx="1542" cy="27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начало</a:t>
              </a:r>
            </a:p>
          </p:txBody>
        </p:sp>
        <p:sp>
          <p:nvSpPr>
            <p:cNvPr id="13320" name="AutoShape 8"/>
            <p:cNvSpPr>
              <a:spLocks noChangeArrowheads="1"/>
            </p:cNvSpPr>
            <p:nvPr/>
          </p:nvSpPr>
          <p:spPr bwMode="auto">
            <a:xfrm>
              <a:off x="4014" y="1525"/>
              <a:ext cx="1588" cy="454"/>
            </a:xfrm>
            <a:prstGeom prst="diamond">
              <a:avLst/>
            </a:prstGeom>
            <a:solidFill>
              <a:srgbClr val="FFFF99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a&lt;&gt;0</a:t>
              </a: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3321" name="Rectangle 9"/>
            <p:cNvSpPr>
              <a:spLocks noChangeArrowheads="1"/>
            </p:cNvSpPr>
            <p:nvPr/>
          </p:nvSpPr>
          <p:spPr bwMode="auto">
            <a:xfrm>
              <a:off x="3357" y="2296"/>
              <a:ext cx="1043" cy="36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dirty="0" err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x</a:t>
              </a:r>
              <a:r>
                <a:rPr lang="ru-RU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/ (</a:t>
              </a:r>
              <a:r>
                <a:rPr lang="ru-RU" dirty="0" err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y</a:t>
              </a:r>
              <a:r>
                <a:rPr lang="ru-RU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^ 3 - </a:t>
              </a:r>
              <a:r>
                <a:rPr lang="ru-RU" dirty="0" err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sinx</a:t>
              </a:r>
              <a:r>
                <a:rPr lang="ru-RU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)</a:t>
              </a:r>
            </a:p>
          </p:txBody>
        </p:sp>
        <p:sp>
          <p:nvSpPr>
            <p:cNvPr id="1036" name="Line 10"/>
            <p:cNvSpPr>
              <a:spLocks noChangeShapeType="1"/>
            </p:cNvSpPr>
            <p:nvPr/>
          </p:nvSpPr>
          <p:spPr bwMode="auto">
            <a:xfrm flipH="1">
              <a:off x="3742" y="1752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Line 11"/>
            <p:cNvSpPr>
              <a:spLocks noChangeShapeType="1"/>
            </p:cNvSpPr>
            <p:nvPr/>
          </p:nvSpPr>
          <p:spPr bwMode="auto">
            <a:xfrm>
              <a:off x="3742" y="1752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Line 12"/>
            <p:cNvSpPr>
              <a:spLocks noChangeShapeType="1"/>
            </p:cNvSpPr>
            <p:nvPr/>
          </p:nvSpPr>
          <p:spPr bwMode="auto">
            <a:xfrm>
              <a:off x="3742" y="2659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Line 13"/>
            <p:cNvSpPr>
              <a:spLocks noChangeShapeType="1"/>
            </p:cNvSpPr>
            <p:nvPr/>
          </p:nvSpPr>
          <p:spPr bwMode="auto">
            <a:xfrm>
              <a:off x="4786" y="1253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Line 14"/>
            <p:cNvSpPr>
              <a:spLocks noChangeShapeType="1"/>
            </p:cNvSpPr>
            <p:nvPr/>
          </p:nvSpPr>
          <p:spPr bwMode="auto">
            <a:xfrm>
              <a:off x="4786" y="1979"/>
              <a:ext cx="0" cy="14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Text Box 15"/>
            <p:cNvSpPr txBox="1">
              <a:spLocks noChangeArrowheads="1"/>
            </p:cNvSpPr>
            <p:nvPr/>
          </p:nvSpPr>
          <p:spPr bwMode="auto">
            <a:xfrm>
              <a:off x="3866" y="1447"/>
              <a:ext cx="2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да</a:t>
              </a:r>
            </a:p>
          </p:txBody>
        </p:sp>
        <p:sp>
          <p:nvSpPr>
            <p:cNvPr id="1042" name="Text Box 16"/>
            <p:cNvSpPr txBox="1">
              <a:spLocks noChangeArrowheads="1"/>
            </p:cNvSpPr>
            <p:nvPr/>
          </p:nvSpPr>
          <p:spPr bwMode="auto">
            <a:xfrm>
              <a:off x="4876" y="2024"/>
              <a:ext cx="34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нет</a:t>
              </a:r>
            </a:p>
          </p:txBody>
        </p:sp>
        <p:sp>
          <p:nvSpPr>
            <p:cNvPr id="1043" name="Line 17"/>
            <p:cNvSpPr>
              <a:spLocks noChangeShapeType="1"/>
            </p:cNvSpPr>
            <p:nvPr/>
          </p:nvSpPr>
          <p:spPr bwMode="auto">
            <a:xfrm>
              <a:off x="3742" y="3067"/>
              <a:ext cx="10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0" y="1125538"/>
            <a:ext cx="52498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Задача.</a:t>
            </a:r>
            <a:r>
              <a:rPr lang="ru-RU" sz="2400"/>
              <a:t> Найдите решение данного </a:t>
            </a:r>
          </a:p>
          <a:p>
            <a:pPr>
              <a:defRPr/>
            </a:pPr>
            <a:endParaRPr lang="en-US" sz="2400"/>
          </a:p>
          <a:p>
            <a:pPr>
              <a:defRPr/>
            </a:pPr>
            <a:r>
              <a:rPr lang="ru-RU" sz="2400"/>
              <a:t>выражения:</a:t>
            </a:r>
          </a:p>
        </p:txBody>
      </p:sp>
      <p:graphicFrame>
        <p:nvGraphicFramePr>
          <p:cNvPr id="13331" name="Object 19"/>
          <p:cNvGraphicFramePr>
            <a:graphicFrameLocks noChangeAspect="1"/>
          </p:cNvGraphicFramePr>
          <p:nvPr>
            <p:ph sz="half" idx="2"/>
          </p:nvPr>
        </p:nvGraphicFramePr>
        <p:xfrm>
          <a:off x="2555875" y="1412875"/>
          <a:ext cx="1439863" cy="931863"/>
        </p:xfrm>
        <a:graphic>
          <a:graphicData uri="http://schemas.openxmlformats.org/presentationml/2006/ole">
            <p:oleObj spid="_x0000_s1026" name="Формула" r:id="rId4" imgW="647640" imgH="419040" progId="Equation.3">
              <p:embed/>
            </p:oleObj>
          </a:graphicData>
        </a:graphic>
      </p:graphicFrame>
    </p:spTree>
    <p:controls>
      <p:control spid="1027" name="CommandButton1" r:id="rId2" imgW="1514520" imgH="581040"/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6" grpId="0" build="p"/>
      <p:bldP spid="133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8509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Вложенное ветвление (пример)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9138"/>
            <a:ext cx="4038600" cy="486886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If d &gt; 0 Then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x1 = (-b + </a:t>
            </a:r>
            <a:r>
              <a:rPr lang="en-US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Sqr</a:t>
            </a: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(d)) / (2 * a)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x2 = (-b - </a:t>
            </a:r>
            <a:r>
              <a:rPr lang="en-US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Sqr</a:t>
            </a: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(d)) / (2 * a)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Label1.Caption = x1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Label2.Caption = x2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Else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If d = 0 Then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x2 = -b / (2 * a)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Label2.Caption = x2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Label1.Caption = "</a:t>
            </a: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Один</a:t>
            </a: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корень</a:t>
            </a: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"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Else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Label1.Caption = "</a:t>
            </a: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Нет</a:t>
            </a: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корней</a:t>
            </a: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"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Label2.Caption = "</a:t>
            </a: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Нет</a:t>
            </a: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корней</a:t>
            </a: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"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End If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End If</a:t>
            </a:r>
            <a:endParaRPr lang="ru-RU" sz="20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3708400" y="765175"/>
            <a:ext cx="5435600" cy="5759450"/>
            <a:chOff x="2336" y="482"/>
            <a:chExt cx="3424" cy="3628"/>
          </a:xfrm>
        </p:grpSpPr>
        <p:sp>
          <p:nvSpPr>
            <p:cNvPr id="2055" name="Oval 7"/>
            <p:cNvSpPr>
              <a:spLocks noChangeArrowheads="1"/>
            </p:cNvSpPr>
            <p:nvPr/>
          </p:nvSpPr>
          <p:spPr bwMode="auto">
            <a:xfrm>
              <a:off x="3742" y="3838"/>
              <a:ext cx="1542" cy="27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конец</a:t>
              </a:r>
            </a:p>
          </p:txBody>
        </p:sp>
        <p:sp>
          <p:nvSpPr>
            <p:cNvPr id="2056" name="Oval 8"/>
            <p:cNvSpPr>
              <a:spLocks noChangeArrowheads="1"/>
            </p:cNvSpPr>
            <p:nvPr/>
          </p:nvSpPr>
          <p:spPr bwMode="auto">
            <a:xfrm>
              <a:off x="3651" y="482"/>
              <a:ext cx="1542" cy="27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начало</a:t>
              </a:r>
            </a:p>
          </p:txBody>
        </p:sp>
        <p:sp>
          <p:nvSpPr>
            <p:cNvPr id="2057" name="Line 10"/>
            <p:cNvSpPr>
              <a:spLocks noChangeShapeType="1"/>
            </p:cNvSpPr>
            <p:nvPr/>
          </p:nvSpPr>
          <p:spPr bwMode="auto">
            <a:xfrm flipH="1">
              <a:off x="3107" y="1752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8" name="Line 11"/>
            <p:cNvSpPr>
              <a:spLocks noChangeShapeType="1"/>
            </p:cNvSpPr>
            <p:nvPr/>
          </p:nvSpPr>
          <p:spPr bwMode="auto">
            <a:xfrm>
              <a:off x="4967" y="1752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9" name="Line 12"/>
            <p:cNvSpPr>
              <a:spLocks noChangeShapeType="1"/>
            </p:cNvSpPr>
            <p:nvPr/>
          </p:nvSpPr>
          <p:spPr bwMode="auto">
            <a:xfrm>
              <a:off x="3107" y="1752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0" name="Line 13"/>
            <p:cNvSpPr>
              <a:spLocks noChangeShapeType="1"/>
            </p:cNvSpPr>
            <p:nvPr/>
          </p:nvSpPr>
          <p:spPr bwMode="auto">
            <a:xfrm>
              <a:off x="5465" y="1752"/>
              <a:ext cx="0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1" name="Line 14"/>
            <p:cNvSpPr>
              <a:spLocks noChangeShapeType="1"/>
            </p:cNvSpPr>
            <p:nvPr/>
          </p:nvSpPr>
          <p:spPr bwMode="auto">
            <a:xfrm flipV="1">
              <a:off x="2426" y="3566"/>
              <a:ext cx="30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2" name="Line 15"/>
            <p:cNvSpPr>
              <a:spLocks noChangeShapeType="1"/>
            </p:cNvSpPr>
            <p:nvPr/>
          </p:nvSpPr>
          <p:spPr bwMode="auto">
            <a:xfrm>
              <a:off x="3878" y="2478"/>
              <a:ext cx="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3" name="Line 16"/>
            <p:cNvSpPr>
              <a:spLocks noChangeShapeType="1"/>
            </p:cNvSpPr>
            <p:nvPr/>
          </p:nvSpPr>
          <p:spPr bwMode="auto">
            <a:xfrm>
              <a:off x="5465" y="2659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4" name="Line 17"/>
            <p:cNvSpPr>
              <a:spLocks noChangeShapeType="1"/>
            </p:cNvSpPr>
            <p:nvPr/>
          </p:nvSpPr>
          <p:spPr bwMode="auto">
            <a:xfrm>
              <a:off x="4422" y="754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5" name="Line 18"/>
            <p:cNvSpPr>
              <a:spLocks noChangeShapeType="1"/>
            </p:cNvSpPr>
            <p:nvPr/>
          </p:nvSpPr>
          <p:spPr bwMode="auto">
            <a:xfrm>
              <a:off x="4513" y="3566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6" name="Text Box 19"/>
            <p:cNvSpPr txBox="1">
              <a:spLocks noChangeArrowheads="1"/>
            </p:cNvSpPr>
            <p:nvPr/>
          </p:nvSpPr>
          <p:spPr bwMode="auto">
            <a:xfrm>
              <a:off x="5012" y="1434"/>
              <a:ext cx="2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да</a:t>
              </a:r>
            </a:p>
          </p:txBody>
        </p:sp>
        <p:sp>
          <p:nvSpPr>
            <p:cNvPr id="2067" name="Text Box 20"/>
            <p:cNvSpPr txBox="1">
              <a:spLocks noChangeArrowheads="1"/>
            </p:cNvSpPr>
            <p:nvPr/>
          </p:nvSpPr>
          <p:spPr bwMode="auto">
            <a:xfrm>
              <a:off x="3424" y="1434"/>
              <a:ext cx="34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нет</a:t>
              </a:r>
            </a:p>
          </p:txBody>
        </p:sp>
        <p:sp>
          <p:nvSpPr>
            <p:cNvPr id="11285" name="AutoShape 21"/>
            <p:cNvSpPr>
              <a:spLocks noChangeArrowheads="1"/>
            </p:cNvSpPr>
            <p:nvPr/>
          </p:nvSpPr>
          <p:spPr bwMode="auto">
            <a:xfrm>
              <a:off x="3787" y="1026"/>
              <a:ext cx="1361" cy="272"/>
            </a:xfrm>
            <a:prstGeom prst="parallelogram">
              <a:avLst>
                <a:gd name="adj" fmla="val 125092"/>
              </a:avLst>
            </a:prstGeom>
            <a:solidFill>
              <a:srgbClr val="FFFF99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Ввод </a:t>
              </a:r>
              <a:r>
                <a:rPr lang="en-US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a</a:t>
              </a:r>
              <a:r>
                <a:rPr lang="ru-RU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,</a:t>
              </a:r>
              <a:r>
                <a:rPr lang="en-US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b</a:t>
              </a:r>
              <a:r>
                <a:rPr lang="ru-RU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,</a:t>
              </a:r>
              <a:r>
                <a:rPr lang="en-US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c</a:t>
              </a: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069" name="AutoShape 22"/>
            <p:cNvSpPr>
              <a:spLocks noChangeArrowheads="1"/>
            </p:cNvSpPr>
            <p:nvPr/>
          </p:nvSpPr>
          <p:spPr bwMode="auto">
            <a:xfrm>
              <a:off x="2472" y="2251"/>
              <a:ext cx="1270" cy="454"/>
            </a:xfrm>
            <a:prstGeom prst="diamond">
              <a:avLst/>
            </a:prstGeom>
            <a:solidFill>
              <a:srgbClr val="FFFF99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d=0</a:t>
              </a:r>
              <a:endParaRPr lang="ru-RU"/>
            </a:p>
          </p:txBody>
        </p:sp>
        <p:sp>
          <p:nvSpPr>
            <p:cNvPr id="2070" name="Rectangle 23"/>
            <p:cNvSpPr>
              <a:spLocks noChangeArrowheads="1"/>
            </p:cNvSpPr>
            <p:nvPr/>
          </p:nvSpPr>
          <p:spPr bwMode="auto">
            <a:xfrm>
              <a:off x="4014" y="2296"/>
              <a:ext cx="1746" cy="36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x1 = (-b + Sqr(d)) / (2 * a)</a:t>
              </a:r>
            </a:p>
            <a:p>
              <a:pPr algn="ctr"/>
              <a:r>
                <a:rPr lang="en-US"/>
                <a:t>x2 = (-b - Sqr(d)) / (2 * a)</a:t>
              </a:r>
            </a:p>
          </p:txBody>
        </p:sp>
        <p:sp>
          <p:nvSpPr>
            <p:cNvPr id="2071" name="AutoShape 24"/>
            <p:cNvSpPr>
              <a:spLocks noChangeArrowheads="1"/>
            </p:cNvSpPr>
            <p:nvPr/>
          </p:nvSpPr>
          <p:spPr bwMode="auto">
            <a:xfrm>
              <a:off x="3742" y="1525"/>
              <a:ext cx="1270" cy="454"/>
            </a:xfrm>
            <a:prstGeom prst="diamond">
              <a:avLst/>
            </a:prstGeom>
            <a:solidFill>
              <a:srgbClr val="FFFF99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d&gt;0</a:t>
              </a:r>
              <a:endParaRPr lang="ru-RU"/>
            </a:p>
          </p:txBody>
        </p:sp>
        <p:sp>
          <p:nvSpPr>
            <p:cNvPr id="2072" name="Line 25"/>
            <p:cNvSpPr>
              <a:spLocks noChangeShapeType="1"/>
            </p:cNvSpPr>
            <p:nvPr/>
          </p:nvSpPr>
          <p:spPr bwMode="auto">
            <a:xfrm>
              <a:off x="3696" y="2478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3" name="Line 26"/>
            <p:cNvSpPr>
              <a:spLocks noChangeShapeType="1"/>
            </p:cNvSpPr>
            <p:nvPr/>
          </p:nvSpPr>
          <p:spPr bwMode="auto">
            <a:xfrm>
              <a:off x="2426" y="2478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4" name="Rectangle 27"/>
            <p:cNvSpPr>
              <a:spLocks noChangeArrowheads="1"/>
            </p:cNvSpPr>
            <p:nvPr/>
          </p:nvSpPr>
          <p:spPr bwMode="auto">
            <a:xfrm>
              <a:off x="3606" y="2886"/>
              <a:ext cx="1225" cy="31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en-US"/>
            </a:p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/>
                <a:t>x2 = -b / (2 * a)</a:t>
              </a:r>
            </a:p>
          </p:txBody>
        </p:sp>
        <p:sp>
          <p:nvSpPr>
            <p:cNvPr id="2075" name="Rectangle 28"/>
            <p:cNvSpPr>
              <a:spLocks noChangeArrowheads="1"/>
            </p:cNvSpPr>
            <p:nvPr/>
          </p:nvSpPr>
          <p:spPr bwMode="auto">
            <a:xfrm>
              <a:off x="2336" y="2886"/>
              <a:ext cx="998" cy="31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en-US"/>
            </a:p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/>
                <a:t>"</a:t>
              </a:r>
              <a:r>
                <a:rPr lang="ru-RU"/>
                <a:t>Нет</a:t>
              </a:r>
              <a:r>
                <a:rPr lang="en-US"/>
                <a:t> </a:t>
              </a:r>
              <a:r>
                <a:rPr lang="ru-RU"/>
                <a:t>корней</a:t>
              </a:r>
              <a:r>
                <a:rPr lang="en-US"/>
                <a:t>"</a:t>
              </a:r>
            </a:p>
          </p:txBody>
        </p:sp>
        <p:sp>
          <p:nvSpPr>
            <p:cNvPr id="2076" name="Line 29"/>
            <p:cNvSpPr>
              <a:spLocks noChangeShapeType="1"/>
            </p:cNvSpPr>
            <p:nvPr/>
          </p:nvSpPr>
          <p:spPr bwMode="auto">
            <a:xfrm>
              <a:off x="2426" y="2478"/>
              <a:ext cx="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7" name="Line 30"/>
            <p:cNvSpPr>
              <a:spLocks noChangeShapeType="1"/>
            </p:cNvSpPr>
            <p:nvPr/>
          </p:nvSpPr>
          <p:spPr bwMode="auto">
            <a:xfrm>
              <a:off x="2426" y="3203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8" name="Line 31"/>
            <p:cNvSpPr>
              <a:spLocks noChangeShapeType="1"/>
            </p:cNvSpPr>
            <p:nvPr/>
          </p:nvSpPr>
          <p:spPr bwMode="auto">
            <a:xfrm>
              <a:off x="4377" y="1298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9" name="Line 32"/>
            <p:cNvSpPr>
              <a:spLocks noChangeShapeType="1"/>
            </p:cNvSpPr>
            <p:nvPr/>
          </p:nvSpPr>
          <p:spPr bwMode="auto">
            <a:xfrm>
              <a:off x="3878" y="3203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0" name="Text Box 33"/>
            <p:cNvSpPr txBox="1">
              <a:spLocks noChangeArrowheads="1"/>
            </p:cNvSpPr>
            <p:nvPr/>
          </p:nvSpPr>
          <p:spPr bwMode="auto">
            <a:xfrm>
              <a:off x="3606" y="2115"/>
              <a:ext cx="2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да</a:t>
              </a:r>
            </a:p>
          </p:txBody>
        </p:sp>
        <p:sp>
          <p:nvSpPr>
            <p:cNvPr id="2081" name="Text Box 34"/>
            <p:cNvSpPr txBox="1">
              <a:spLocks noChangeArrowheads="1"/>
            </p:cNvSpPr>
            <p:nvPr/>
          </p:nvSpPr>
          <p:spPr bwMode="auto">
            <a:xfrm>
              <a:off x="2426" y="2115"/>
              <a:ext cx="34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нет</a:t>
              </a:r>
            </a:p>
          </p:txBody>
        </p:sp>
      </p:grpSp>
      <p:sp>
        <p:nvSpPr>
          <p:cNvPr id="11299" name="Text Box 35"/>
          <p:cNvSpPr txBox="1">
            <a:spLocks noChangeArrowheads="1"/>
          </p:cNvSpPr>
          <p:nvPr/>
        </p:nvSpPr>
        <p:spPr bwMode="auto">
          <a:xfrm>
            <a:off x="0" y="836613"/>
            <a:ext cx="52863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Задача.</a:t>
            </a:r>
            <a:r>
              <a:rPr lang="ru-RU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Нахождение корней</a:t>
            </a:r>
            <a:endParaRPr lang="en-US" sz="24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r>
              <a:rPr lang="ru-RU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квадратного</a:t>
            </a:r>
            <a:r>
              <a:rPr lang="en-US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уравнения </a:t>
            </a:r>
            <a:r>
              <a:rPr lang="en-US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ax</a:t>
            </a:r>
            <a:r>
              <a:rPr lang="en-US" sz="2400" baseline="30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+bx+c=0</a:t>
            </a:r>
            <a:r>
              <a:rPr lang="ru-RU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  <a:p>
            <a:pPr>
              <a:defRPr/>
            </a:pPr>
            <a:r>
              <a:rPr lang="ru-RU" sz="24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(отрывок программного кода)</a:t>
            </a:r>
            <a:endParaRPr lang="ru-RU" sz="24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controls>
      <p:control spid="2050" name="CommandButton1" r:id="rId2" imgW="1657440" imgH="552600"/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2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2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12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2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12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126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126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 build="p"/>
      <p:bldP spid="1129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81075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Выбор 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894263" y="1125538"/>
            <a:ext cx="4249737" cy="187166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Алгоритмическая структура «выбор» является альтернативой условному оператору и позволяет выполнить несколько вариантов выбора сразу.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971550" y="0"/>
            <a:ext cx="69564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>
                <a:effectLst>
                  <a:outerShdw blurRad="38100" dist="38100" dir="2700000" algn="tl">
                    <a:srgbClr val="FFFFFF"/>
                  </a:outerShdw>
                </a:effectLst>
              </a:rPr>
              <a:t>Операторы, использующиеся </a:t>
            </a:r>
          </a:p>
          <a:p>
            <a:pPr algn="ctr">
              <a:defRPr/>
            </a:pPr>
            <a:r>
              <a:rPr lang="ru-RU" sz="3600">
                <a:effectLst>
                  <a:outerShdw blurRad="38100" dist="38100" dir="2700000" algn="tl">
                    <a:srgbClr val="FFFFFF"/>
                  </a:outerShdw>
                </a:effectLst>
              </a:rPr>
              <a:t>для множественного сравнения</a:t>
            </a:r>
          </a:p>
          <a:p>
            <a:pPr algn="ctr">
              <a:defRPr/>
            </a:pPr>
            <a:r>
              <a:rPr lang="ru-RU" sz="3600">
                <a:effectLst>
                  <a:outerShdw blurRad="38100" dist="38100" dir="2700000" algn="tl">
                    <a:srgbClr val="FFFFFF"/>
                  </a:outerShdw>
                </a:effectLst>
              </a:rPr>
              <a:t>(выбора):</a:t>
            </a:r>
            <a:r>
              <a:rPr lang="ru-RU" sz="40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5003800" y="2060575"/>
            <a:ext cx="37433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Select Case</a:t>
            </a: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4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Выражение</a:t>
            </a:r>
          </a:p>
          <a:p>
            <a:pPr algn="ctr">
              <a:defRPr/>
            </a:pP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Case</a:t>
            </a: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4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Значение1</a:t>
            </a:r>
          </a:p>
          <a:p>
            <a:pPr algn="r">
              <a:defRPr/>
            </a:pPr>
            <a:r>
              <a:rPr lang="ru-RU" sz="24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Последовательность1</a:t>
            </a:r>
          </a:p>
          <a:p>
            <a:pPr algn="ctr">
              <a:defRPr/>
            </a:pPr>
            <a:r>
              <a:rPr lang="en-US" sz="2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Case</a:t>
            </a: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4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Значение2</a:t>
            </a:r>
          </a:p>
          <a:p>
            <a:pPr algn="r">
              <a:defRPr/>
            </a:pPr>
            <a:r>
              <a:rPr lang="ru-RU" sz="24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Последовательность2</a:t>
            </a:r>
          </a:p>
          <a:p>
            <a:pPr>
              <a:defRPr/>
            </a:pPr>
            <a:r>
              <a:rPr lang="ru-RU" sz="24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……………………………</a:t>
            </a:r>
          </a:p>
          <a:p>
            <a:pPr>
              <a:defRPr/>
            </a:pP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</a:t>
            </a:r>
            <a:r>
              <a:rPr lang="en-US" sz="2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Case</a:t>
            </a:r>
            <a:r>
              <a:rPr lang="ru-RU" sz="2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Else</a:t>
            </a: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4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Значение</a:t>
            </a:r>
            <a:r>
              <a:rPr 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(N</a:t>
            </a:r>
            <a:r>
              <a:rPr lang="ru-RU" sz="24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algn="r">
              <a:defRPr/>
            </a:pPr>
            <a:r>
              <a:rPr lang="ru-RU" sz="24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Последовательность</a:t>
            </a:r>
            <a:r>
              <a:rPr 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(N)</a:t>
            </a:r>
            <a:endParaRPr lang="ru-RU" sz="240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End Select</a:t>
            </a:r>
            <a:endParaRPr lang="ru-RU" sz="24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0" y="1844675"/>
            <a:ext cx="3924300" cy="3671888"/>
            <a:chOff x="0" y="1162"/>
            <a:chExt cx="2472" cy="2313"/>
          </a:xfrm>
        </p:grpSpPr>
        <p:sp>
          <p:nvSpPr>
            <p:cNvPr id="12295" name="Oval 9"/>
            <p:cNvSpPr>
              <a:spLocks noChangeArrowheads="1"/>
            </p:cNvSpPr>
            <p:nvPr/>
          </p:nvSpPr>
          <p:spPr bwMode="auto">
            <a:xfrm>
              <a:off x="703" y="1162"/>
              <a:ext cx="1134" cy="22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начало</a:t>
              </a:r>
            </a:p>
          </p:txBody>
        </p:sp>
        <p:sp>
          <p:nvSpPr>
            <p:cNvPr id="12296" name="Oval 10"/>
            <p:cNvSpPr>
              <a:spLocks noChangeArrowheads="1"/>
            </p:cNvSpPr>
            <p:nvPr/>
          </p:nvSpPr>
          <p:spPr bwMode="auto">
            <a:xfrm>
              <a:off x="657" y="3249"/>
              <a:ext cx="1134" cy="22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конец</a:t>
              </a:r>
            </a:p>
          </p:txBody>
        </p:sp>
        <p:sp>
          <p:nvSpPr>
            <p:cNvPr id="12297" name="Oval 11"/>
            <p:cNvSpPr>
              <a:spLocks noChangeArrowheads="1"/>
            </p:cNvSpPr>
            <p:nvPr/>
          </p:nvSpPr>
          <p:spPr bwMode="auto">
            <a:xfrm>
              <a:off x="748" y="1616"/>
              <a:ext cx="998" cy="499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выбор</a:t>
              </a:r>
            </a:p>
          </p:txBody>
        </p:sp>
        <p:sp>
          <p:nvSpPr>
            <p:cNvPr id="12298" name="Rectangle 12"/>
            <p:cNvSpPr>
              <a:spLocks noChangeArrowheads="1"/>
            </p:cNvSpPr>
            <p:nvPr/>
          </p:nvSpPr>
          <p:spPr bwMode="auto">
            <a:xfrm>
              <a:off x="0" y="2432"/>
              <a:ext cx="734" cy="31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команда1</a:t>
              </a:r>
            </a:p>
          </p:txBody>
        </p:sp>
        <p:sp>
          <p:nvSpPr>
            <p:cNvPr id="12299" name="Rectangle 14"/>
            <p:cNvSpPr>
              <a:spLocks noChangeArrowheads="1"/>
            </p:cNvSpPr>
            <p:nvPr/>
          </p:nvSpPr>
          <p:spPr bwMode="auto">
            <a:xfrm>
              <a:off x="884" y="2432"/>
              <a:ext cx="680" cy="31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команда2</a:t>
              </a:r>
            </a:p>
          </p:txBody>
        </p:sp>
        <p:sp>
          <p:nvSpPr>
            <p:cNvPr id="12300" name="Rectangle 15"/>
            <p:cNvSpPr>
              <a:spLocks noChangeArrowheads="1"/>
            </p:cNvSpPr>
            <p:nvPr/>
          </p:nvSpPr>
          <p:spPr bwMode="auto">
            <a:xfrm>
              <a:off x="1791" y="2432"/>
              <a:ext cx="681" cy="31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команда</a:t>
              </a:r>
              <a:r>
                <a:rPr lang="en-US"/>
                <a:t>3</a:t>
              </a:r>
              <a:endParaRPr lang="ru-RU"/>
            </a:p>
          </p:txBody>
        </p:sp>
        <p:sp>
          <p:nvSpPr>
            <p:cNvPr id="12301" name="Line 16"/>
            <p:cNvSpPr>
              <a:spLocks noChangeShapeType="1"/>
            </p:cNvSpPr>
            <p:nvPr/>
          </p:nvSpPr>
          <p:spPr bwMode="auto">
            <a:xfrm>
              <a:off x="1247" y="138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2" name="Line 19"/>
            <p:cNvSpPr>
              <a:spLocks noChangeShapeType="1"/>
            </p:cNvSpPr>
            <p:nvPr/>
          </p:nvSpPr>
          <p:spPr bwMode="auto">
            <a:xfrm flipH="1">
              <a:off x="476" y="2024"/>
              <a:ext cx="408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3" name="Line 20"/>
            <p:cNvSpPr>
              <a:spLocks noChangeShapeType="1"/>
            </p:cNvSpPr>
            <p:nvPr/>
          </p:nvSpPr>
          <p:spPr bwMode="auto">
            <a:xfrm>
              <a:off x="1610" y="2024"/>
              <a:ext cx="363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4" name="Line 21"/>
            <p:cNvSpPr>
              <a:spLocks noChangeShapeType="1"/>
            </p:cNvSpPr>
            <p:nvPr/>
          </p:nvSpPr>
          <p:spPr bwMode="auto">
            <a:xfrm>
              <a:off x="476" y="2160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5" name="Line 22"/>
            <p:cNvSpPr>
              <a:spLocks noChangeShapeType="1"/>
            </p:cNvSpPr>
            <p:nvPr/>
          </p:nvSpPr>
          <p:spPr bwMode="auto">
            <a:xfrm>
              <a:off x="1973" y="2160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6" name="Line 23"/>
            <p:cNvSpPr>
              <a:spLocks noChangeShapeType="1"/>
            </p:cNvSpPr>
            <p:nvPr/>
          </p:nvSpPr>
          <p:spPr bwMode="auto">
            <a:xfrm>
              <a:off x="1247" y="2115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7" name="Line 24"/>
            <p:cNvSpPr>
              <a:spLocks noChangeShapeType="1"/>
            </p:cNvSpPr>
            <p:nvPr/>
          </p:nvSpPr>
          <p:spPr bwMode="auto">
            <a:xfrm>
              <a:off x="1247" y="2750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8" name="Line 27"/>
            <p:cNvSpPr>
              <a:spLocks noChangeShapeType="1"/>
            </p:cNvSpPr>
            <p:nvPr/>
          </p:nvSpPr>
          <p:spPr bwMode="auto">
            <a:xfrm>
              <a:off x="476" y="2750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9" name="Line 28"/>
            <p:cNvSpPr>
              <a:spLocks noChangeShapeType="1"/>
            </p:cNvSpPr>
            <p:nvPr/>
          </p:nvSpPr>
          <p:spPr bwMode="auto">
            <a:xfrm>
              <a:off x="1973" y="2750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0" name="Line 29"/>
            <p:cNvSpPr>
              <a:spLocks noChangeShapeType="1"/>
            </p:cNvSpPr>
            <p:nvPr/>
          </p:nvSpPr>
          <p:spPr bwMode="auto">
            <a:xfrm>
              <a:off x="476" y="2976"/>
              <a:ext cx="14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3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6" grpId="1"/>
      <p:bldP spid="16389" grpId="0" build="p"/>
      <p:bldP spid="16389" grpId="1" build="p"/>
      <p:bldP spid="16390" grpId="0"/>
      <p:bldP spid="16391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1854</TotalTime>
  <Words>972</Words>
  <Application>Microsoft Office PowerPoint</Application>
  <PresentationFormat>Экран (4:3)</PresentationFormat>
  <Paragraphs>215</Paragraphs>
  <Slides>12</Slides>
  <Notes>0</Notes>
  <HiddenSlides>1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Оформление по умолчанию</vt:lpstr>
      <vt:lpstr>Формула</vt:lpstr>
      <vt:lpstr>Слайд 1</vt:lpstr>
      <vt:lpstr>Содержание</vt:lpstr>
      <vt:lpstr>Ветвление -</vt:lpstr>
      <vt:lpstr>Простое полное ветвление</vt:lpstr>
      <vt:lpstr>Полное ветвление (пример)</vt:lpstr>
      <vt:lpstr>Неполное ветвление</vt:lpstr>
      <vt:lpstr>Неполное ветвление (пример)</vt:lpstr>
      <vt:lpstr>Вложенное ветвление (пример)</vt:lpstr>
      <vt:lpstr>Выбор </vt:lpstr>
      <vt:lpstr>Выбор (пример)</vt:lpstr>
      <vt:lpstr>Задачи для самостоятельного решения</vt:lpstr>
      <vt:lpstr>Автор</vt:lpstr>
    </vt:vector>
  </TitlesOfParts>
  <Company>homepc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«Ветвление» и «Выбор»</dc:title>
  <dc:creator>Jjury</dc:creator>
  <cp:lastModifiedBy>админ</cp:lastModifiedBy>
  <cp:revision>112</cp:revision>
  <dcterms:created xsi:type="dcterms:W3CDTF">2007-04-26T17:46:25Z</dcterms:created>
  <dcterms:modified xsi:type="dcterms:W3CDTF">2012-12-03T18:15:10Z</dcterms:modified>
</cp:coreProperties>
</file>