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05" r:id="rId16"/>
    <p:sldId id="319" r:id="rId17"/>
  </p:sldIdLst>
  <p:sldSz cx="9144000" cy="6858000" type="screen4x3"/>
  <p:notesSz cx="6858000" cy="9144000"/>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A6B58AD-5117-40B2-A9AE-51CB3733D90A}" type="datetimeFigureOut">
              <a:rPr lang="ru-RU" smtClean="0"/>
              <a:pPr/>
              <a:t>28.09.2011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C7D334-7A92-4F73-BFAB-C2E16299B09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B58AD-5117-40B2-A9AE-51CB3733D90A}" type="datetimeFigureOut">
              <a:rPr lang="ru-RU" smtClean="0"/>
              <a:pPr/>
              <a:t>28.09.2011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7D334-7A92-4F73-BFAB-C2E16299B09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928670"/>
            <a:ext cx="6898299" cy="2000264"/>
          </a:xfrm>
          <a:prstGeom prst="rect">
            <a:avLst/>
          </a:prstGeom>
          <a:noFill/>
        </p:spPr>
        <p:txBody>
          <a:bodyPr wrap="none" lIns="91440" tIns="45720" rIns="91440" bIns="45720">
            <a:prstTxWarp prst="textSto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Использование игр</a:t>
            </a:r>
          </a:p>
          <a:p>
            <a:pPr algn="ctr"/>
            <a:r>
              <a:rPr lang="ru-RU"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на уроках информатики</a:t>
            </a:r>
          </a:p>
          <a:p>
            <a:pPr algn="ctr"/>
            <a:r>
              <a:rPr lang="ru-RU"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в начальной школе</a:t>
            </a:r>
            <a:endParaRPr lang="ru-RU"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Прямоугольник 4"/>
          <p:cNvSpPr/>
          <p:nvPr/>
        </p:nvSpPr>
        <p:spPr>
          <a:xfrm>
            <a:off x="1571604" y="3500438"/>
            <a:ext cx="7572396" cy="2862322"/>
          </a:xfrm>
          <a:prstGeom prst="rect">
            <a:avLst/>
          </a:prstGeom>
          <a:noFill/>
        </p:spPr>
        <p:txBody>
          <a:bodyPr wrap="square" lIns="91440" tIns="45720" rIns="91440" bIns="45720">
            <a:spAutoFit/>
          </a:bodyPr>
          <a:lstStyle/>
          <a:p>
            <a:pPr algn="r"/>
            <a:r>
              <a:rPr lang="ru-RU" sz="3600" b="1" cap="none" spc="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Муштаева С.В. </a:t>
            </a:r>
          </a:p>
          <a:p>
            <a:pPr algn="r"/>
            <a:r>
              <a:rPr lang="ru-RU"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у</a:t>
            </a:r>
            <a:r>
              <a:rPr lang="ru-RU" sz="3600" b="1" cap="none" spc="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читель информатики</a:t>
            </a:r>
          </a:p>
          <a:p>
            <a:pPr algn="r"/>
            <a:r>
              <a:rPr lang="ru-RU" sz="3600" b="1" cap="none" spc="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МБОУ </a:t>
            </a:r>
            <a:r>
              <a:rPr lang="ru-RU" sz="3600" b="1" cap="none" spc="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«Средняя общеобразовательная школа №1» г.Сорочинска Оренбургской области</a:t>
            </a:r>
            <a:endParaRPr lang="ru-RU" sz="3600" b="1" cap="none" spc="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43240" y="642918"/>
            <a:ext cx="5686436" cy="5126055"/>
          </a:xfrm>
        </p:spPr>
        <p:txBody>
          <a:bodyPr>
            <a:normAutofit fontScale="62500" lnSpcReduction="20000"/>
          </a:bodyPr>
          <a:lstStyle/>
          <a:p>
            <a:pPr>
              <a:buNone/>
            </a:pPr>
            <a:r>
              <a:rPr lang="ru-RU" b="1" dirty="0" smtClean="0">
                <a:solidFill>
                  <a:srgbClr val="FF0000"/>
                </a:solidFill>
              </a:rPr>
              <a:t>Каменный пасьянс</a:t>
            </a:r>
          </a:p>
          <a:p>
            <a:pPr>
              <a:buNone/>
            </a:pPr>
            <a:r>
              <a:rPr lang="ru-RU" dirty="0" smtClean="0"/>
              <a:t>В этой увлекательной логической игре вам предстоит посетить Древнюю Грецию с ее тайнами и загадками. </a:t>
            </a:r>
          </a:p>
          <a:p>
            <a:pPr>
              <a:buNone/>
            </a:pPr>
            <a:r>
              <a:rPr lang="ru-RU" dirty="0" smtClean="0"/>
              <a:t>На каждом этапе пути необходимо решить несколько головоломок. Суть их проста: нужно складывать камни одинаковыми картинками друг к другу. Доступны так же запасные камни, которые нужно использовать тогда, когда на игровом поле не осталось нужных камней. Но тратить резерв нужно аккуратно, так как он не бесконечен. Всевозможные бонусы помогут вам преодолеть все трудности, возникающие на вашем пути.</a:t>
            </a:r>
          </a:p>
          <a:p>
            <a:pPr>
              <a:buNone/>
            </a:pPr>
            <a:r>
              <a:rPr lang="ru-RU" dirty="0" smtClean="0"/>
              <a:t>Неповторимое сочетание жанров, великолепная музыка не оставят равнодушными как ценителей жанров </a:t>
            </a:r>
            <a:r>
              <a:rPr lang="ru-RU" dirty="0" err="1" smtClean="0"/>
              <a:t>Маджонг</a:t>
            </a:r>
            <a:r>
              <a:rPr lang="ru-RU" dirty="0" smtClean="0"/>
              <a:t> и Пасьянс, так и всех остальных.</a:t>
            </a:r>
          </a:p>
          <a:p>
            <a:endParaRPr lang="ru-RU" dirty="0"/>
          </a:p>
        </p:txBody>
      </p:sp>
      <p:pic>
        <p:nvPicPr>
          <p:cNvPr id="4" name="Рисунок 3"/>
          <p:cNvPicPr/>
          <p:nvPr/>
        </p:nvPicPr>
        <p:blipFill>
          <a:blip r:embed="rId2"/>
          <a:srcRect l="16895" t="48047" r="69735" b="11198"/>
          <a:stretch>
            <a:fillRect/>
          </a:stretch>
        </p:blipFill>
        <p:spPr bwMode="auto">
          <a:xfrm>
            <a:off x="1142976" y="500042"/>
            <a:ext cx="1928826" cy="44291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Игра «Логическая пара».</a:t>
            </a:r>
            <a:endParaRPr lang="ru-RU" b="1" dirty="0">
              <a:solidFill>
                <a:srgbClr val="FF0000"/>
              </a:solidFill>
            </a:endParaRPr>
          </a:p>
        </p:txBody>
      </p:sp>
      <p:sp>
        <p:nvSpPr>
          <p:cNvPr id="3" name="Содержимое 2"/>
          <p:cNvSpPr>
            <a:spLocks noGrp="1"/>
          </p:cNvSpPr>
          <p:nvPr>
            <p:ph idx="1"/>
          </p:nvPr>
        </p:nvSpPr>
        <p:spPr>
          <a:xfrm>
            <a:off x="1643042" y="1600200"/>
            <a:ext cx="7043758" cy="4525963"/>
          </a:xfrm>
        </p:spPr>
        <p:txBody>
          <a:bodyPr>
            <a:normAutofit fontScale="25000" lnSpcReduction="20000"/>
          </a:bodyPr>
          <a:lstStyle/>
          <a:p>
            <a:pPr>
              <a:buNone/>
            </a:pPr>
            <a:r>
              <a:rPr lang="ru-RU" sz="8000" dirty="0" smtClean="0"/>
              <a:t> Эта игра открывает раздел игр, направленных на развитие у детей ассоциативного мышления. </a:t>
            </a:r>
          </a:p>
          <a:p>
            <a:pPr>
              <a:buNone/>
            </a:pPr>
            <a:r>
              <a:rPr lang="ru-RU" sz="8000" dirty="0" smtClean="0"/>
              <a:t>Посредством данной игры дети учатся находить пару для заданного объекта, и объяснять полученную логическую связь. </a:t>
            </a:r>
          </a:p>
          <a:p>
            <a:pPr>
              <a:buNone/>
            </a:pPr>
            <a:r>
              <a:rPr lang="ru-RU" sz="8000" dirty="0" smtClean="0"/>
              <a:t>На первом этапе игры объекты задаются преподавателем.  Дети называют свои пары. </a:t>
            </a:r>
          </a:p>
          <a:p>
            <a:pPr>
              <a:buNone/>
            </a:pPr>
            <a:r>
              <a:rPr lang="ru-RU" sz="8000" dirty="0" smtClean="0"/>
              <a:t> </a:t>
            </a:r>
          </a:p>
          <a:p>
            <a:pPr>
              <a:buNone/>
            </a:pPr>
            <a:r>
              <a:rPr lang="ru-RU" sz="8000" b="1" i="1" dirty="0" smtClean="0">
                <a:solidFill>
                  <a:srgbClr val="C00000"/>
                </a:solidFill>
              </a:rPr>
              <a:t>Например: </a:t>
            </a:r>
            <a:r>
              <a:rPr lang="ru-RU" sz="8000" dirty="0" smtClean="0"/>
              <a:t>мяч – нога, мяч – ворота, мяч – кольцо;</a:t>
            </a:r>
          </a:p>
          <a:p>
            <a:pPr>
              <a:buNone/>
            </a:pPr>
            <a:r>
              <a:rPr lang="ru-RU" sz="8000" dirty="0" smtClean="0"/>
              <a:t>                   дневник – двойка,  дневник -  расписание;</a:t>
            </a:r>
          </a:p>
          <a:p>
            <a:pPr>
              <a:buNone/>
            </a:pPr>
            <a:r>
              <a:rPr lang="ru-RU" sz="8000" dirty="0" smtClean="0"/>
              <a:t>                </a:t>
            </a:r>
            <a:r>
              <a:rPr lang="ru-RU" sz="8000" dirty="0" smtClean="0"/>
              <a:t>   урок </a:t>
            </a:r>
            <a:r>
              <a:rPr lang="ru-RU" sz="8000" dirty="0" smtClean="0"/>
              <a:t>– звонок, урок – перемена;</a:t>
            </a:r>
          </a:p>
          <a:p>
            <a:pPr>
              <a:buNone/>
            </a:pPr>
            <a:r>
              <a:rPr lang="ru-RU" sz="8000" b="1" i="1" dirty="0" smtClean="0">
                <a:solidFill>
                  <a:srgbClr val="C00000"/>
                </a:solidFill>
              </a:rPr>
              <a:t>Задание:  </a:t>
            </a:r>
            <a:r>
              <a:rPr lang="ru-RU" sz="8000" dirty="0" smtClean="0"/>
              <a:t>учитель </a:t>
            </a:r>
            <a:r>
              <a:rPr lang="ru-RU" sz="8000" dirty="0" smtClean="0"/>
              <a:t>– </a:t>
            </a:r>
            <a:r>
              <a:rPr lang="ru-RU" sz="8000" dirty="0" smtClean="0"/>
              <a:t>……., </a:t>
            </a:r>
            <a:r>
              <a:rPr lang="ru-RU" sz="8000" dirty="0" smtClean="0"/>
              <a:t>учитель – </a:t>
            </a:r>
            <a:r>
              <a:rPr lang="ru-RU" sz="8000" dirty="0" smtClean="0"/>
              <a:t>…….., </a:t>
            </a:r>
            <a:r>
              <a:rPr lang="ru-RU" sz="8000" dirty="0" smtClean="0"/>
              <a:t>и т.д.</a:t>
            </a:r>
          </a:p>
          <a:p>
            <a:pPr>
              <a:buNone/>
            </a:pPr>
            <a:r>
              <a:rPr lang="ru-RU" sz="8000" dirty="0" smtClean="0"/>
              <a:t>На </a:t>
            </a:r>
            <a:r>
              <a:rPr lang="ru-RU" sz="8000" dirty="0" smtClean="0"/>
              <a:t>втором этапе дети работают в паре. Один ученик называет объект, другой находит ему логическую пару. </a:t>
            </a:r>
          </a:p>
          <a:p>
            <a:pPr>
              <a:buNone/>
            </a:pPr>
            <a:r>
              <a:rPr lang="ru-RU" sz="8000" dirty="0" smtClean="0"/>
              <a:t>На протяжении всей игры наиболее удачные ответы выделяются и обосновываются учителем.</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Игра «Логическая цепочка».</a:t>
            </a:r>
            <a:endParaRPr lang="ru-RU" b="1" dirty="0">
              <a:solidFill>
                <a:srgbClr val="FF0000"/>
              </a:solidFill>
            </a:endParaRPr>
          </a:p>
        </p:txBody>
      </p:sp>
      <p:sp>
        <p:nvSpPr>
          <p:cNvPr id="3" name="Содержимое 2"/>
          <p:cNvSpPr>
            <a:spLocks noGrp="1"/>
          </p:cNvSpPr>
          <p:nvPr>
            <p:ph idx="1"/>
          </p:nvPr>
        </p:nvSpPr>
        <p:spPr>
          <a:xfrm>
            <a:off x="1500166" y="1600200"/>
            <a:ext cx="7186634" cy="4525963"/>
          </a:xfrm>
        </p:spPr>
        <p:txBody>
          <a:bodyPr>
            <a:normAutofit fontScale="32500" lnSpcReduction="20000"/>
          </a:bodyPr>
          <a:lstStyle/>
          <a:p>
            <a:pPr>
              <a:buNone/>
            </a:pPr>
            <a:r>
              <a:rPr lang="ru-RU" sz="6500" dirty="0" smtClean="0"/>
              <a:t>Переход к данной игре происходит только тогда, когда преподаватель уверен, что игра «Логическая пара» детьми освоена. </a:t>
            </a:r>
          </a:p>
          <a:p>
            <a:pPr>
              <a:buNone/>
            </a:pPr>
            <a:r>
              <a:rPr lang="ru-RU" sz="6500" dirty="0" smtClean="0"/>
              <a:t>Исходный объект задаётся преподавателем. Первый ученик ищет логическую пару к исходному объекту, следующий ищет пару к уже найденному объекту и т.д.</a:t>
            </a:r>
          </a:p>
          <a:p>
            <a:pPr>
              <a:buNone/>
            </a:pPr>
            <a:r>
              <a:rPr lang="ru-RU" sz="6500" b="1" i="1" dirty="0" smtClean="0">
                <a:solidFill>
                  <a:srgbClr val="C00000"/>
                </a:solidFill>
              </a:rPr>
              <a:t>Например</a:t>
            </a:r>
            <a:r>
              <a:rPr lang="ru-RU" sz="6500" b="1" i="1" dirty="0" smtClean="0">
                <a:solidFill>
                  <a:srgbClr val="C00000"/>
                </a:solidFill>
              </a:rPr>
              <a:t>:</a:t>
            </a:r>
            <a:r>
              <a:rPr lang="ru-RU" sz="6500" dirty="0" smtClean="0"/>
              <a:t>  мяч – ворота – вратарь –  пенальти – судья – суд – приговор – тюрьма – преступник – кража – деньги – зарплата – работа – отдых – море – солнце – луна и т.д</a:t>
            </a:r>
            <a:r>
              <a:rPr lang="ru-RU" sz="6500" dirty="0" smtClean="0"/>
              <a:t>.</a:t>
            </a:r>
          </a:p>
          <a:p>
            <a:pPr>
              <a:buNone/>
            </a:pPr>
            <a:r>
              <a:rPr lang="ru-RU" sz="6500" b="1" i="1" dirty="0" smtClean="0">
                <a:solidFill>
                  <a:srgbClr val="C00000"/>
                </a:solidFill>
              </a:rPr>
              <a:t>Задание: </a:t>
            </a:r>
            <a:r>
              <a:rPr lang="ru-RU" sz="6500" dirty="0" smtClean="0"/>
              <a:t>учитель - …….</a:t>
            </a:r>
            <a:endParaRPr lang="ru-RU" sz="6500" dirty="0" smtClean="0"/>
          </a:p>
          <a:p>
            <a:pPr>
              <a:buNone/>
            </a:pPr>
            <a:r>
              <a:rPr lang="ru-RU" sz="6500" dirty="0" smtClean="0"/>
              <a:t>Детям </a:t>
            </a:r>
            <a:r>
              <a:rPr lang="ru-RU" sz="6500" dirty="0" smtClean="0"/>
              <a:t>необходимо понимать, что логическая связь соединяет только рядом стоящие объекты. Это не противоречит изученным правилам построения цепочек. </a:t>
            </a:r>
          </a:p>
          <a:p>
            <a:pPr>
              <a:buNone/>
            </a:pPr>
            <a:r>
              <a:rPr lang="ru-RU" sz="6500" dirty="0" smtClean="0"/>
              <a:t>Логические цепочки могут быть, сколь угодно, длинными. Следует только предотвращать циклические повторения.</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703282"/>
          </a:xfrm>
        </p:spPr>
        <p:txBody>
          <a:bodyPr>
            <a:normAutofit fontScale="90000"/>
          </a:bodyPr>
          <a:lstStyle/>
          <a:p>
            <a:r>
              <a:rPr lang="ru-RU" b="1" i="1" dirty="0" smtClean="0">
                <a:solidFill>
                  <a:srgbClr val="FF0000"/>
                </a:solidFill>
              </a:rPr>
              <a:t>Игра «Найди связь».</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a:xfrm>
            <a:off x="1428728" y="1600200"/>
            <a:ext cx="7500990" cy="4525963"/>
          </a:xfrm>
        </p:spPr>
        <p:txBody>
          <a:bodyPr>
            <a:normAutofit fontScale="62500" lnSpcReduction="20000"/>
          </a:bodyPr>
          <a:lstStyle/>
          <a:p>
            <a:pPr>
              <a:buNone/>
            </a:pPr>
            <a:r>
              <a:rPr lang="ru-RU" dirty="0" smtClean="0"/>
              <a:t>Следующим этапом в развитии ассоциативного мышления у детей является воссоздание пропущенных фрагментов логической цепочки. Уровень сложности этой игры на порядок превосходит предыдущие, поэтому преподаватель на начальном этапе должен задавать правильный ход рассуждений.</a:t>
            </a:r>
          </a:p>
          <a:p>
            <a:pPr>
              <a:buNone/>
            </a:pPr>
            <a:r>
              <a:rPr lang="ru-RU" dirty="0" smtClean="0"/>
              <a:t>На </a:t>
            </a:r>
            <a:r>
              <a:rPr lang="ru-RU" dirty="0" smtClean="0"/>
              <a:t>первых порах объекты не должны располагаться далеко друг от друга в цепочке рассуждений. </a:t>
            </a:r>
          </a:p>
          <a:p>
            <a:pPr>
              <a:buNone/>
            </a:pPr>
            <a:endParaRPr lang="ru-RU" dirty="0" smtClean="0"/>
          </a:p>
          <a:p>
            <a:pPr>
              <a:buNone/>
            </a:pPr>
            <a:r>
              <a:rPr lang="ru-RU" b="1" i="1" dirty="0" smtClean="0">
                <a:solidFill>
                  <a:srgbClr val="C00000"/>
                </a:solidFill>
              </a:rPr>
              <a:t>Например:  </a:t>
            </a:r>
            <a:r>
              <a:rPr lang="ru-RU" dirty="0" smtClean="0"/>
              <a:t> ножницы … двойка.</a:t>
            </a:r>
          </a:p>
          <a:p>
            <a:pPr>
              <a:buNone/>
            </a:pPr>
            <a:r>
              <a:rPr lang="ru-RU" dirty="0" smtClean="0"/>
              <a:t> </a:t>
            </a:r>
            <a:r>
              <a:rPr lang="ru-RU" dirty="0" smtClean="0"/>
              <a:t>  </a:t>
            </a:r>
            <a:r>
              <a:rPr lang="ru-RU" dirty="0" smtClean="0"/>
              <a:t>                  ножницы – бумага – перо – чернила – клякса – двойка.</a:t>
            </a:r>
          </a:p>
          <a:p>
            <a:pPr>
              <a:buNone/>
            </a:pPr>
            <a:r>
              <a:rPr lang="ru-RU" b="1" i="1" dirty="0" smtClean="0">
                <a:solidFill>
                  <a:srgbClr val="C00000"/>
                </a:solidFill>
              </a:rPr>
              <a:t>Задание:     </a:t>
            </a:r>
            <a:r>
              <a:rPr lang="ru-RU" dirty="0" smtClean="0"/>
              <a:t>гвоздь </a:t>
            </a:r>
            <a:r>
              <a:rPr lang="ru-RU" dirty="0" smtClean="0"/>
              <a:t>… дятел</a:t>
            </a:r>
          </a:p>
          <a:p>
            <a:pPr>
              <a:buNone/>
            </a:pPr>
            <a:r>
              <a:rPr lang="ru-RU" dirty="0" smtClean="0"/>
              <a:t>                     </a:t>
            </a:r>
            <a:r>
              <a:rPr lang="ru-RU" dirty="0" smtClean="0"/>
              <a:t>В </a:t>
            </a:r>
            <a:r>
              <a:rPr lang="ru-RU" dirty="0" smtClean="0"/>
              <a:t>дальнейшем цепочки могут удлиняться, но только в том случае, если логические пары строятся наиболее однозначно. Многозначных связей желательно избегать. </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Игра «Угадай по аналогии».</a:t>
            </a:r>
            <a:endParaRPr lang="ru-RU" b="1" dirty="0">
              <a:solidFill>
                <a:srgbClr val="FF0000"/>
              </a:solidFill>
            </a:endParaRPr>
          </a:p>
        </p:txBody>
      </p:sp>
      <p:sp>
        <p:nvSpPr>
          <p:cNvPr id="3" name="Содержимое 2"/>
          <p:cNvSpPr>
            <a:spLocks noGrp="1"/>
          </p:cNvSpPr>
          <p:nvPr>
            <p:ph idx="1"/>
          </p:nvPr>
        </p:nvSpPr>
        <p:spPr>
          <a:xfrm>
            <a:off x="1643042" y="1285860"/>
            <a:ext cx="6829444" cy="4525963"/>
          </a:xfrm>
        </p:spPr>
        <p:txBody>
          <a:bodyPr>
            <a:normAutofit fontScale="25000" lnSpcReduction="20000"/>
          </a:bodyPr>
          <a:lstStyle/>
          <a:p>
            <a:pPr>
              <a:buNone/>
            </a:pPr>
            <a:r>
              <a:rPr lang="ru-RU" sz="5600" dirty="0" smtClean="0"/>
              <a:t>Данная игра является последним этапом в системе игр, направленных на развитие ассоциативного мышления. Здесь все навыки, полученные в процессе работы с логическими парами и цепочками, закрепляются и дают реальный результат.</a:t>
            </a:r>
          </a:p>
          <a:p>
            <a:pPr>
              <a:buNone/>
            </a:pPr>
            <a:r>
              <a:rPr lang="ru-RU" sz="5600" dirty="0" smtClean="0"/>
              <a:t> Класс делится на две команды. К доске вызывается по одному представителю от каждой команды. Они будут отгадывать задуманные слова. Слова, написанные на листках, выдаются  каждой команде. Ознакомившись с ними, ученики по очереди объясняют загаданное слово при помощи других слов, логически связанных с ним. Вызванный к доске участник отгадывает. Каждый следующий ученик добавляет одно новое слово ко всем названным, включая ответы, но может и исключить несколько слов, мешающих объяснению.</a:t>
            </a:r>
          </a:p>
          <a:p>
            <a:pPr>
              <a:buNone/>
            </a:pPr>
            <a:r>
              <a:rPr lang="ru-RU" sz="5600" dirty="0" smtClean="0"/>
              <a:t> </a:t>
            </a:r>
          </a:p>
          <a:p>
            <a:pPr>
              <a:buNone/>
            </a:pPr>
            <a:r>
              <a:rPr lang="ru-RU" sz="5600" b="1" i="1" dirty="0" smtClean="0">
                <a:solidFill>
                  <a:srgbClr val="C00000"/>
                </a:solidFill>
              </a:rPr>
              <a:t>Например: </a:t>
            </a:r>
            <a:r>
              <a:rPr lang="ru-RU" sz="5600" dirty="0" smtClean="0"/>
              <a:t> задуманное слово – снег.</a:t>
            </a:r>
          </a:p>
          <a:p>
            <a:pPr>
              <a:buNone/>
            </a:pPr>
            <a:r>
              <a:rPr lang="ru-RU" sz="5600" dirty="0" smtClean="0"/>
              <a:t>Объяснение: зима.</a:t>
            </a:r>
          </a:p>
          <a:p>
            <a:pPr>
              <a:buNone/>
            </a:pPr>
            <a:r>
              <a:rPr lang="ru-RU" sz="5600" dirty="0" smtClean="0"/>
              <a:t>Ответ: мороз.</a:t>
            </a:r>
          </a:p>
          <a:p>
            <a:pPr>
              <a:buNone/>
            </a:pPr>
            <a:r>
              <a:rPr lang="ru-RU" sz="5600" dirty="0" smtClean="0"/>
              <a:t>Объяснение: зима, мороз, осадки (используются все перечисленные слова).</a:t>
            </a:r>
          </a:p>
          <a:p>
            <a:pPr>
              <a:buNone/>
            </a:pPr>
            <a:r>
              <a:rPr lang="ru-RU" sz="5600" dirty="0" smtClean="0"/>
              <a:t>Ответ: снег.</a:t>
            </a:r>
          </a:p>
          <a:p>
            <a:pPr>
              <a:buNone/>
            </a:pPr>
            <a:endParaRPr lang="ru-RU" sz="5600" dirty="0" smtClean="0"/>
          </a:p>
          <a:p>
            <a:pPr>
              <a:buNone/>
            </a:pPr>
            <a:r>
              <a:rPr lang="ru-RU" sz="5600" dirty="0" smtClean="0"/>
              <a:t>         </a:t>
            </a:r>
            <a:r>
              <a:rPr lang="ru-RU" sz="5600" dirty="0" smtClean="0"/>
              <a:t> </a:t>
            </a:r>
            <a:r>
              <a:rPr lang="ru-RU" sz="5600" dirty="0" smtClean="0"/>
              <a:t>      Задуманное слово - утро.</a:t>
            </a:r>
          </a:p>
          <a:p>
            <a:pPr>
              <a:buNone/>
            </a:pPr>
            <a:r>
              <a:rPr lang="ru-RU" sz="5600" dirty="0" smtClean="0"/>
              <a:t>                  Объяснение: восход.</a:t>
            </a:r>
          </a:p>
          <a:p>
            <a:pPr>
              <a:buNone/>
            </a:pPr>
            <a:r>
              <a:rPr lang="ru-RU" sz="5600" dirty="0" smtClean="0"/>
              <a:t>                  Ответ: солнце.</a:t>
            </a:r>
          </a:p>
          <a:p>
            <a:pPr>
              <a:buNone/>
            </a:pPr>
            <a:r>
              <a:rPr lang="ru-RU" sz="5600" dirty="0" smtClean="0"/>
              <a:t>                  Объяснение: восход, время (не используется слово – солнце).</a:t>
            </a:r>
          </a:p>
          <a:p>
            <a:pPr>
              <a:buNone/>
            </a:pPr>
            <a:r>
              <a:rPr lang="ru-RU" sz="5600" dirty="0" smtClean="0"/>
              <a:t>                  Ответ: утро.</a:t>
            </a:r>
          </a:p>
          <a:p>
            <a:pPr>
              <a:buNone/>
            </a:pPr>
            <a:r>
              <a:rPr lang="ru-RU" sz="5600" dirty="0" smtClean="0"/>
              <a:t> </a:t>
            </a:r>
          </a:p>
          <a:p>
            <a:pPr>
              <a:buNone/>
            </a:pPr>
            <a:r>
              <a:rPr lang="ru-RU" sz="5600" dirty="0" smtClean="0"/>
              <a:t>На первых этапах игры используются простые, легко объяснимые слова. В дальнейшем слова можно усложнять. Необходимо следить, чтобы уровень сложности слов для обеих команд был одинаковым.</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42910" y="1428736"/>
            <a:ext cx="6357982" cy="3970318"/>
          </a:xfrm>
          <a:prstGeom prst="rect">
            <a:avLst/>
          </a:prstGeom>
        </p:spPr>
        <p:txBody>
          <a:bodyPr wrap="square">
            <a:spAutoFit/>
          </a:bodyPr>
          <a:lstStyle/>
          <a:p>
            <a:pPr algn="just"/>
            <a:r>
              <a:rPr lang="ru-RU" b="1" dirty="0" smtClean="0"/>
              <a:t>Таким образом, можно сделать вывод о том, что информатика при должном уровне интеграции в процесс начального образования способна внести бесценный вклад в обучение детей рациональным (экономическим по затрате сил и времени, а потому сберегающим детское здоровье) технологиям и приемам работы с информацией, каких бы информационных источников это не касалось. Немаловажная роль при этом уделяется использованию игр и компьютерных игровых программ, с целью не только развития интеллекта, но и для приобщения естественным путем младших школьников к новым информационным технологиям, к оперированию знаковыми формами мышления, если они органически включены в ведущую деятельность предыдущей ступени развития ребенка – игру.</a:t>
            </a:r>
            <a:endParaRPr lang="ru-RU" b="1" dirty="0"/>
          </a:p>
        </p:txBody>
      </p:sp>
      <p:sp>
        <p:nvSpPr>
          <p:cNvPr id="5" name="Заголовок 4"/>
          <p:cNvSpPr>
            <a:spLocks noGrp="1"/>
          </p:cNvSpPr>
          <p:nvPr>
            <p:ph type="ctrTitle"/>
          </p:nvPr>
        </p:nvSpPr>
        <p:spPr>
          <a:xfrm>
            <a:off x="571472" y="285728"/>
            <a:ext cx="7772400" cy="1470025"/>
          </a:xfrm>
        </p:spPr>
        <p:txBody>
          <a:bodyPr/>
          <a:lstStyle/>
          <a:p>
            <a:r>
              <a:rPr lang="ru-RU" b="1" i="1" dirty="0" smtClean="0">
                <a:solidFill>
                  <a:srgbClr val="FF0000"/>
                </a:solidFill>
              </a:rPr>
              <a:t>Заключение</a:t>
            </a:r>
            <a:endParaRPr lang="ru-RU" b="1" i="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1142976" y="1428736"/>
            <a:ext cx="7035900" cy="2143140"/>
          </a:xfrm>
          <a:prstGeom prst="rect">
            <a:avLst/>
          </a:prstGeom>
          <a:noFill/>
        </p:spPr>
        <p:txBody>
          <a:bodyPr wrap="square" lIns="91440" tIns="45720" rIns="91440" bIns="45720">
            <a:prstTxWarp prst="textDe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357430"/>
            <a:ext cx="8229600" cy="1143000"/>
          </a:xfrm>
        </p:spPr>
        <p:txBody>
          <a:bodyPr>
            <a:normAutofit fontScale="90000"/>
          </a:bodyPr>
          <a:lstStyle/>
          <a:p>
            <a:r>
              <a:rPr lang="ru-RU" sz="7300" b="1" i="1" dirty="0" smtClean="0">
                <a:solidFill>
                  <a:srgbClr val="FF0000"/>
                </a:solidFill>
              </a:rPr>
              <a:t>В игре детей есть часто смысл глубокий.</a:t>
            </a:r>
            <a:r>
              <a:rPr lang="ru-RU" dirty="0" smtClean="0"/>
              <a:t/>
            </a:r>
            <a:br>
              <a:rPr lang="ru-RU" dirty="0" smtClean="0"/>
            </a:br>
            <a:endParaRPr lang="ru-RU" dirty="0"/>
          </a:p>
        </p:txBody>
      </p:sp>
      <p:sp>
        <p:nvSpPr>
          <p:cNvPr id="1025" name="Rectangle 1"/>
          <p:cNvSpPr>
            <a:spLocks noChangeArrowheads="1"/>
          </p:cNvSpPr>
          <p:nvPr/>
        </p:nvSpPr>
        <p:spPr bwMode="auto">
          <a:xfrm>
            <a:off x="2571768" y="5715016"/>
            <a:ext cx="6572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4000" b="1" i="1" u="none" strike="noStrike" cap="none" normalizeH="0" baseline="0" dirty="0" smtClean="0">
                <a:ln>
                  <a:noFill/>
                </a:ln>
                <a:solidFill>
                  <a:schemeClr val="tx1"/>
                </a:solidFill>
                <a:effectLst/>
                <a:latin typeface="Arial" pitchFamily="34" charset="0"/>
                <a:ea typeface="Times New Roman" pitchFamily="18" charset="0"/>
              </a:rPr>
              <a:t>Иоганн Фридрих Шиллер</a:t>
            </a:r>
            <a:endParaRPr kumimoji="0" lang="ru-RU" sz="4000" b="1" i="1"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Иоганн Фридрих Шиллер</a:t>
            </a: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8229600" cy="4525963"/>
          </a:xfrm>
        </p:spPr>
        <p:txBody>
          <a:bodyPr>
            <a:normAutofit fontScale="77500" lnSpcReduction="20000"/>
          </a:bodyPr>
          <a:lstStyle/>
          <a:p>
            <a:pPr>
              <a:buNone/>
            </a:pPr>
            <a:r>
              <a:rPr lang="ru-RU" b="1" dirty="0" smtClean="0">
                <a:solidFill>
                  <a:srgbClr val="0070C0"/>
                </a:solidFill>
              </a:rPr>
              <a:t>Цель</a:t>
            </a:r>
            <a:r>
              <a:rPr lang="ru-RU" dirty="0" smtClean="0">
                <a:solidFill>
                  <a:srgbClr val="0070C0"/>
                </a:solidFill>
              </a:rPr>
              <a:t> </a:t>
            </a:r>
            <a:r>
              <a:rPr lang="ru-RU" b="1" dirty="0" smtClean="0">
                <a:solidFill>
                  <a:srgbClr val="0070C0"/>
                </a:solidFill>
              </a:rPr>
              <a:t>исследования</a:t>
            </a:r>
            <a:r>
              <a:rPr lang="ru-RU" dirty="0" smtClean="0">
                <a:solidFill>
                  <a:srgbClr val="0070C0"/>
                </a:solidFill>
              </a:rPr>
              <a:t>: </a:t>
            </a:r>
            <a:r>
              <a:rPr lang="ru-RU" dirty="0" smtClean="0"/>
              <a:t>разработка методического материла по использованию игр на уроке информатики</a:t>
            </a:r>
            <a:r>
              <a:rPr lang="ru-RU" dirty="0" smtClean="0"/>
              <a:t>.</a:t>
            </a:r>
          </a:p>
          <a:p>
            <a:pPr>
              <a:buNone/>
            </a:pPr>
            <a:r>
              <a:rPr lang="ru-RU" b="1" dirty="0" smtClean="0">
                <a:solidFill>
                  <a:srgbClr val="0070C0"/>
                </a:solidFill>
              </a:rPr>
              <a:t>Задачи</a:t>
            </a:r>
            <a:r>
              <a:rPr lang="ru-RU" dirty="0" smtClean="0">
                <a:solidFill>
                  <a:srgbClr val="0070C0"/>
                </a:solidFill>
              </a:rPr>
              <a:t> </a:t>
            </a:r>
            <a:r>
              <a:rPr lang="ru-RU" b="1" dirty="0" smtClean="0">
                <a:solidFill>
                  <a:srgbClr val="0070C0"/>
                </a:solidFill>
              </a:rPr>
              <a:t>исследования</a:t>
            </a:r>
            <a:r>
              <a:rPr lang="ru-RU" dirty="0" smtClean="0">
                <a:solidFill>
                  <a:srgbClr val="0070C0"/>
                </a:solidFill>
              </a:rPr>
              <a:t>:</a:t>
            </a:r>
          </a:p>
          <a:p>
            <a:pPr lvl="0"/>
            <a:r>
              <a:rPr lang="ru-RU" dirty="0" smtClean="0"/>
              <a:t>Проанализировать дидактическую роль игр на уроках информатике в начальном звене.</a:t>
            </a:r>
          </a:p>
          <a:p>
            <a:pPr lvl="0"/>
            <a:r>
              <a:rPr lang="ru-RU" dirty="0" smtClean="0"/>
              <a:t>Проанализировать научно-методическую литературу по использованию игр на уроках информатики.</a:t>
            </a:r>
          </a:p>
          <a:p>
            <a:pPr lvl="0"/>
            <a:r>
              <a:rPr lang="ru-RU" dirty="0" smtClean="0"/>
              <a:t>Разработать методические материалы по использованию игр на уроках информатики </a:t>
            </a:r>
          </a:p>
          <a:p>
            <a:pPr>
              <a:buNone/>
            </a:pPr>
            <a:r>
              <a:rPr lang="ru-RU" b="1" dirty="0" smtClean="0">
                <a:solidFill>
                  <a:srgbClr val="0070C0"/>
                </a:solidFill>
              </a:rPr>
              <a:t>Предмет исследования</a:t>
            </a:r>
            <a:r>
              <a:rPr lang="ru-RU" dirty="0" smtClean="0">
                <a:solidFill>
                  <a:srgbClr val="0070C0"/>
                </a:solidFill>
              </a:rPr>
              <a:t> </a:t>
            </a:r>
            <a:r>
              <a:rPr lang="ru-RU" dirty="0" smtClean="0"/>
              <a:t>– методика использования игр при изучении информатики в общеобразовательной школе.</a:t>
            </a:r>
          </a:p>
          <a:p>
            <a:pPr>
              <a:buNone/>
            </a:pPr>
            <a:r>
              <a:rPr lang="ru-RU" b="1" dirty="0" smtClean="0">
                <a:solidFill>
                  <a:srgbClr val="0070C0"/>
                </a:solidFill>
              </a:rPr>
              <a:t>Объект исследования</a:t>
            </a:r>
            <a:r>
              <a:rPr lang="ru-RU" dirty="0" smtClean="0">
                <a:solidFill>
                  <a:srgbClr val="0070C0"/>
                </a:solidFill>
              </a:rPr>
              <a:t> </a:t>
            </a:r>
            <a:r>
              <a:rPr lang="ru-RU" dirty="0" smtClean="0"/>
              <a:t>– содержание уроков информатики в начальном звене.</a:t>
            </a:r>
          </a:p>
          <a:p>
            <a:pPr>
              <a:buNone/>
            </a:pP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З.Я.Фрейд</a:t>
            </a:r>
            <a:endParaRPr lang="ru-RU" dirty="0">
              <a:solidFill>
                <a:srgbClr val="FF0000"/>
              </a:solidFill>
            </a:endParaRPr>
          </a:p>
        </p:txBody>
      </p:sp>
      <p:sp>
        <p:nvSpPr>
          <p:cNvPr id="3" name="Содержимое 2"/>
          <p:cNvSpPr>
            <a:spLocks noGrp="1"/>
          </p:cNvSpPr>
          <p:nvPr>
            <p:ph idx="1"/>
          </p:nvPr>
        </p:nvSpPr>
        <p:spPr>
          <a:xfrm>
            <a:off x="914400" y="1357298"/>
            <a:ext cx="8229600" cy="4525963"/>
          </a:xfrm>
        </p:spPr>
        <p:txBody>
          <a:bodyPr>
            <a:normAutofit fontScale="77500" lnSpcReduction="20000"/>
          </a:bodyPr>
          <a:lstStyle/>
          <a:p>
            <a:pPr>
              <a:buNone/>
            </a:pPr>
            <a:r>
              <a:rPr lang="ru-RU" dirty="0" smtClean="0"/>
              <a:t>«</a:t>
            </a:r>
            <a:r>
              <a:rPr lang="ru-RU" dirty="0" smtClean="0"/>
              <a:t>Несправедливо думать, – отмечал он, – что ребенок смотрит на созданный им мир в игре несерьезно; наоборот, он относится к игре очень серьезно, вносит в нее много одушевления. Противоположение игре не серьезность, но – действительность. Ребенок прекрасно отличает, не смотря на все увлечения, созданный им мир от действительного и охотно ищет опоры для воображаемых объектов и отношений в осязаемых и видимых предметах действительной жизни». </a:t>
            </a:r>
          </a:p>
          <a:p>
            <a:pPr>
              <a:buNone/>
            </a:pPr>
            <a:r>
              <a:rPr lang="ru-RU" dirty="0" smtClean="0"/>
              <a:t>Анализируя процесс детской игры З.Я. Фрейд доказал, что и в играх ребенок претворяет свои переживания. Ученый отмечает, что ребенок никогда не стыдится своей игры и не скрывает своих игр от взрослых.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57158" y="500042"/>
            <a:ext cx="3123768" cy="2643206"/>
          </a:xfrm>
          <a:prstGeom prst="rect">
            <a:avLst/>
          </a:prstGeom>
          <a:noFill/>
          <a:ln w="9525">
            <a:noFill/>
            <a:miter lim="800000"/>
            <a:headEnd/>
            <a:tailEnd/>
          </a:ln>
          <a:effectLst/>
        </p:spPr>
      </p:pic>
      <p:sp>
        <p:nvSpPr>
          <p:cNvPr id="3" name="Содержимое 2"/>
          <p:cNvSpPr>
            <a:spLocks noGrp="1"/>
          </p:cNvSpPr>
          <p:nvPr>
            <p:ph idx="1"/>
          </p:nvPr>
        </p:nvSpPr>
        <p:spPr>
          <a:xfrm>
            <a:off x="3643306" y="1785926"/>
            <a:ext cx="4972056" cy="3840171"/>
          </a:xfrm>
        </p:spPr>
        <p:txBody>
          <a:bodyPr>
            <a:normAutofit fontScale="77500" lnSpcReduction="20000"/>
          </a:bodyPr>
          <a:lstStyle/>
          <a:p>
            <a:r>
              <a:rPr lang="ru-RU" dirty="0" smtClean="0"/>
              <a:t>Родители нередко обращаются к учителям информатики с вопросами: </a:t>
            </a:r>
            <a:br>
              <a:rPr lang="ru-RU" dirty="0" smtClean="0"/>
            </a:br>
            <a:r>
              <a:rPr lang="ru-RU" dirty="0" smtClean="0"/>
              <a:t> - Для чего нужны компьютерные игры, и в каких случаях они не представляют угрозы здоровью ребенка? </a:t>
            </a:r>
            <a:br>
              <a:rPr lang="ru-RU" dirty="0" smtClean="0"/>
            </a:br>
            <a:r>
              <a:rPr lang="ru-RU" dirty="0" smtClean="0"/>
              <a:t> - Почему спортивные, образовательные игры – это хорошо, а компьютерные игры вызывают столько нареканий?</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l="13385" t="20299" r="66809" b="60954"/>
          <a:stretch>
            <a:fillRect/>
          </a:stretch>
        </p:blipFill>
        <p:spPr bwMode="auto">
          <a:xfrm>
            <a:off x="285720" y="500042"/>
            <a:ext cx="2714644" cy="2428892"/>
          </a:xfrm>
          <a:prstGeom prst="rect">
            <a:avLst/>
          </a:prstGeom>
          <a:noFill/>
          <a:ln w="9525">
            <a:noFill/>
            <a:miter lim="800000"/>
            <a:headEnd/>
            <a:tailEnd/>
          </a:ln>
        </p:spPr>
      </p:pic>
      <p:sp>
        <p:nvSpPr>
          <p:cNvPr id="5" name="Прямоугольник 4"/>
          <p:cNvSpPr/>
          <p:nvPr/>
        </p:nvSpPr>
        <p:spPr>
          <a:xfrm>
            <a:off x="3428992" y="928670"/>
            <a:ext cx="4643438" cy="5016758"/>
          </a:xfrm>
          <a:prstGeom prst="rect">
            <a:avLst/>
          </a:prstGeom>
        </p:spPr>
        <p:txBody>
          <a:bodyPr wrap="square">
            <a:spAutoFit/>
          </a:bodyPr>
          <a:lstStyle/>
          <a:p>
            <a:r>
              <a:rPr lang="ru-RU" sz="2000" b="1" i="1" dirty="0" smtClean="0">
                <a:solidFill>
                  <a:srgbClr val="FF0000"/>
                </a:solidFill>
              </a:rPr>
              <a:t>Мистер </a:t>
            </a:r>
            <a:r>
              <a:rPr lang="ru-RU" sz="2000" b="1" i="1" dirty="0" err="1" smtClean="0">
                <a:solidFill>
                  <a:srgbClr val="FF0000"/>
                </a:solidFill>
              </a:rPr>
              <a:t>Смайл</a:t>
            </a:r>
            <a:r>
              <a:rPr lang="ru-RU" sz="2000" b="1" dirty="0" smtClean="0">
                <a:solidFill>
                  <a:srgbClr val="FF0000"/>
                </a:solidFill>
              </a:rPr>
              <a:t>.  </a:t>
            </a:r>
            <a:r>
              <a:rPr lang="ru-RU" sz="2000" b="1" dirty="0" smtClean="0"/>
              <a:t>Предела совершенству нет, что в очередной раз подтверждают нам </a:t>
            </a:r>
            <a:r>
              <a:rPr lang="ru-RU" sz="2000" b="1" dirty="0" err="1" smtClean="0"/>
              <a:t>улыбчики</a:t>
            </a:r>
            <a:r>
              <a:rPr lang="ru-RU" sz="2000" b="1" dirty="0" smtClean="0"/>
              <a:t>! Мистер </a:t>
            </a:r>
            <a:r>
              <a:rPr lang="ru-RU" sz="2000" b="1" dirty="0" err="1" smtClean="0"/>
              <a:t>Смайл</a:t>
            </a:r>
            <a:r>
              <a:rPr lang="ru-RU" sz="2000" b="1" dirty="0" smtClean="0"/>
              <a:t> не только болтают и смеются, развлекая вас, но и также дают вам шанс расшевелить мозги, потому что они умные и находчивые! Не верите? Убедитесь сами!!! Не торопитесь, разберитесь сначала, кто есть кто (в игре есть как позитивные, так и негативные герои) А затем выработайте собственную стратегию, используя гибкость ума, остроту зрения и стратегические навыки. Мистер </a:t>
            </a:r>
            <a:r>
              <a:rPr lang="ru-RU" sz="2000" b="1" dirty="0" err="1" smtClean="0"/>
              <a:t>Смайл</a:t>
            </a:r>
            <a:r>
              <a:rPr lang="ru-RU" sz="2000" b="1" dirty="0" smtClean="0"/>
              <a:t> – это веселая игра для любого возраста, яркая и простая. </a:t>
            </a:r>
            <a:endParaRPr lang="ru-RU"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l="16676" t="34188" r="69535" b="6410"/>
          <a:stretch>
            <a:fillRect/>
          </a:stretch>
        </p:blipFill>
        <p:spPr bwMode="auto">
          <a:xfrm>
            <a:off x="1571604" y="642918"/>
            <a:ext cx="1714512" cy="5500726"/>
          </a:xfrm>
          <a:prstGeom prst="rect">
            <a:avLst/>
          </a:prstGeom>
          <a:noFill/>
          <a:ln w="9525">
            <a:noFill/>
            <a:miter lim="800000"/>
            <a:headEnd/>
            <a:tailEnd/>
          </a:ln>
        </p:spPr>
      </p:pic>
      <p:sp>
        <p:nvSpPr>
          <p:cNvPr id="174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endParaRPr lang="ru-RU"/>
          </a:p>
        </p:txBody>
      </p:sp>
      <p:sp>
        <p:nvSpPr>
          <p:cNvPr id="17417" name="Rectangle 9"/>
          <p:cNvSpPr>
            <a:spLocks noChangeArrowheads="1"/>
          </p:cNvSpPr>
          <p:nvPr/>
        </p:nvSpPr>
        <p:spPr bwMode="auto">
          <a:xfrm>
            <a:off x="3286116" y="457200"/>
            <a:ext cx="51435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FF0000"/>
                </a:solidFill>
                <a:effectLst/>
                <a:latin typeface="Arial" pitchFamily="34" charset="0"/>
                <a:ea typeface="Times New Roman" pitchFamily="18" charset="0"/>
              </a:rPr>
              <a:t>Бильярд.</a:t>
            </a:r>
            <a:r>
              <a:rPr kumimoji="0" lang="ru-RU" sz="1600" b="1" i="0" u="none" strike="noStrike" cap="none" normalizeH="0" baseline="0" dirty="0" smtClean="0">
                <a:ln>
                  <a:noFill/>
                </a:ln>
                <a:solidFill>
                  <a:srgbClr val="FF0000"/>
                </a:solidFill>
                <a:effectLst/>
                <a:latin typeface="Arial" pitchFamily="34" charset="0"/>
                <a:ea typeface="Times New Roman" pitchFamily="18" charset="0"/>
              </a:rPr>
              <a:t> </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Представляем вам отличный трехмерный симулятор замечательной игры бильярд. Если у вас нет времени на поиск компании любителей бильярда и хорошего стола, то это игра именно для вас. В ней вы найдете все самые популярные разновидности этой игры. Пирамида,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снукер</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карамболь, пул – вот неполный список версий бильярда, собранных в одном месте. Прекрасно проработанная физическая модель дадут вам полное ощущение реальной игры на зеленом сукне. Соударения шаров, отскоки шаров от борта – все так же, как и за настоящим столом.</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Каждая разновидность бильярда снабжена отдельным столом и набором шаров. Все соотношения размеров с точностью повторяют настоящее профессиональное оборудование. Три уровня сложности позволят вам совершенствовать свои навыки и отрабатывать новые приемы, будь вы хоть новичок, хоть профессионал. Вы так же можете играть вдвоем, а так же по сети. Очень полезен режим трассировки, который позволяет видеть траектории всех шаров после вашего удара.</a:t>
            </a:r>
            <a:endParaRPr kumimoji="0" lang="ru-RU" sz="16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l="16797" t="47917" r="69201" b="10677"/>
          <a:stretch>
            <a:fillRect/>
          </a:stretch>
        </p:blipFill>
        <p:spPr bwMode="auto">
          <a:xfrm>
            <a:off x="1500166" y="428604"/>
            <a:ext cx="2151517" cy="5857916"/>
          </a:xfrm>
          <a:prstGeom prst="rect">
            <a:avLst/>
          </a:prstGeom>
          <a:noFill/>
          <a:ln w="9525">
            <a:noFill/>
            <a:miter lim="800000"/>
            <a:headEnd/>
            <a:tailEnd/>
          </a:ln>
        </p:spPr>
      </p:pic>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507" name="Rectangle 3"/>
          <p:cNvSpPr>
            <a:spLocks noChangeArrowheads="1"/>
          </p:cNvSpPr>
          <p:nvPr/>
        </p:nvSpPr>
        <p:spPr bwMode="auto">
          <a:xfrm>
            <a:off x="3857620" y="571480"/>
            <a:ext cx="5072098"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Times New Roman" pitchFamily="18" charset="0"/>
              </a:rPr>
              <a:t> </a:t>
            </a:r>
            <a:r>
              <a:rPr kumimoji="0" lang="ru-RU" sz="2400" b="0" i="1" u="none" strike="noStrike" cap="none" normalizeH="0" baseline="0" dirty="0" err="1" smtClean="0">
                <a:ln>
                  <a:noFill/>
                </a:ln>
                <a:solidFill>
                  <a:srgbClr val="FF0000"/>
                </a:solidFill>
                <a:effectLst/>
                <a:latin typeface="Arial" pitchFamily="34" charset="0"/>
                <a:ea typeface="Times New Roman" pitchFamily="18" charset="0"/>
              </a:rPr>
              <a:t>Пазлы</a:t>
            </a:r>
            <a:r>
              <a:rPr kumimoji="0" lang="ru-RU" sz="2400" b="0" i="1" u="none" strike="noStrike" cap="none" normalizeH="0" baseline="0" dirty="0" smtClean="0">
                <a:ln>
                  <a:noFill/>
                </a:ln>
                <a:solidFill>
                  <a:srgbClr val="FF0000"/>
                </a:solidFill>
                <a:effectLst/>
                <a:latin typeface="Arial" pitchFamily="34" charset="0"/>
                <a:ea typeface="Times New Roman" pitchFamily="18" charset="0"/>
              </a:rPr>
              <a:t>.</a:t>
            </a:r>
            <a:r>
              <a:rPr kumimoji="0" lang="ru-RU" sz="2400" b="0" i="0" u="none" strike="noStrike" cap="none" normalizeH="0" baseline="0" dirty="0" smtClean="0">
                <a:ln>
                  <a:noFill/>
                </a:ln>
                <a:solidFill>
                  <a:srgbClr val="FF0000"/>
                </a:solidFill>
                <a:effectLst/>
                <a:latin typeface="Arial" pitchFamily="34" charset="0"/>
                <a:ea typeface="Times New Roman" pitchFamily="18"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Эта игра для всех любителей классических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rPr>
              <a:t>пазл</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 картинок, порезанных на кусочки. Огромный выбор картинок, три уровня сложности, простое управление делают игру доступной для каждого. Дети могут выбирать простые уровни из 35 кусочков, а наиболее опытные игроки могут собирать уровни из 165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rPr>
              <a:t>пазл</a:t>
            </a:r>
            <a:r>
              <a:rPr kumimoji="0" lang="ru-RU" sz="2400" b="0" i="0" u="none" strike="noStrike" cap="none" normalizeH="0" baseline="0" dirty="0" smtClean="0">
                <a:ln>
                  <a:noFill/>
                </a:ln>
                <a:solidFill>
                  <a:schemeClr val="tx1"/>
                </a:solidFill>
                <a:effectLst/>
                <a:latin typeface="Arial" pitchFamily="34" charset="0"/>
                <a:ea typeface="Times New Roman" pitchFamily="18" charset="0"/>
              </a:rPr>
              <a:t>. Усложнить задачу можно включив вращение или специальный режим цветового вращения.</a:t>
            </a:r>
            <a:endParaRPr kumimoji="0" lang="ru-RU"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0"/>
          <p:cNvPicPr>
            <a:picLocks noGrp="1" noChangeAspect="1" noChangeArrowheads="1"/>
          </p:cNvPicPr>
          <p:nvPr>
            <p:ph idx="1"/>
          </p:nvPr>
        </p:nvPicPr>
        <p:blipFill>
          <a:blip r:embed="rId2"/>
          <a:srcRect l="16895" t="39584" r="70093" b="19009"/>
          <a:stretch>
            <a:fillRect/>
          </a:stretch>
        </p:blipFill>
        <p:spPr bwMode="auto">
          <a:xfrm>
            <a:off x="848443" y="500042"/>
            <a:ext cx="1777985" cy="4243451"/>
          </a:xfrm>
          <a:prstGeom prst="rect">
            <a:avLst/>
          </a:prstGeom>
          <a:noFill/>
        </p:spPr>
      </p:pic>
      <p:sp>
        <p:nvSpPr>
          <p:cNvPr id="23553" name="Rectangle 1"/>
          <p:cNvSpPr>
            <a:spLocks noChangeArrowheads="1"/>
          </p:cNvSpPr>
          <p:nvPr/>
        </p:nvSpPr>
        <p:spPr bwMode="auto">
          <a:xfrm>
            <a:off x="3143240" y="571480"/>
            <a:ext cx="492922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rgbClr val="FF0000"/>
                </a:solidFill>
                <a:effectLst/>
                <a:latin typeface="Arial" pitchFamily="34" charset="0"/>
                <a:ea typeface="Times New Roman" pitchFamily="18" charset="0"/>
              </a:rPr>
              <a:t>Шашкодром</a:t>
            </a:r>
            <a:r>
              <a:rPr kumimoji="0" lang="ru-RU" sz="2000" b="1" i="1" u="none" strike="noStrike" cap="none" normalizeH="0" baseline="0" dirty="0" smtClean="0">
                <a:ln>
                  <a:noFill/>
                </a:ln>
                <a:solidFill>
                  <a:srgbClr val="FF0000"/>
                </a:solidFill>
                <a:effectLst/>
                <a:latin typeface="Arial" pitchFamily="34" charset="0"/>
                <a:ea typeface="Times New Roman" pitchFamily="18"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Если вы хотите испытать вашу логику и стратегию, если вы хотите просто отдохнуть от тяжелой работы - эта игра создана специально для вас! Улучшенный и гибкий искусственный интеллект может играть на трех уровнях сложности. Это делает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Шашкодром</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максимально интересной игрой, независимо от уровня навыков и мастерства пользователя. Вы можете играть как с компьютером, так и со своими друзьями. Правила игры просты и хорошо знакомы всем. Начните игру, проверьте свои реальные силы! Докажите, что искусственный интеллект никогда не победит человеческий!!!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084321721765c1e78434b475a698ad93964e1a"/>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1024</Words>
  <Application>Microsoft Office PowerPoint</Application>
  <PresentationFormat>Экран (4:3)</PresentationFormat>
  <Paragraphs>75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В игре детей есть часто смысл глубокий. </vt:lpstr>
      <vt:lpstr>Слайд 3</vt:lpstr>
      <vt:lpstr>З.Я.Фрейд</vt:lpstr>
      <vt:lpstr>Слайд 5</vt:lpstr>
      <vt:lpstr>Слайд 6</vt:lpstr>
      <vt:lpstr>Слайд 7</vt:lpstr>
      <vt:lpstr>Слайд 8</vt:lpstr>
      <vt:lpstr>Слайд 9</vt:lpstr>
      <vt:lpstr>Слайд 10</vt:lpstr>
      <vt:lpstr>Игра «Логическая пара».</vt:lpstr>
      <vt:lpstr>Игра «Логическая цепочка».</vt:lpstr>
      <vt:lpstr>Игра «Найди связь». </vt:lpstr>
      <vt:lpstr>Игра «Угадай по аналогии».</vt:lpstr>
      <vt:lpstr>Заключение</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26</cp:revision>
  <dcterms:created xsi:type="dcterms:W3CDTF">2011-08-28T05:40:00Z</dcterms:created>
  <dcterms:modified xsi:type="dcterms:W3CDTF">2011-09-28T19:25:25Z</dcterms:modified>
</cp:coreProperties>
</file>