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91" r:id="rId3"/>
    <p:sldId id="292" r:id="rId4"/>
    <p:sldId id="294" r:id="rId5"/>
    <p:sldId id="296" r:id="rId6"/>
    <p:sldId id="297" r:id="rId7"/>
    <p:sldId id="298" r:id="rId8"/>
    <p:sldId id="300" r:id="rId9"/>
    <p:sldId id="30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6DB"/>
    <a:srgbClr val="B6D9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68BD5-84B2-43EE-BCE7-2FE790EB420F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1B3281-05FE-4B0B-9309-DF6BD35A5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30765-3ABD-4091-969E-3D22789D956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2F380-4455-428D-9561-BA1B7A31783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9" y="69851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2" y="1449389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2" y="1397001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2" y="2976564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5762-2E53-460E-B4F1-215E132FC80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677F7C9-F6F4-40EC-AC4A-FF36F860A3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1175-8BFA-4B0B-B6FF-5AF285EB74A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B4194-6E22-4E80-A08B-0AB856BFF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B86-1005-48A3-8A3D-B01912647F5D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5B341-663E-4CD8-A151-31EAE0998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6030-2C42-493F-8384-81DF2846ACED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5FAE-1C01-47D2-B32B-CE95596B9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60326" y="60325"/>
            <a:ext cx="9028113" cy="6711950"/>
            <a:chOff x="38" y="38"/>
            <a:chExt cx="5687" cy="4228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" y="38"/>
              <a:ext cx="5687" cy="4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Perpetua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 flipV="1">
            <a:off x="69852" y="2376489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9852" y="2341564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8263" y="2468564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BE5E9-9D28-48A4-A5E4-D57BDC07EA8C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1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A025-27ED-425D-9638-60925109F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3E73E-DC39-4444-8402-58745F8E84A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D006-2218-4497-BF13-1478348AC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4288-86CC-433F-8A2B-FE7CD24F9A8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D1B0F-8ABB-4486-87CC-843E4B8D45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59B3-50CC-4D43-98AD-8B85E9F1231B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5876-73A1-4C09-A07F-EEFDBF7DE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3C4D0-843E-456E-B3AF-890712B1749A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EAC5C-3F6A-48E8-B302-2280B1EF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4D7D7-9AF3-4CCA-92FC-2158FA8E397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2D4F0-133B-4517-9174-9DE68C593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4" y="4683126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4" y="4649789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4" y="4773614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053C-2595-4654-84AA-104F43D8CABA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1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95A70-405C-4A1A-8E59-CE9C8AA0E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26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9F9CF7-2641-45E2-9F20-39BF5C6CA011}" type="datetimeFigureOut">
              <a:rPr lang="ru-RU"/>
              <a:pPr>
                <a:defRPr/>
              </a:pPr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1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427CED4-A319-465E-8251-1AF0692D1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1" r:id="rId2"/>
    <p:sldLayoutId id="2147483849" r:id="rId3"/>
    <p:sldLayoutId id="2147483842" r:id="rId4"/>
    <p:sldLayoutId id="2147483843" r:id="rId5"/>
    <p:sldLayoutId id="2147483844" r:id="rId6"/>
    <p:sldLayoutId id="2147483845" r:id="rId7"/>
    <p:sldLayoutId id="2147483850" r:id="rId8"/>
    <p:sldLayoutId id="2147483851" r:id="rId9"/>
    <p:sldLayoutId id="2147483846" r:id="rId10"/>
    <p:sldLayoutId id="21474838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D4B3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4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рапеция 9"/>
          <p:cNvSpPr/>
          <p:nvPr/>
        </p:nvSpPr>
        <p:spPr>
          <a:xfrm rot="2106892">
            <a:off x="5197475" y="3675064"/>
            <a:ext cx="2571751" cy="1500187"/>
          </a:xfrm>
          <a:prstGeom prst="trapezoid">
            <a:avLst>
              <a:gd name="adj" fmla="val 40238"/>
            </a:avLst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Прямоугольник 1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82563" y="-122238"/>
            <a:ext cx="8369301" cy="2994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Группа 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46725" y="500064"/>
            <a:ext cx="2951163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Трапеция 14"/>
          <p:cNvSpPr/>
          <p:nvPr/>
        </p:nvSpPr>
        <p:spPr>
          <a:xfrm rot="20350056">
            <a:off x="304801" y="3600451"/>
            <a:ext cx="3795713" cy="1911350"/>
          </a:xfrm>
          <a:prstGeom prst="trapezoid">
            <a:avLst>
              <a:gd name="adj" fmla="val 67742"/>
            </a:avLst>
          </a:prstGeom>
          <a:solidFill>
            <a:srgbClr val="FF000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/>
          <a:srcRect l="15285" t="18231" r="57829" b="33199"/>
          <a:stretch>
            <a:fillRect/>
          </a:stretch>
        </p:blipFill>
        <p:spPr bwMode="auto">
          <a:xfrm>
            <a:off x="539751" y="2852739"/>
            <a:ext cx="3960813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1928795" y="2071678"/>
            <a:ext cx="2500330" cy="2357455"/>
          </a:xfrm>
          <a:prstGeom prst="line">
            <a:avLst/>
          </a:prstGeom>
          <a:ln w="254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714745" y="2643183"/>
            <a:ext cx="4000528" cy="2714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00232" y="4500570"/>
            <a:ext cx="5072099" cy="15001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571605" y="4357695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7" y="2143117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3331675">
            <a:off x="5456038" y="3432454"/>
            <a:ext cx="904377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8819730">
            <a:off x="2452026" y="2863548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43769" y="5715016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43373" y="1357299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10800000">
            <a:off x="3643307" y="2714620"/>
            <a:ext cx="3429024" cy="32861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18891966" flipV="1">
            <a:off x="3610453" y="2764656"/>
            <a:ext cx="137148" cy="165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 rot="2558536">
            <a:off x="4241593" y="3146700"/>
            <a:ext cx="904377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035" y="1214422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469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2000232" y="2571744"/>
            <a:ext cx="2786083" cy="19288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 rot="19418553" flipV="1">
            <a:off x="4672140" y="2627210"/>
            <a:ext cx="156909" cy="148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7" name="Объект 36"/>
          <p:cNvGraphicFramePr>
            <a:graphicFrameLocks noChangeAspect="1"/>
          </p:cNvGraphicFramePr>
          <p:nvPr/>
        </p:nvGraphicFramePr>
        <p:xfrm>
          <a:off x="4857752" y="2147582"/>
          <a:ext cx="571504" cy="607222"/>
        </p:xfrm>
        <a:graphic>
          <a:graphicData uri="http://schemas.openxmlformats.org/presentationml/2006/ole">
            <p:oleObj spid="_x0000_s79874" name="Формула" r:id="rId3" imgW="203040" imgH="21564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6858016" y="1428737"/>
          <a:ext cx="965200" cy="682625"/>
        </p:xfrm>
        <a:graphic>
          <a:graphicData uri="http://schemas.openxmlformats.org/presentationml/2006/ole">
            <p:oleObj spid="_x0000_s79875" name="Формула" r:id="rId4" imgW="304560" imgH="215640" progId="Equation.3">
              <p:embed/>
            </p:oleObj>
          </a:graphicData>
        </a:graphic>
      </p:graphicFrame>
      <p:sp>
        <p:nvSpPr>
          <p:cNvPr id="41" name="Прямоугольник 40"/>
          <p:cNvSpPr/>
          <p:nvPr/>
        </p:nvSpPr>
        <p:spPr>
          <a:xfrm>
            <a:off x="7643835" y="1357299"/>
            <a:ext cx="100013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71539" y="357166"/>
            <a:ext cx="700092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Проверим домашнее задание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71472" y="5786455"/>
            <a:ext cx="1928827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Object 3"/>
          <p:cNvGraphicFramePr>
            <a:graphicFrameLocks noChangeAspect="1"/>
          </p:cNvGraphicFramePr>
          <p:nvPr/>
        </p:nvGraphicFramePr>
        <p:xfrm>
          <a:off x="2285985" y="5857893"/>
          <a:ext cx="1728788" cy="642942"/>
        </p:xfrm>
        <a:graphic>
          <a:graphicData uri="http://schemas.openxmlformats.org/presentationml/2006/ole">
            <p:oleObj spid="_x0000_s79877" name="Формула" r:id="rId5" imgW="545760" imgH="215640" progId="Equation.3">
              <p:embed/>
            </p:oleObj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3857621" y="5857893"/>
            <a:ext cx="642943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4857752" y="2143116"/>
          <a:ext cx="571504" cy="607222"/>
        </p:xfrm>
        <a:graphic>
          <a:graphicData uri="http://schemas.openxmlformats.org/presentationml/2006/ole">
            <p:oleObj spid="_x0000_s79878" name="Формула" r:id="rId6" imgW="20304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rot="5400000">
            <a:off x="2071671" y="1857364"/>
            <a:ext cx="2500330" cy="2357455"/>
          </a:xfrm>
          <a:prstGeom prst="line">
            <a:avLst/>
          </a:prstGeom>
          <a:ln w="2540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3857621" y="2428869"/>
            <a:ext cx="4000528" cy="271464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143108" y="4286256"/>
            <a:ext cx="5072099" cy="15001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714481" y="4143381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5" y="5357827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6249" y="1142985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28596" y="642919"/>
            <a:ext cx="171451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475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6215075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357818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714876" y="2285993"/>
            <a:ext cx="214315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572264" y="5000637"/>
            <a:ext cx="214315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643569" y="3643314"/>
            <a:ext cx="214315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857225" y="2428868"/>
            <a:ext cx="6357983" cy="235745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785787" y="4286257"/>
            <a:ext cx="7429552" cy="7143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5500695" y="2500306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429389" y="3857629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2143108" y="2428869"/>
            <a:ext cx="2786083" cy="18573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69"/>
          <p:cNvSpPr/>
          <p:nvPr/>
        </p:nvSpPr>
        <p:spPr>
          <a:xfrm rot="19418553" flipV="1">
            <a:off x="4815018" y="2460939"/>
            <a:ext cx="156909" cy="148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4929191" y="1928803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66" grpId="0"/>
      <p:bldP spid="67" grpId="0"/>
      <p:bldP spid="70" grpId="0" animBg="1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214283" y="1"/>
            <a:ext cx="864396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Cambria" pitchFamily="18" charset="0"/>
              </a:rPr>
              <a:t>Как найти площадь произвольного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многоугольника</a:t>
            </a:r>
            <a:r>
              <a:rPr lang="en-US" sz="2800" b="1" dirty="0" smtClean="0">
                <a:solidFill>
                  <a:srgbClr val="002060"/>
                </a:solidFill>
                <a:latin typeface="Cambria" pitchFamily="18" charset="0"/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составленного из нескольких треугольников?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pic>
        <p:nvPicPr>
          <p:cNvPr id="27651" name="Прямая соединительная линия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4765" y="2073260"/>
            <a:ext cx="114617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Прямая соединительная линия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285861"/>
            <a:ext cx="3408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Прямая соединительная линия 7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377" y="1292211"/>
            <a:ext cx="1285875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Прямая соединительная линия 9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0177" y="2584435"/>
            <a:ext cx="439737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Прямая соединительная линия 14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343377" y="4217973"/>
            <a:ext cx="1500187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Прямая соединительная линия 16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16188" y="5426060"/>
            <a:ext cx="18288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Прямая соединительная линия 18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1114" y="3640123"/>
            <a:ext cx="270510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 flipV="1">
            <a:off x="311127" y="1344598"/>
            <a:ext cx="4143375" cy="2357438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311128" y="2630473"/>
            <a:ext cx="5214937" cy="1071563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11125" y="3702035"/>
            <a:ext cx="5429251" cy="57150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82563" y="3702036"/>
            <a:ext cx="4071939" cy="1785937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311252" y="2130410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erpetua" pitchFamily="18" charset="0"/>
              </a:rPr>
              <a:t>S</a:t>
            </a:r>
            <a:r>
              <a:rPr lang="en-US" sz="2800">
                <a:latin typeface="Calibri" pitchFamily="34" charset="0"/>
              </a:rPr>
              <a:t>₁</a:t>
            </a:r>
            <a:endParaRPr lang="ru-RU" sz="2800">
              <a:latin typeface="Cambria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097188" y="2273285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erpetua" pitchFamily="18" charset="0"/>
              </a:rPr>
              <a:t>S</a:t>
            </a:r>
            <a:r>
              <a:rPr lang="en-US" sz="2800">
                <a:latin typeface="Calibri" pitchFamily="34" charset="0"/>
              </a:rPr>
              <a:t>₂</a:t>
            </a:r>
            <a:endParaRPr lang="ru-RU" sz="2800">
              <a:latin typeface="Cambria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883002" y="3344848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erpetua" pitchFamily="18" charset="0"/>
              </a:rPr>
              <a:t>S</a:t>
            </a:r>
            <a:r>
              <a:rPr lang="en-US" sz="2800">
                <a:latin typeface="Calibri" pitchFamily="34" charset="0"/>
              </a:rPr>
              <a:t>₃</a:t>
            </a:r>
            <a:endParaRPr lang="ru-RU" sz="2800">
              <a:latin typeface="Cambria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525688" y="4916473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erpetua" pitchFamily="18" charset="0"/>
              </a:rPr>
              <a:t>S</a:t>
            </a:r>
            <a:r>
              <a:rPr lang="en-US" sz="1600" b="1">
                <a:latin typeface="Calibri" pitchFamily="34" charset="0"/>
              </a:rPr>
              <a:t>5</a:t>
            </a:r>
            <a:endParaRPr lang="ru-RU" sz="1600" b="1">
              <a:latin typeface="Cambria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25814" y="4344973"/>
            <a:ext cx="1000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Perpetua" pitchFamily="18" charset="0"/>
              </a:rPr>
              <a:t>S</a:t>
            </a:r>
            <a:r>
              <a:rPr lang="en-US" sz="1600" b="1">
                <a:latin typeface="Calibri" pitchFamily="34" charset="0"/>
              </a:rPr>
              <a:t>4</a:t>
            </a:r>
            <a:endParaRPr lang="ru-RU" sz="1600" b="1">
              <a:latin typeface="Cambria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428993" y="5715016"/>
          <a:ext cx="5570571" cy="828680"/>
        </p:xfrm>
        <a:graphic>
          <a:graphicData uri="http://schemas.openxmlformats.org/presentationml/2006/ole">
            <p:oleObj spid="_x0000_s81922" name="Формула" r:id="rId11" imgW="153648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357422" y="1428737"/>
            <a:ext cx="2928959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821506" y="1964522"/>
            <a:ext cx="2071702" cy="10001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214942" y="1500174"/>
            <a:ext cx="2071702" cy="192882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1357291" y="3500439"/>
            <a:ext cx="585791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928663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15207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6381" y="785794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00233" y="785794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4143381"/>
            <a:ext cx="4071967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AD, BC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653" y="4143381"/>
            <a:ext cx="4786347" cy="5000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CD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боковые стороны;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1321572" y="2464587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357421" y="3286125"/>
            <a:ext cx="21431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464579" y="3393282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214547" y="3429001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286381" y="1428737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929323" y="1428737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786578" y="1428737"/>
            <a:ext cx="64294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72397" y="1428737"/>
            <a:ext cx="64294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6179356" y="2464587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7000892" y="1643051"/>
            <a:ext cx="21431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6894529" y="1535099"/>
            <a:ext cx="213520" cy="7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6929455" y="857233"/>
          <a:ext cx="571500" cy="606425"/>
        </p:xfrm>
        <a:graphic>
          <a:graphicData uri="http://schemas.openxmlformats.org/presentationml/2006/ole">
            <p:oleObj spid="_x0000_s82946" name="Формула" r:id="rId3" imgW="203040" imgH="215640" progId="Equation.3">
              <p:embed/>
            </p:oleObj>
          </a:graphicData>
        </a:graphic>
      </p:graphicFrame>
      <p:sp>
        <p:nvSpPr>
          <p:cNvPr id="51" name="Содержимое 34"/>
          <p:cNvSpPr txBox="1">
            <a:spLocks/>
          </p:cNvSpPr>
          <p:nvPr/>
        </p:nvSpPr>
        <p:spPr>
          <a:xfrm>
            <a:off x="0" y="4714860"/>
            <a:ext cx="9144000" cy="2143140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Высотой трапеции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ерпендикуляр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проведенный из любой точки одного из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оснований к прямой, содержащей другое основание.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57157" y="5929330"/>
            <a:ext cx="634845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BH, DH</a:t>
            </a:r>
            <a:r>
              <a:rPr lang="en-US" sz="28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высоты трапеции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214283" y="142853"/>
            <a:ext cx="86439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ВЫСОТА ТРАПЕЦИИ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51" grpId="0"/>
      <p:bldP spid="54" grpId="0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Равнобедренный треугольник 24"/>
          <p:cNvSpPr/>
          <p:nvPr/>
        </p:nvSpPr>
        <p:spPr>
          <a:xfrm rot="1807222">
            <a:off x="1397686" y="1937360"/>
            <a:ext cx="4067424" cy="1041465"/>
          </a:xfrm>
          <a:prstGeom prst="triangle">
            <a:avLst>
              <a:gd name="adj" fmla="val 4241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42910" y="1857364"/>
            <a:ext cx="4286280" cy="2071702"/>
          </a:xfrm>
          <a:prstGeom prst="triangle">
            <a:avLst>
              <a:gd name="adj" fmla="val 188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42852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ambria" pitchFamily="18" charset="0"/>
              </a:rPr>
              <a:t>Теорема.</a:t>
            </a: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Площадь трапеции равна произведению </a:t>
            </a:r>
            <a:r>
              <a:rPr lang="ru-RU" sz="2800" b="1" dirty="0" err="1" smtClean="0">
                <a:solidFill>
                  <a:srgbClr val="002060"/>
                </a:solidFill>
                <a:latin typeface="Cambria" pitchFamily="18" charset="0"/>
              </a:rPr>
              <a:t>полусуммы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её оснований на высоту.</a:t>
            </a:r>
            <a:endParaRPr lang="ru-RU" sz="32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428728" y="1857364"/>
            <a:ext cx="20002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-32" y="2500306"/>
            <a:ext cx="2071702" cy="785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143240" y="2143116"/>
            <a:ext cx="2071702" cy="1500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642910" y="3929066"/>
            <a:ext cx="42862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85720" y="3786190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3786190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121442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70" y="121442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92909" y="2893215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8760" y="3714752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535917" y="3821909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85884" y="3857628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428992" y="1857364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00496" y="1857364"/>
            <a:ext cx="57150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14876" y="1857364"/>
            <a:ext cx="64294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3894133" y="2892421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4714876" y="2071678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608513" y="1963727"/>
            <a:ext cx="213520" cy="7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643438" y="1285860"/>
          <a:ext cx="571500" cy="606425"/>
        </p:xfrm>
        <a:graphic>
          <a:graphicData uri="http://schemas.openxmlformats.org/presentationml/2006/ole">
            <p:oleObj spid="_x0000_s137218" name="Формула" r:id="rId4" imgW="203040" imgH="21564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1428728" y="1857364"/>
            <a:ext cx="3500462" cy="207170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286380" y="1785926"/>
          <a:ext cx="3714776" cy="714375"/>
        </p:xfrm>
        <a:graphic>
          <a:graphicData uri="http://schemas.openxmlformats.org/presentationml/2006/ole">
            <p:oleObj spid="_x0000_s137219" name="Формула" r:id="rId5" imgW="1282680" imgH="228600" progId="Equation.3">
              <p:embed/>
            </p:oleObj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929322" y="2500306"/>
          <a:ext cx="2928958" cy="1071570"/>
        </p:xfrm>
        <a:graphic>
          <a:graphicData uri="http://schemas.openxmlformats.org/presentationml/2006/ole">
            <p:oleObj spid="_x0000_s137220" name="Формула" r:id="rId6" imgW="1155600" imgH="393480" progId="Equation.3">
              <p:embed/>
            </p:oleObj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5857884" y="3571876"/>
          <a:ext cx="3057525" cy="1071562"/>
        </p:xfrm>
        <a:graphic>
          <a:graphicData uri="http://schemas.openxmlformats.org/presentationml/2006/ole">
            <p:oleObj spid="_x0000_s137221" name="Формула" r:id="rId7" imgW="1206360" imgH="393480" progId="Equation.3">
              <p:embed/>
            </p:oleObj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285721" y="4572009"/>
          <a:ext cx="5000660" cy="857256"/>
        </p:xfrm>
        <a:graphic>
          <a:graphicData uri="http://schemas.openxmlformats.org/presentationml/2006/ole">
            <p:oleObj spid="_x0000_s137222" name="Формула" r:id="rId8" imgW="2133360" imgH="393480" progId="Equation.3">
              <p:embed/>
            </p:oleObj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5214942" y="4572008"/>
          <a:ext cx="3702050" cy="857250"/>
        </p:xfrm>
        <a:graphic>
          <a:graphicData uri="http://schemas.openxmlformats.org/presentationml/2006/ole">
            <p:oleObj spid="_x0000_s137223" name="Формула" r:id="rId9" imgW="1574640" imgH="393480" progId="Equation.3">
              <p:embed/>
            </p:oleObj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/>
        </p:nvGraphicFramePr>
        <p:xfrm>
          <a:off x="288925" y="5500688"/>
          <a:ext cx="3067050" cy="857250"/>
        </p:xfrm>
        <a:graphic>
          <a:graphicData uri="http://schemas.openxmlformats.org/presentationml/2006/ole">
            <p:oleObj spid="_x0000_s137224" name="Формула" r:id="rId10" imgW="1244520" imgH="39348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1285852" y="3000372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786314" y="2928934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Горизонтальный свиток 52"/>
          <p:cNvSpPr/>
          <p:nvPr/>
        </p:nvSpPr>
        <p:spPr>
          <a:xfrm>
            <a:off x="3643306" y="5500702"/>
            <a:ext cx="5214974" cy="1142984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7225" name="Object 9"/>
          <p:cNvGraphicFramePr>
            <a:graphicFrameLocks noChangeAspect="1"/>
          </p:cNvGraphicFramePr>
          <p:nvPr/>
        </p:nvGraphicFramePr>
        <p:xfrm>
          <a:off x="4357686" y="5643578"/>
          <a:ext cx="4006850" cy="857250"/>
        </p:xfrm>
        <a:graphic>
          <a:graphicData uri="http://schemas.openxmlformats.org/presentationml/2006/ole">
            <p:oleObj spid="_x0000_s137225" name="Формула" r:id="rId11" imgW="1625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2" dur="10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" grpId="1"/>
      <p:bldP spid="7" grpId="0"/>
      <p:bldP spid="8" grpId="0"/>
      <p:bldP spid="9" grpId="0"/>
      <p:bldP spid="10" grpId="0"/>
      <p:bldP spid="14" grpId="0"/>
      <p:bldP spid="5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57290" y="1428736"/>
            <a:ext cx="200026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-71470" y="2071678"/>
            <a:ext cx="2071702" cy="7858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071802" y="1714488"/>
            <a:ext cx="2071702" cy="1500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571472" y="3500438"/>
            <a:ext cx="42862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428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-463585" y="2463793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71472" y="1643050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679423" y="1535099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57158" y="85723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85723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86116" y="85723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214290"/>
            <a:ext cx="207170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80(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1214422"/>
            <a:ext cx="3643338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высота;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=17 см;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=7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10800000">
            <a:off x="1071538" y="1428736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357158" y="1428736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0800000">
            <a:off x="714348" y="1428736"/>
            <a:ext cx="28575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14282" y="4286256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1785919" y="4143380"/>
          <a:ext cx="3786213" cy="857250"/>
        </p:xfrm>
        <a:graphic>
          <a:graphicData uri="http://schemas.openxmlformats.org/presentationml/2006/ole">
            <p:oleObj spid="_x0000_s138243" name="Формула" r:id="rId3" imgW="1726920" imgH="39348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5572132" y="4143380"/>
          <a:ext cx="2071702" cy="857250"/>
        </p:xfrm>
        <a:graphic>
          <a:graphicData uri="http://schemas.openxmlformats.org/presentationml/2006/ole">
            <p:oleObj spid="_x0000_s138244" name="Формула" r:id="rId4" imgW="939600" imgH="39348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7572396" y="4357694"/>
          <a:ext cx="625475" cy="387350"/>
        </p:xfrm>
        <a:graphic>
          <a:graphicData uri="http://schemas.openxmlformats.org/presentationml/2006/ole">
            <p:oleObj spid="_x0000_s138245" name="Формула" r:id="rId5" imgW="253800" imgH="177480" progId="Equation.3">
              <p:embed/>
            </p:oleObj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8072462" y="4500570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072074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5286388"/>
            <a:ext cx="9286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1214414" y="5072074"/>
          <a:ext cx="1846263" cy="498475"/>
        </p:xfrm>
        <a:graphic>
          <a:graphicData uri="http://schemas.openxmlformats.org/presentationml/2006/ole">
            <p:oleObj spid="_x0000_s138247" name="Формула" r:id="rId6" imgW="749160" imgH="22860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143108" y="3429000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00232" y="857232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-110893" y="2039696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3071802" y="1428736"/>
            <a:ext cx="85725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571472" y="1428736"/>
            <a:ext cx="2500330" cy="20717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3357554" y="2000240"/>
            <a:ext cx="2071702" cy="9286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571472" y="3500438"/>
            <a:ext cx="42862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428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036745" y="2463793"/>
            <a:ext cx="207170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57488" y="3286124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751125" y="3392487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857488" y="3429000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14612" y="85723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29058" y="85723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214290"/>
            <a:ext cx="207170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80(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1214422"/>
            <a:ext cx="3643338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см;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=8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282" y="4071942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Дуга 41"/>
          <p:cNvSpPr/>
          <p:nvPr/>
        </p:nvSpPr>
        <p:spPr>
          <a:xfrm>
            <a:off x="714348" y="3286124"/>
            <a:ext cx="285752" cy="285752"/>
          </a:xfrm>
          <a:prstGeom prst="arc">
            <a:avLst>
              <a:gd name="adj1" fmla="val 16200000"/>
              <a:gd name="adj2" fmla="val 178552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" name="Object 5"/>
          <p:cNvGraphicFramePr>
            <a:graphicFrameLocks noChangeAspect="1"/>
          </p:cNvGraphicFramePr>
          <p:nvPr/>
        </p:nvGraphicFramePr>
        <p:xfrm>
          <a:off x="1071538" y="3071810"/>
          <a:ext cx="625475" cy="387350"/>
        </p:xfrm>
        <a:graphic>
          <a:graphicData uri="http://schemas.openxmlformats.org/presentationml/2006/ole">
            <p:oleObj spid="_x0000_s139270" name="Формула" r:id="rId3" imgW="253800" imgH="177480" progId="Equation.3">
              <p:embed/>
            </p:oleObj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/>
        </p:nvGraphicFramePr>
        <p:xfrm>
          <a:off x="6715140" y="2428868"/>
          <a:ext cx="1143008" cy="357190"/>
        </p:xfrm>
        <a:graphic>
          <a:graphicData uri="http://schemas.openxmlformats.org/presentationml/2006/ole">
            <p:oleObj spid="_x0000_s139271" name="Формула" r:id="rId4" imgW="634680" imgH="177480" progId="Equation.3">
              <p:embed/>
            </p:oleObj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785918" y="4286256"/>
            <a:ext cx="3500462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проведем высоту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рассмотрим 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Объект 45"/>
          <p:cNvGraphicFramePr>
            <a:graphicFrameLocks noChangeAspect="1"/>
          </p:cNvGraphicFramePr>
          <p:nvPr/>
        </p:nvGraphicFramePr>
        <p:xfrm>
          <a:off x="3929058" y="4500570"/>
          <a:ext cx="1082677" cy="371468"/>
        </p:xfrm>
        <a:graphic>
          <a:graphicData uri="http://schemas.openxmlformats.org/presentationml/2006/ole">
            <p:oleObj spid="_x0000_s139272" name="Формула" r:id="rId5" imgW="533160" imgH="177480" progId="Equation.3">
              <p:embed/>
            </p:oleObj>
          </a:graphicData>
        </a:graphic>
      </p:graphicFrame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5072066" y="4500570"/>
          <a:ext cx="1143000" cy="357188"/>
        </p:xfrm>
        <a:graphic>
          <a:graphicData uri="http://schemas.openxmlformats.org/presentationml/2006/ole">
            <p:oleObj spid="_x0000_s139273" name="Формула" r:id="rId6" imgW="634680" imgH="177480" progId="Equation.3">
              <p:embed/>
            </p:oleObj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6286512" y="4500570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9274" name="Object 10"/>
          <p:cNvGraphicFramePr>
            <a:graphicFrameLocks noChangeAspect="1"/>
          </p:cNvGraphicFramePr>
          <p:nvPr/>
        </p:nvGraphicFramePr>
        <p:xfrm>
          <a:off x="1857356" y="4786322"/>
          <a:ext cx="2700337" cy="785813"/>
        </p:xfrm>
        <a:graphic>
          <a:graphicData uri="http://schemas.openxmlformats.org/presentationml/2006/ole">
            <p:oleObj spid="_x0000_s139274" name="Формула" r:id="rId7" imgW="1231560" imgH="393480" progId="Equation.3">
              <p:embed/>
            </p:oleObj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4000496" y="4857760"/>
            <a:ext cx="4500594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(свойство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прямоуг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треуг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/>
        </p:nvGraphicFramePr>
        <p:xfrm>
          <a:off x="1785918" y="5429264"/>
          <a:ext cx="3786213" cy="857250"/>
        </p:xfrm>
        <a:graphic>
          <a:graphicData uri="http://schemas.openxmlformats.org/presentationml/2006/ole">
            <p:oleObj spid="_x0000_s139275" name="Формула" r:id="rId8" imgW="1726920" imgH="393480" progId="Equation.3">
              <p:embed/>
            </p:oleObj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5641975" y="5429250"/>
          <a:ext cx="1931988" cy="857250"/>
        </p:xfrm>
        <a:graphic>
          <a:graphicData uri="http://schemas.openxmlformats.org/presentationml/2006/ole">
            <p:oleObj spid="_x0000_s139276" name="Формула" r:id="rId9" imgW="876240" imgH="393480" progId="Equation.3">
              <p:embed/>
            </p:oleObj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7634288" y="5656263"/>
          <a:ext cx="500062" cy="360362"/>
        </p:xfrm>
        <a:graphic>
          <a:graphicData uri="http://schemas.openxmlformats.org/presentationml/2006/ole">
            <p:oleObj spid="_x0000_s139277" name="Формула" r:id="rId10" imgW="203040" imgH="164880" progId="Equation.3">
              <p:embed/>
            </p:oleObj>
          </a:graphicData>
        </a:graphic>
      </p:graphicFrame>
      <p:sp>
        <p:nvSpPr>
          <p:cNvPr id="53" name="Прямоугольник 52"/>
          <p:cNvSpPr/>
          <p:nvPr/>
        </p:nvSpPr>
        <p:spPr>
          <a:xfrm>
            <a:off x="8072462" y="5786454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4282" y="6143620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71802" y="6429372"/>
            <a:ext cx="9286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" name="Object 7"/>
          <p:cNvGraphicFramePr>
            <a:graphicFrameLocks noChangeAspect="1"/>
          </p:cNvGraphicFramePr>
          <p:nvPr/>
        </p:nvGraphicFramePr>
        <p:xfrm>
          <a:off x="1347788" y="6215063"/>
          <a:ext cx="1720850" cy="498475"/>
        </p:xfrm>
        <a:graphic>
          <a:graphicData uri="http://schemas.openxmlformats.org/presentationml/2006/ole">
            <p:oleObj spid="_x0000_s139278" name="Формула" r:id="rId11" imgW="698400" imgH="228600" progId="Equation.3">
              <p:embed/>
            </p:oleObj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071802" y="928670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357554" y="3357562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9087988">
            <a:off x="1285852" y="1785926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7" grpId="0"/>
      <p:bldP spid="48" grpId="0" build="allAtOnce"/>
      <p:bldP spid="53" grpId="0"/>
      <p:bldP spid="54" grpId="0"/>
      <p:bldP spid="5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643174" y="1428736"/>
            <a:ext cx="221457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570678" y="1428736"/>
            <a:ext cx="2072496" cy="20724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821107" y="2464587"/>
            <a:ext cx="207249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0800000">
            <a:off x="571472" y="3500438"/>
            <a:ext cx="428628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1428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3357562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43438" y="1643050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537736" y="1534438"/>
            <a:ext cx="215007" cy="360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4643438" y="714356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85984" y="785794"/>
            <a:ext cx="428628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58" y="214290"/>
            <a:ext cx="2071702" cy="652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4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80(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357818" y="1214422"/>
            <a:ext cx="3643338" cy="2357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Дано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трапеция;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AB, CD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основания;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    AB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см;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=13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282" y="4286256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1812925" y="4143375"/>
          <a:ext cx="3730625" cy="857250"/>
        </p:xfrm>
        <a:graphic>
          <a:graphicData uri="http://schemas.openxmlformats.org/presentationml/2006/ole">
            <p:oleObj spid="_x0000_s140290" name="Формула" r:id="rId3" imgW="1701720" imgH="393480" progId="Equation.3">
              <p:embed/>
            </p:oleObj>
          </a:graphicData>
        </a:graphic>
      </p:graphicFrame>
      <p:graphicFrame>
        <p:nvGraphicFramePr>
          <p:cNvPr id="138244" name="Object 4"/>
          <p:cNvGraphicFramePr>
            <a:graphicFrameLocks noChangeAspect="1"/>
          </p:cNvGraphicFramePr>
          <p:nvPr/>
        </p:nvGraphicFramePr>
        <p:xfrm>
          <a:off x="5668963" y="4143375"/>
          <a:ext cx="1876425" cy="857250"/>
        </p:xfrm>
        <a:graphic>
          <a:graphicData uri="http://schemas.openxmlformats.org/presentationml/2006/ole">
            <p:oleObj spid="_x0000_s140291" name="Формула" r:id="rId4" imgW="850680" imgH="39348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7634288" y="4357688"/>
          <a:ext cx="500062" cy="387350"/>
        </p:xfrm>
        <a:graphic>
          <a:graphicData uri="http://schemas.openxmlformats.org/presentationml/2006/ole">
            <p:oleObj spid="_x0000_s140292" name="Формула" r:id="rId5" imgW="203040" imgH="177480" progId="Equation.3">
              <p:embed/>
            </p:oleObj>
          </a:graphicData>
        </a:graphic>
      </p:graphicFrame>
      <p:sp>
        <p:nvSpPr>
          <p:cNvPr id="37" name="Прямоугольник 36"/>
          <p:cNvSpPr/>
          <p:nvPr/>
        </p:nvSpPr>
        <p:spPr>
          <a:xfrm>
            <a:off x="8072462" y="4500570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5072074"/>
            <a:ext cx="1643074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00364" y="5286388"/>
            <a:ext cx="928694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1276350" y="5072063"/>
          <a:ext cx="1720850" cy="498475"/>
        </p:xfrm>
        <a:graphic>
          <a:graphicData uri="http://schemas.openxmlformats.org/presentationml/2006/ole">
            <p:oleObj spid="_x0000_s140293" name="Формула" r:id="rId6" imgW="698400" imgH="22860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2143108" y="3429000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14678" y="785794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c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4532544" y="2111135"/>
            <a:ext cx="936169" cy="7143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Объект 49"/>
          <p:cNvGraphicFramePr>
            <a:graphicFrameLocks noChangeAspect="1"/>
          </p:cNvGraphicFramePr>
          <p:nvPr/>
        </p:nvGraphicFramePr>
        <p:xfrm>
          <a:off x="5786446" y="2000240"/>
          <a:ext cx="357190" cy="357190"/>
        </p:xfrm>
        <a:graphic>
          <a:graphicData uri="http://schemas.openxmlformats.org/presentationml/2006/ole">
            <p:oleObj spid="_x0000_s140294" name="Формула" r:id="rId7" imgW="1522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Другая 1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B05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D5DCDC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748</TotalTime>
  <Words>310</Words>
  <Application>Microsoft Office PowerPoint</Application>
  <PresentationFormat>Экран (4:3)</PresentationFormat>
  <Paragraphs>116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Тема2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Степановна</dc:creator>
  <cp:lastModifiedBy>Павел</cp:lastModifiedBy>
  <cp:revision>54</cp:revision>
  <dcterms:created xsi:type="dcterms:W3CDTF">2011-11-03T11:32:51Z</dcterms:created>
  <dcterms:modified xsi:type="dcterms:W3CDTF">2012-12-05T20:41:33Z</dcterms:modified>
</cp:coreProperties>
</file>