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71" r:id="rId6"/>
    <p:sldId id="272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F91B"/>
    <a:srgbClr val="C3FDB5"/>
    <a:srgbClr val="009242"/>
    <a:srgbClr val="6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8" autoAdjust="0"/>
    <p:restoredTop sz="91034" autoAdjust="0"/>
  </p:normalViewPr>
  <p:slideViewPr>
    <p:cSldViewPr>
      <p:cViewPr>
        <p:scale>
          <a:sx n="100" d="100"/>
          <a:sy n="100" d="100"/>
        </p:scale>
        <p:origin x="30" y="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17959-09EF-441F-9310-659841F0DFBA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30199-89DD-421C-BFCE-2D3500E1D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30199-89DD-421C-BFCE-2D3500E1DC5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30199-89DD-421C-BFCE-2D3500E1DC5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30199-89DD-421C-BFCE-2D3500E1DC5A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30199-89DD-421C-BFCE-2D3500E1DC5A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 вредоносному программному обеспечению относятся: сетевые черви, файловые вирусы, троянские программы, хакерские утилиты и прочие программы, наносящие вред вашему компьютеру. При отсутствии </a:t>
            </a:r>
            <a:r>
              <a:rPr lang="ru-RU" dirty="0" err="1" smtClean="0"/>
              <a:t>антивирусника</a:t>
            </a:r>
            <a:r>
              <a:rPr lang="ru-RU" dirty="0" smtClean="0"/>
              <a:t>, вы рискуете потерять не только все данные, но и </a:t>
            </a:r>
            <a:r>
              <a:rPr lang="ru-RU" dirty="0" err="1" smtClean="0"/>
              <a:t>програмное</a:t>
            </a:r>
            <a:r>
              <a:rPr lang="ru-RU" dirty="0" smtClean="0"/>
              <a:t> обеспечение.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30199-89DD-421C-BFCE-2D3500E1DC5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30199-89DD-421C-BFCE-2D3500E1DC5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A6E4-8588-4995-829F-DCAD113A39E8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8B21312-E55B-46F9-9F42-895C3162B6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A6E4-8588-4995-829F-DCAD113A39E8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1312-E55B-46F9-9F42-895C3162B6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A6E4-8588-4995-829F-DCAD113A39E8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1312-E55B-46F9-9F42-895C3162B6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A6E4-8588-4995-829F-DCAD113A39E8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8B21312-E55B-46F9-9F42-895C3162B6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A6E4-8588-4995-829F-DCAD113A39E8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1312-E55B-46F9-9F42-895C3162B6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A6E4-8588-4995-829F-DCAD113A39E8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1312-E55B-46F9-9F42-895C3162B6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A6E4-8588-4995-829F-DCAD113A39E8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8B21312-E55B-46F9-9F42-895C3162B6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A6E4-8588-4995-829F-DCAD113A39E8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1312-E55B-46F9-9F42-895C3162B6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A6E4-8588-4995-829F-DCAD113A39E8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1312-E55B-46F9-9F42-895C3162B6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A6E4-8588-4995-829F-DCAD113A39E8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1312-E55B-46F9-9F42-895C3162B6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A6E4-8588-4995-829F-DCAD113A39E8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1312-E55B-46F9-9F42-895C3162B6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D41A6E4-8588-4995-829F-DCAD113A39E8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8B21312-E55B-46F9-9F42-895C3162B6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458200" cy="208823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Компьютер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5373216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В ЖИЗНИ ШКОЛЬНИКА</a:t>
            </a:r>
            <a:endParaRPr lang="ru-RU" sz="3200" b="1" dirty="0">
              <a:solidFill>
                <a:srgbClr val="0070C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124744"/>
            <a:ext cx="4319562" cy="422157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  <a:noFill/>
          <a:ln>
            <a:noFill/>
          </a:ln>
          <a:effectLst/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Компьютер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" name="Содержимое 9" descr="clip4404_1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15616" y="1052736"/>
            <a:ext cx="6668084" cy="4525962"/>
          </a:xfrm>
        </p:spPr>
      </p:pic>
      <p:sp>
        <p:nvSpPr>
          <p:cNvPr id="11" name="Солнце 10"/>
          <p:cNvSpPr/>
          <p:nvPr/>
        </p:nvSpPr>
        <p:spPr>
          <a:xfrm>
            <a:off x="5940152" y="3356992"/>
            <a:ext cx="432048" cy="432048"/>
          </a:xfrm>
          <a:prstGeom prst="sun">
            <a:avLst/>
          </a:prstGeom>
          <a:solidFill>
            <a:srgbClr val="45F9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2" name="Солнце 11"/>
          <p:cNvSpPr/>
          <p:nvPr/>
        </p:nvSpPr>
        <p:spPr>
          <a:xfrm>
            <a:off x="2339752" y="3356992"/>
            <a:ext cx="432048" cy="432048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6444208" y="1268760"/>
            <a:ext cx="2376264" cy="695265"/>
          </a:xfrm>
          <a:prstGeom prst="horizontalScroll">
            <a:avLst/>
          </a:prstGeom>
        </p:spPr>
        <p:style>
          <a:lnRef idx="1">
            <a:schemeClr val="accen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u="sng" dirty="0" smtClean="0">
                <a:solidFill>
                  <a:srgbClr val="002060"/>
                </a:solidFill>
                <a:latin typeface="Cambria" pitchFamily="18" charset="0"/>
              </a:rPr>
              <a:t>Польза</a:t>
            </a:r>
          </a:p>
        </p:txBody>
      </p:sp>
      <p:sp>
        <p:nvSpPr>
          <p:cNvPr id="14" name="Горизонтальный свиток 13"/>
          <p:cNvSpPr/>
          <p:nvPr/>
        </p:nvSpPr>
        <p:spPr>
          <a:xfrm>
            <a:off x="323528" y="1268760"/>
            <a:ext cx="2376264" cy="695265"/>
          </a:xfrm>
          <a:prstGeom prst="horizontalScroll">
            <a:avLst/>
          </a:prstGeom>
        </p:spPr>
        <p:style>
          <a:lnRef idx="1">
            <a:schemeClr val="accen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u="sng" dirty="0" smtClean="0">
                <a:solidFill>
                  <a:srgbClr val="002060"/>
                </a:solidFill>
                <a:latin typeface="Cambria" pitchFamily="18" charset="0"/>
              </a:rPr>
              <a:t>Вред</a:t>
            </a:r>
          </a:p>
        </p:txBody>
      </p:sp>
      <p:sp>
        <p:nvSpPr>
          <p:cNvPr id="16" name="Солнце 15"/>
          <p:cNvSpPr/>
          <p:nvPr/>
        </p:nvSpPr>
        <p:spPr>
          <a:xfrm>
            <a:off x="6372200" y="3356992"/>
            <a:ext cx="432048" cy="432048"/>
          </a:xfrm>
          <a:prstGeom prst="sun">
            <a:avLst/>
          </a:prstGeom>
          <a:solidFill>
            <a:srgbClr val="45F9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7" name="Солнце 16"/>
          <p:cNvSpPr/>
          <p:nvPr/>
        </p:nvSpPr>
        <p:spPr>
          <a:xfrm>
            <a:off x="3203848" y="3356992"/>
            <a:ext cx="432048" cy="432048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7544" y="5165229"/>
            <a:ext cx="8352928" cy="1384995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alibri" pitchFamily="34" charset="0"/>
              </a:rPr>
              <a:t>Отсутствие цензуры. </a:t>
            </a:r>
          </a:p>
          <a:p>
            <a:pPr algn="ctr"/>
            <a:r>
              <a:rPr lang="ru-RU" sz="2000" i="1" dirty="0" smtClean="0">
                <a:latin typeface="Calibri" pitchFamily="34" charset="0"/>
              </a:rPr>
              <a:t>Некоторые игры и  сайты содержат сцены жестокости. При общении встречается ненормативная лексика. Несмотря на контроль, ребенок сравнительно легко может встретить нежелательные материалы.</a:t>
            </a:r>
          </a:p>
        </p:txBody>
      </p:sp>
      <p:sp>
        <p:nvSpPr>
          <p:cNvPr id="19" name="Солнце 18"/>
          <p:cNvSpPr/>
          <p:nvPr/>
        </p:nvSpPr>
        <p:spPr>
          <a:xfrm>
            <a:off x="5508104" y="3356992"/>
            <a:ext cx="432048" cy="432048"/>
          </a:xfrm>
          <a:prstGeom prst="sun">
            <a:avLst/>
          </a:prstGeom>
          <a:solidFill>
            <a:srgbClr val="45F9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20" name="Солнце 19"/>
          <p:cNvSpPr/>
          <p:nvPr/>
        </p:nvSpPr>
        <p:spPr>
          <a:xfrm>
            <a:off x="2771800" y="3356992"/>
            <a:ext cx="432048" cy="432048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Содержимое 24" descr="clip4404_new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87624" y="1052736"/>
            <a:ext cx="6768752" cy="459429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  <a:noFill/>
          <a:ln>
            <a:noFill/>
          </a:ln>
          <a:effectLst/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Компьютер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5157192"/>
            <a:ext cx="8352928" cy="1384995"/>
          </a:xfrm>
          <a:prstGeom prst="rect">
            <a:avLst/>
          </a:prstGeom>
          <a:gradFill flip="none" rotWithShape="1">
            <a:gsLst>
              <a:gs pos="0">
                <a:srgbClr val="45F91B">
                  <a:tint val="66000"/>
                  <a:satMod val="160000"/>
                </a:srgbClr>
              </a:gs>
              <a:gs pos="50000">
                <a:srgbClr val="45F91B">
                  <a:tint val="44500"/>
                  <a:satMod val="160000"/>
                </a:srgbClr>
              </a:gs>
              <a:gs pos="100000">
                <a:srgbClr val="45F91B">
                  <a:tint val="23500"/>
                  <a:satMod val="160000"/>
                </a:srgbClr>
              </a:gs>
            </a:gsLst>
            <a:lin ang="5400000" scaled="1"/>
            <a:tileRect/>
          </a:gradFill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alibri" pitchFamily="34" charset="0"/>
              </a:rPr>
              <a:t>Покупки через интернет.</a:t>
            </a:r>
          </a:p>
          <a:p>
            <a:pPr algn="ctr"/>
            <a:r>
              <a:rPr lang="ru-RU" sz="2000" i="1" dirty="0" smtClean="0">
                <a:latin typeface="Calibri" pitchFamily="34" charset="0"/>
              </a:rPr>
              <a:t>Можно искать, сравнивать и выбирать товары. Заказывать билеты в кино. Покупать книги, музыку, игры и др. не выходя из дома. Возможно делать покупки в других городах.  </a:t>
            </a:r>
          </a:p>
        </p:txBody>
      </p:sp>
      <p:sp>
        <p:nvSpPr>
          <p:cNvPr id="11" name="Солнце 10"/>
          <p:cNvSpPr/>
          <p:nvPr/>
        </p:nvSpPr>
        <p:spPr>
          <a:xfrm>
            <a:off x="5868144" y="3573016"/>
            <a:ext cx="432048" cy="432048"/>
          </a:xfrm>
          <a:prstGeom prst="sun">
            <a:avLst/>
          </a:prstGeom>
          <a:solidFill>
            <a:srgbClr val="45F9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3" name="Горизонтальный свиток 32"/>
          <p:cNvSpPr/>
          <p:nvPr/>
        </p:nvSpPr>
        <p:spPr>
          <a:xfrm>
            <a:off x="6444208" y="1268760"/>
            <a:ext cx="2376264" cy="695265"/>
          </a:xfrm>
          <a:prstGeom prst="horizontalScroll">
            <a:avLst/>
          </a:prstGeom>
        </p:spPr>
        <p:style>
          <a:lnRef idx="1">
            <a:schemeClr val="accen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u="sng" dirty="0" smtClean="0">
                <a:solidFill>
                  <a:srgbClr val="002060"/>
                </a:solidFill>
                <a:latin typeface="Cambria" pitchFamily="18" charset="0"/>
              </a:rPr>
              <a:t>Польза</a:t>
            </a:r>
          </a:p>
        </p:txBody>
      </p:sp>
      <p:sp>
        <p:nvSpPr>
          <p:cNvPr id="34" name="Горизонтальный свиток 33"/>
          <p:cNvSpPr/>
          <p:nvPr/>
        </p:nvSpPr>
        <p:spPr>
          <a:xfrm>
            <a:off x="323528" y="1268760"/>
            <a:ext cx="2376264" cy="695265"/>
          </a:xfrm>
          <a:prstGeom prst="horizontalScroll">
            <a:avLst/>
          </a:prstGeom>
        </p:spPr>
        <p:style>
          <a:lnRef idx="1">
            <a:schemeClr val="accen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u="sng" dirty="0" smtClean="0">
                <a:solidFill>
                  <a:srgbClr val="002060"/>
                </a:solidFill>
                <a:latin typeface="Cambria" pitchFamily="18" charset="0"/>
              </a:rPr>
              <a:t>Вред</a:t>
            </a:r>
            <a:endParaRPr lang="ru-RU" sz="2800" u="sng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8" name="Солнце 7"/>
          <p:cNvSpPr/>
          <p:nvPr/>
        </p:nvSpPr>
        <p:spPr>
          <a:xfrm>
            <a:off x="5436096" y="4005064"/>
            <a:ext cx="432048" cy="432048"/>
          </a:xfrm>
          <a:prstGeom prst="sun">
            <a:avLst/>
          </a:prstGeom>
          <a:solidFill>
            <a:srgbClr val="45F9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0" name="Солнце 9"/>
          <p:cNvSpPr/>
          <p:nvPr/>
        </p:nvSpPr>
        <p:spPr>
          <a:xfrm>
            <a:off x="6300192" y="4005064"/>
            <a:ext cx="432048" cy="432048"/>
          </a:xfrm>
          <a:prstGeom prst="sun">
            <a:avLst/>
          </a:prstGeom>
          <a:solidFill>
            <a:srgbClr val="45F9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2" name="Солнце 11"/>
          <p:cNvSpPr/>
          <p:nvPr/>
        </p:nvSpPr>
        <p:spPr>
          <a:xfrm>
            <a:off x="2267744" y="2996952"/>
            <a:ext cx="432048" cy="432048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Солнце 12"/>
          <p:cNvSpPr/>
          <p:nvPr/>
        </p:nvSpPr>
        <p:spPr>
          <a:xfrm>
            <a:off x="2699792" y="2996952"/>
            <a:ext cx="432048" cy="432048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4" name="Солнце 13"/>
          <p:cNvSpPr/>
          <p:nvPr/>
        </p:nvSpPr>
        <p:spPr>
          <a:xfrm>
            <a:off x="3131840" y="2996952"/>
            <a:ext cx="432048" cy="432048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5" name="Солнце 14"/>
          <p:cNvSpPr/>
          <p:nvPr/>
        </p:nvSpPr>
        <p:spPr>
          <a:xfrm>
            <a:off x="5868144" y="4005064"/>
            <a:ext cx="432048" cy="432048"/>
          </a:xfrm>
          <a:prstGeom prst="sun">
            <a:avLst/>
          </a:prstGeom>
          <a:solidFill>
            <a:srgbClr val="45F9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  <a:noFill/>
          <a:ln>
            <a:noFill/>
          </a:ln>
          <a:effectLst/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Компьютер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" name="Содержимое 9" descr="clip4404_1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15616" y="1052736"/>
            <a:ext cx="6668084" cy="4525962"/>
          </a:xfrm>
        </p:spPr>
      </p:pic>
      <p:sp>
        <p:nvSpPr>
          <p:cNvPr id="11" name="Солнце 10"/>
          <p:cNvSpPr/>
          <p:nvPr/>
        </p:nvSpPr>
        <p:spPr>
          <a:xfrm>
            <a:off x="5940152" y="3356992"/>
            <a:ext cx="432048" cy="432048"/>
          </a:xfrm>
          <a:prstGeom prst="sun">
            <a:avLst/>
          </a:prstGeom>
          <a:solidFill>
            <a:srgbClr val="45F9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2" name="Солнце 11"/>
          <p:cNvSpPr/>
          <p:nvPr/>
        </p:nvSpPr>
        <p:spPr>
          <a:xfrm>
            <a:off x="2339752" y="3356992"/>
            <a:ext cx="432048" cy="432048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6444208" y="1268760"/>
            <a:ext cx="2376264" cy="695265"/>
          </a:xfrm>
          <a:prstGeom prst="horizontalScroll">
            <a:avLst/>
          </a:prstGeom>
        </p:spPr>
        <p:style>
          <a:lnRef idx="1">
            <a:schemeClr val="accen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u="sng" dirty="0" smtClean="0">
                <a:solidFill>
                  <a:srgbClr val="002060"/>
                </a:solidFill>
                <a:latin typeface="Cambria" pitchFamily="18" charset="0"/>
              </a:rPr>
              <a:t>Польза</a:t>
            </a:r>
          </a:p>
        </p:txBody>
      </p:sp>
      <p:sp>
        <p:nvSpPr>
          <p:cNvPr id="14" name="Горизонтальный свиток 13"/>
          <p:cNvSpPr/>
          <p:nvPr/>
        </p:nvSpPr>
        <p:spPr>
          <a:xfrm>
            <a:off x="323528" y="1268760"/>
            <a:ext cx="2376264" cy="695265"/>
          </a:xfrm>
          <a:prstGeom prst="horizontalScroll">
            <a:avLst/>
          </a:prstGeom>
        </p:spPr>
        <p:style>
          <a:lnRef idx="1">
            <a:schemeClr val="accen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u="sng" dirty="0" smtClean="0">
                <a:solidFill>
                  <a:srgbClr val="002060"/>
                </a:solidFill>
                <a:latin typeface="Cambria" pitchFamily="18" charset="0"/>
              </a:rPr>
              <a:t>Вред</a:t>
            </a:r>
          </a:p>
        </p:txBody>
      </p:sp>
      <p:sp>
        <p:nvSpPr>
          <p:cNvPr id="16" name="Солнце 15"/>
          <p:cNvSpPr/>
          <p:nvPr/>
        </p:nvSpPr>
        <p:spPr>
          <a:xfrm>
            <a:off x="6372200" y="3356992"/>
            <a:ext cx="432048" cy="432048"/>
          </a:xfrm>
          <a:prstGeom prst="sun">
            <a:avLst/>
          </a:prstGeom>
          <a:solidFill>
            <a:srgbClr val="45F9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7" name="Солнце 16"/>
          <p:cNvSpPr/>
          <p:nvPr/>
        </p:nvSpPr>
        <p:spPr>
          <a:xfrm>
            <a:off x="3203848" y="3356992"/>
            <a:ext cx="432048" cy="432048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7544" y="5165229"/>
            <a:ext cx="8352928" cy="1384995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alibri" pitchFamily="34" charset="0"/>
              </a:rPr>
              <a:t>Вирусы и мошенники.</a:t>
            </a:r>
          </a:p>
          <a:p>
            <a:pPr algn="ctr"/>
            <a:r>
              <a:rPr lang="ru-RU" sz="2000" i="1" dirty="0" smtClean="0">
                <a:latin typeface="Calibri" pitchFamily="34" charset="0"/>
              </a:rPr>
              <a:t>Мошенничество в интернете существует примерно столько же, сколько и сама сеть. Из года в год злоумышленники придумывают все новые трюки, направленные на то, чтобы обмануть своих жертв..</a:t>
            </a:r>
          </a:p>
        </p:txBody>
      </p:sp>
      <p:sp>
        <p:nvSpPr>
          <p:cNvPr id="19" name="Солнце 18"/>
          <p:cNvSpPr/>
          <p:nvPr/>
        </p:nvSpPr>
        <p:spPr>
          <a:xfrm>
            <a:off x="5508104" y="3356992"/>
            <a:ext cx="432048" cy="432048"/>
          </a:xfrm>
          <a:prstGeom prst="sun">
            <a:avLst/>
          </a:prstGeom>
          <a:solidFill>
            <a:srgbClr val="45F9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20" name="Солнце 19"/>
          <p:cNvSpPr/>
          <p:nvPr/>
        </p:nvSpPr>
        <p:spPr>
          <a:xfrm>
            <a:off x="2771800" y="2924944"/>
            <a:ext cx="432048" cy="432048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5" name="Солнце 14"/>
          <p:cNvSpPr/>
          <p:nvPr/>
        </p:nvSpPr>
        <p:spPr>
          <a:xfrm>
            <a:off x="2771800" y="3356992"/>
            <a:ext cx="432048" cy="432048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21" name="Солнце 20"/>
          <p:cNvSpPr/>
          <p:nvPr/>
        </p:nvSpPr>
        <p:spPr>
          <a:xfrm>
            <a:off x="5940152" y="2924944"/>
            <a:ext cx="432048" cy="432048"/>
          </a:xfrm>
          <a:prstGeom prst="sun">
            <a:avLst/>
          </a:prstGeom>
          <a:solidFill>
            <a:srgbClr val="45F9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Содержимое 24" descr="clip4404_new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87624" y="1052736"/>
            <a:ext cx="6768752" cy="459429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  <a:noFill/>
          <a:ln>
            <a:noFill/>
          </a:ln>
          <a:effectLst/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Компьютер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5157192"/>
            <a:ext cx="8352928" cy="1384995"/>
          </a:xfrm>
          <a:prstGeom prst="rect">
            <a:avLst/>
          </a:prstGeom>
          <a:gradFill flip="none" rotWithShape="1">
            <a:gsLst>
              <a:gs pos="0">
                <a:srgbClr val="45F91B">
                  <a:tint val="66000"/>
                  <a:satMod val="160000"/>
                </a:srgbClr>
              </a:gs>
              <a:gs pos="50000">
                <a:srgbClr val="45F91B">
                  <a:tint val="44500"/>
                  <a:satMod val="160000"/>
                </a:srgbClr>
              </a:gs>
              <a:gs pos="100000">
                <a:srgbClr val="45F91B">
                  <a:tint val="23500"/>
                  <a:satMod val="160000"/>
                </a:srgbClr>
              </a:gs>
            </a:gsLst>
            <a:lin ang="5400000" scaled="1"/>
            <a:tileRect/>
          </a:gradFill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alibri" pitchFamily="34" charset="0"/>
              </a:rPr>
              <a:t>Компьютер – помощник в современной жизни. </a:t>
            </a:r>
          </a:p>
          <a:p>
            <a:pPr algn="ctr"/>
            <a:r>
              <a:rPr lang="ru-RU" sz="2000" i="1" dirty="0" smtClean="0">
                <a:latin typeface="Calibri" pitchFamily="34" charset="0"/>
              </a:rPr>
              <a:t>Написание текстов, редактирование фотографий, подготовка докладов, презентаций... Сложно представить себе современный мир без компьютеров. </a:t>
            </a:r>
          </a:p>
        </p:txBody>
      </p:sp>
      <p:sp>
        <p:nvSpPr>
          <p:cNvPr id="11" name="Солнце 10"/>
          <p:cNvSpPr/>
          <p:nvPr/>
        </p:nvSpPr>
        <p:spPr>
          <a:xfrm>
            <a:off x="6084168" y="3645024"/>
            <a:ext cx="432048" cy="432048"/>
          </a:xfrm>
          <a:prstGeom prst="sun">
            <a:avLst/>
          </a:prstGeom>
          <a:solidFill>
            <a:srgbClr val="45F9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3" name="Горизонтальный свиток 32"/>
          <p:cNvSpPr/>
          <p:nvPr/>
        </p:nvSpPr>
        <p:spPr>
          <a:xfrm>
            <a:off x="6444208" y="1268760"/>
            <a:ext cx="2376264" cy="695265"/>
          </a:xfrm>
          <a:prstGeom prst="horizontalScroll">
            <a:avLst/>
          </a:prstGeom>
        </p:spPr>
        <p:style>
          <a:lnRef idx="1">
            <a:schemeClr val="accen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u="sng" dirty="0" smtClean="0">
                <a:solidFill>
                  <a:srgbClr val="002060"/>
                </a:solidFill>
                <a:latin typeface="Cambria" pitchFamily="18" charset="0"/>
              </a:rPr>
              <a:t>Польза</a:t>
            </a:r>
          </a:p>
        </p:txBody>
      </p:sp>
      <p:sp>
        <p:nvSpPr>
          <p:cNvPr id="34" name="Горизонтальный свиток 33"/>
          <p:cNvSpPr/>
          <p:nvPr/>
        </p:nvSpPr>
        <p:spPr>
          <a:xfrm>
            <a:off x="323528" y="1268760"/>
            <a:ext cx="2376264" cy="695265"/>
          </a:xfrm>
          <a:prstGeom prst="horizontalScroll">
            <a:avLst/>
          </a:prstGeom>
        </p:spPr>
        <p:style>
          <a:lnRef idx="1">
            <a:schemeClr val="accen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u="sng" dirty="0" smtClean="0">
                <a:solidFill>
                  <a:srgbClr val="002060"/>
                </a:solidFill>
                <a:latin typeface="Cambria" pitchFamily="18" charset="0"/>
              </a:rPr>
              <a:t>Вред</a:t>
            </a:r>
            <a:endParaRPr lang="ru-RU" sz="2800" u="sng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8" name="Солнце 7"/>
          <p:cNvSpPr/>
          <p:nvPr/>
        </p:nvSpPr>
        <p:spPr>
          <a:xfrm>
            <a:off x="5436096" y="4005064"/>
            <a:ext cx="432048" cy="432048"/>
          </a:xfrm>
          <a:prstGeom prst="sun">
            <a:avLst/>
          </a:prstGeom>
          <a:solidFill>
            <a:srgbClr val="45F9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0" name="Солнце 9"/>
          <p:cNvSpPr/>
          <p:nvPr/>
        </p:nvSpPr>
        <p:spPr>
          <a:xfrm>
            <a:off x="6300192" y="4005064"/>
            <a:ext cx="432048" cy="432048"/>
          </a:xfrm>
          <a:prstGeom prst="sun">
            <a:avLst/>
          </a:prstGeom>
          <a:solidFill>
            <a:srgbClr val="45F9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2" name="Солнце 11"/>
          <p:cNvSpPr/>
          <p:nvPr/>
        </p:nvSpPr>
        <p:spPr>
          <a:xfrm>
            <a:off x="2267744" y="2996952"/>
            <a:ext cx="432048" cy="432048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Солнце 12"/>
          <p:cNvSpPr/>
          <p:nvPr/>
        </p:nvSpPr>
        <p:spPr>
          <a:xfrm>
            <a:off x="2699792" y="2996952"/>
            <a:ext cx="432048" cy="432048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4" name="Солнце 13"/>
          <p:cNvSpPr/>
          <p:nvPr/>
        </p:nvSpPr>
        <p:spPr>
          <a:xfrm>
            <a:off x="3131840" y="2996952"/>
            <a:ext cx="432048" cy="432048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5" name="Солнце 14"/>
          <p:cNvSpPr/>
          <p:nvPr/>
        </p:nvSpPr>
        <p:spPr>
          <a:xfrm>
            <a:off x="5868144" y="4005064"/>
            <a:ext cx="432048" cy="432048"/>
          </a:xfrm>
          <a:prstGeom prst="sun">
            <a:avLst/>
          </a:prstGeom>
          <a:solidFill>
            <a:srgbClr val="45F9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6" name="Солнце 15"/>
          <p:cNvSpPr/>
          <p:nvPr/>
        </p:nvSpPr>
        <p:spPr>
          <a:xfrm>
            <a:off x="2699792" y="2564904"/>
            <a:ext cx="432048" cy="432048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7" name="Солнце 16"/>
          <p:cNvSpPr/>
          <p:nvPr/>
        </p:nvSpPr>
        <p:spPr>
          <a:xfrm>
            <a:off x="5652120" y="3645024"/>
            <a:ext cx="432048" cy="432048"/>
          </a:xfrm>
          <a:prstGeom prst="sun">
            <a:avLst/>
          </a:prstGeom>
          <a:solidFill>
            <a:srgbClr val="45F9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9" name="Солнце 18"/>
          <p:cNvSpPr/>
          <p:nvPr/>
        </p:nvSpPr>
        <p:spPr>
          <a:xfrm>
            <a:off x="5868144" y="3284984"/>
            <a:ext cx="432048" cy="432048"/>
          </a:xfrm>
          <a:prstGeom prst="sun">
            <a:avLst/>
          </a:prstGeom>
          <a:solidFill>
            <a:srgbClr val="45F9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Вывод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Содержимое 7"/>
          <p:cNvSpPr txBox="1">
            <a:spLocks/>
          </p:cNvSpPr>
          <p:nvPr/>
        </p:nvSpPr>
        <p:spPr>
          <a:xfrm>
            <a:off x="971600" y="1628800"/>
            <a:ext cx="7560840" cy="4525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rmAutofit fontScale="70000" lnSpcReduction="20000"/>
          </a:bodyPr>
          <a:lstStyle/>
          <a:p>
            <a:pPr algn="ctr">
              <a:buNone/>
            </a:pPr>
            <a:endParaRPr lang="ru-RU" sz="28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ru-RU" sz="3600" dirty="0" smtClean="0">
                <a:solidFill>
                  <a:schemeClr val="tx1"/>
                </a:solidFill>
                <a:latin typeface="Calibri" pitchFamily="34" charset="0"/>
              </a:rPr>
              <a:t>Таким образом, я считаю, что </a:t>
            </a:r>
            <a:r>
              <a:rPr lang="ru-RU" sz="3600" dirty="0" smtClean="0">
                <a:latin typeface="Calibri" pitchFamily="34" charset="0"/>
              </a:rPr>
              <a:t>при грамотном использовании польза </a:t>
            </a:r>
            <a:r>
              <a:rPr lang="ru-RU" sz="3600" dirty="0" smtClean="0">
                <a:solidFill>
                  <a:schemeClr val="tx1"/>
                </a:solidFill>
                <a:latin typeface="Calibri" pitchFamily="34" charset="0"/>
              </a:rPr>
              <a:t>компьютера </a:t>
            </a:r>
            <a:r>
              <a:rPr lang="ru-RU" sz="3600" dirty="0" smtClean="0">
                <a:latin typeface="Calibri" pitchFamily="34" charset="0"/>
              </a:rPr>
              <a:t>значительно больше</a:t>
            </a:r>
            <a:r>
              <a:rPr lang="ru-RU" sz="3600" dirty="0" smtClean="0">
                <a:solidFill>
                  <a:schemeClr val="tx1"/>
                </a:solidFill>
                <a:latin typeface="Calibri" pitchFamily="34" charset="0"/>
              </a:rPr>
              <a:t> вреда от его использования, и </a:t>
            </a:r>
            <a:r>
              <a:rPr lang="ru-RU" sz="3600" dirty="0" smtClean="0">
                <a:latin typeface="Calibri" pitchFamily="34" charset="0"/>
              </a:rPr>
              <a:t>мы это ощущаем с каждым днем все больше и больше.</a:t>
            </a:r>
          </a:p>
          <a:p>
            <a:pPr algn="ctr">
              <a:buNone/>
            </a:pPr>
            <a:endParaRPr lang="ru-RU" sz="36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>
              <a:buNone/>
            </a:pPr>
            <a:r>
              <a:rPr lang="ru-RU" sz="3600" dirty="0" smtClean="0">
                <a:solidFill>
                  <a:schemeClr val="tx1"/>
                </a:solidFill>
                <a:latin typeface="Calibri" pitchFamily="34" charset="0"/>
              </a:rPr>
              <a:t>Современному школьнику необходимо: иметь в наличии персональный компьютер, уметь пользоваться им на достаточно хорошем уровне и знать, как его использовать в той или иной ситуации.</a:t>
            </a:r>
          </a:p>
          <a:p>
            <a:pPr algn="ctr">
              <a:buNone/>
            </a:pPr>
            <a:r>
              <a:rPr lang="ru-RU" sz="36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</a:p>
          <a:p>
            <a:pPr algn="ctr"/>
            <a:r>
              <a:rPr lang="ru-RU" sz="3600" u="sng" dirty="0" smtClean="0">
                <a:solidFill>
                  <a:srgbClr val="FF0000"/>
                </a:solidFill>
                <a:latin typeface="Calibri" pitchFamily="34" charset="0"/>
              </a:rPr>
              <a:t>Компьютер - необходим, но не надо этим злоупотреблять!</a:t>
            </a:r>
          </a:p>
          <a:p>
            <a:pPr algn="ctr">
              <a:buNone/>
            </a:pPr>
            <a:endParaRPr lang="ru-RU" sz="3000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buNone/>
            </a:pPr>
            <a:r>
              <a:rPr lang="ru-RU" sz="3000" dirty="0" smtClean="0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Фон для през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240"/>
            <a:ext cx="9144000" cy="684076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86800" cy="8382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Почему я выбрала эту тему???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827584" y="1556792"/>
            <a:ext cx="7560840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endParaRPr lang="ru-RU" sz="24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algn="ctr">
              <a:buNone/>
            </a:pPr>
            <a:r>
              <a:rPr lang="ru-RU" sz="28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Calibri" pitchFamily="34" charset="0"/>
              </a:rPr>
              <a:t>Компьютеры уже достаточно давно вошли в нашу жизнь. Они изменили мир и возможности человека. Споры о пользе или вреде компьютера очень актуальны для подростков, начинающих свое знакомство с компьютерами.    </a:t>
            </a:r>
          </a:p>
          <a:p>
            <a:pPr algn="ctr">
              <a:buNone/>
            </a:pPr>
            <a:r>
              <a:rPr lang="ru-RU" sz="2800" dirty="0" smtClean="0">
                <a:solidFill>
                  <a:schemeClr val="tx1"/>
                </a:solidFill>
                <a:latin typeface="Calibri" pitchFamily="34" charset="0"/>
              </a:rPr>
              <a:t> Я выбрала тему «Компьютер В Жизни Школьника» потому что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Calibri" pitchFamily="34" charset="0"/>
              </a:rPr>
              <a:t>этот вопрос часто обсуждается и в моей семье.</a:t>
            </a:r>
            <a:endParaRPr lang="ru-RU" sz="28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4763"/>
            <a:ext cx="9143999" cy="6867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Предположение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Содержимое 7"/>
          <p:cNvSpPr txBox="1">
            <a:spLocks/>
          </p:cNvSpPr>
          <p:nvPr/>
        </p:nvSpPr>
        <p:spPr>
          <a:xfrm>
            <a:off x="899592" y="1556792"/>
            <a:ext cx="7560840" cy="4525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70000"/>
            </a:pPr>
            <a:endParaRPr lang="ru-RU" sz="2800" dirty="0" smtClean="0"/>
          </a:p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Calibri" pitchFamily="34" charset="0"/>
              </a:rPr>
              <a:t>По моему мнению, у каждого школьника должен быть доступ к компьютеру. Персональный компьютер в современном мире стал неотъемлемой частью нашей жизни, но нужно уметь обращаться с ПК и знать меру. Если организовать «общение» с компьютером должным образом, то можно получить много пользы и удовольствия.</a:t>
            </a:r>
            <a:endParaRPr lang="ru-RU" sz="2800" u="sng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42900" lvl="0" indent="-342900" algn="ctr">
              <a:spcBef>
                <a:spcPct val="20000"/>
              </a:spcBef>
              <a:buClr>
                <a:schemeClr val="accent1"/>
              </a:buClr>
              <a:buSzPct val="70000"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Моя задача в этой работе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Содержимое 7"/>
          <p:cNvSpPr txBox="1">
            <a:spLocks/>
          </p:cNvSpPr>
          <p:nvPr/>
        </p:nvSpPr>
        <p:spPr>
          <a:xfrm>
            <a:off x="827584" y="1628800"/>
            <a:ext cx="7560840" cy="4525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70000"/>
            </a:pPr>
            <a:endParaRPr lang="ru-RU" sz="28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800" dirty="0" smtClean="0">
                <a:solidFill>
                  <a:schemeClr val="tx1"/>
                </a:solidFill>
                <a:latin typeface="Calibri" pitchFamily="34" charset="0"/>
              </a:rPr>
              <a:t>В этой работе мне хотелось бы осветить и взвесить основные плюсы и минусы работы с компьютером. Каждый школьник, начинающий свое общение с ПК, должен знать и понимать что не только человек управляет компьютером, но и </a:t>
            </a:r>
            <a:r>
              <a:rPr lang="ru-RU" sz="2800" dirty="0" smtClean="0">
                <a:latin typeface="Calibri" pitchFamily="34" charset="0"/>
              </a:rPr>
              <a:t>компьютер оказывает воздействие на людей.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Содержимое 24" descr="clip4404_new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87624" y="1052736"/>
            <a:ext cx="6768752" cy="459429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  <a:noFill/>
          <a:ln>
            <a:noFill/>
          </a:ln>
          <a:effectLst/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Компьютер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5157192"/>
            <a:ext cx="8352928" cy="1384995"/>
          </a:xfrm>
          <a:prstGeom prst="rect">
            <a:avLst/>
          </a:prstGeom>
          <a:gradFill flip="none" rotWithShape="1">
            <a:gsLst>
              <a:gs pos="0">
                <a:srgbClr val="45F91B">
                  <a:tint val="66000"/>
                  <a:satMod val="160000"/>
                </a:srgbClr>
              </a:gs>
              <a:gs pos="50000">
                <a:srgbClr val="45F91B">
                  <a:tint val="44500"/>
                  <a:satMod val="160000"/>
                </a:srgbClr>
              </a:gs>
              <a:gs pos="100000">
                <a:srgbClr val="45F91B">
                  <a:tint val="23500"/>
                  <a:satMod val="160000"/>
                </a:srgbClr>
              </a:gs>
            </a:gsLst>
            <a:lin ang="5400000" scaled="1"/>
            <a:tileRect/>
          </a:gradFill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alibri" pitchFamily="34" charset="0"/>
              </a:rPr>
              <a:t>Компьютер – ценный источник информации. </a:t>
            </a:r>
          </a:p>
          <a:p>
            <a:pPr algn="ctr"/>
            <a:r>
              <a:rPr lang="ru-RU" sz="2000" i="1" dirty="0" smtClean="0">
                <a:latin typeface="Calibri" pitchFamily="34" charset="0"/>
              </a:rPr>
              <a:t>В интернете можно быстро найти нужную нам информацию, дополнительные материалы, художественную, научную и публицистическую литературу. </a:t>
            </a:r>
            <a:endParaRPr lang="ru-RU" sz="2000" i="1" dirty="0">
              <a:latin typeface="Calibri" pitchFamily="34" charset="0"/>
            </a:endParaRPr>
          </a:p>
        </p:txBody>
      </p:sp>
      <p:sp>
        <p:nvSpPr>
          <p:cNvPr id="11" name="Солнце 10"/>
          <p:cNvSpPr/>
          <p:nvPr/>
        </p:nvSpPr>
        <p:spPr>
          <a:xfrm>
            <a:off x="5580112" y="4005064"/>
            <a:ext cx="432048" cy="432048"/>
          </a:xfrm>
          <a:prstGeom prst="sun">
            <a:avLst/>
          </a:prstGeom>
          <a:solidFill>
            <a:srgbClr val="45F9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3" name="Горизонтальный свиток 32"/>
          <p:cNvSpPr/>
          <p:nvPr/>
        </p:nvSpPr>
        <p:spPr>
          <a:xfrm>
            <a:off x="6444208" y="1268760"/>
            <a:ext cx="2376264" cy="695265"/>
          </a:xfrm>
          <a:prstGeom prst="horizontalScroll">
            <a:avLst/>
          </a:prstGeom>
        </p:spPr>
        <p:style>
          <a:lnRef idx="1">
            <a:schemeClr val="accen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u="sng" dirty="0" smtClean="0">
                <a:solidFill>
                  <a:srgbClr val="002060"/>
                </a:solidFill>
                <a:latin typeface="Cambria" pitchFamily="18" charset="0"/>
              </a:rPr>
              <a:t>Польза</a:t>
            </a:r>
          </a:p>
        </p:txBody>
      </p:sp>
      <p:sp>
        <p:nvSpPr>
          <p:cNvPr id="34" name="Горизонтальный свиток 33"/>
          <p:cNvSpPr/>
          <p:nvPr/>
        </p:nvSpPr>
        <p:spPr>
          <a:xfrm>
            <a:off x="323528" y="1268760"/>
            <a:ext cx="2376264" cy="695265"/>
          </a:xfrm>
          <a:prstGeom prst="horizontalScroll">
            <a:avLst/>
          </a:prstGeom>
        </p:spPr>
        <p:style>
          <a:lnRef idx="1">
            <a:schemeClr val="accen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u="sng" dirty="0" smtClean="0">
                <a:solidFill>
                  <a:srgbClr val="002060"/>
                </a:solidFill>
                <a:latin typeface="Cambria" pitchFamily="18" charset="0"/>
              </a:rPr>
              <a:t>Вред</a:t>
            </a:r>
            <a:endParaRPr lang="ru-RU" sz="2800" u="sng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  <a:noFill/>
          <a:ln>
            <a:noFill/>
          </a:ln>
          <a:effectLst/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Компьютер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" name="Содержимое 9" descr="clip4404_1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15616" y="1052736"/>
            <a:ext cx="6668084" cy="4525962"/>
          </a:xfrm>
        </p:spPr>
      </p:pic>
      <p:sp>
        <p:nvSpPr>
          <p:cNvPr id="9" name="TextBox 8"/>
          <p:cNvSpPr txBox="1"/>
          <p:nvPr/>
        </p:nvSpPr>
        <p:spPr>
          <a:xfrm>
            <a:off x="395536" y="5157192"/>
            <a:ext cx="8352928" cy="1384995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alibri" pitchFamily="34" charset="0"/>
              </a:rPr>
              <a:t>Основной минус – это ухудшение здоровья. </a:t>
            </a:r>
          </a:p>
          <a:p>
            <a:pPr algn="ctr"/>
            <a:r>
              <a:rPr lang="ru-RU" sz="2000" i="1" dirty="0" smtClean="0">
                <a:latin typeface="Calibri" pitchFamily="34" charset="0"/>
              </a:rPr>
              <a:t>Долгое времяпрепровождение за компьютером приводит к болезни позвоночника и глаз. Также страдает и психическое здоровье.</a:t>
            </a:r>
          </a:p>
          <a:p>
            <a:pPr algn="ctr"/>
            <a:endParaRPr lang="ru-RU" sz="2000" i="1" dirty="0" smtClean="0">
              <a:latin typeface="Calibri" pitchFamily="34" charset="0"/>
            </a:endParaRPr>
          </a:p>
        </p:txBody>
      </p:sp>
      <p:sp>
        <p:nvSpPr>
          <p:cNvPr id="11" name="Солнце 10"/>
          <p:cNvSpPr/>
          <p:nvPr/>
        </p:nvSpPr>
        <p:spPr>
          <a:xfrm>
            <a:off x="5580112" y="3356992"/>
            <a:ext cx="432048" cy="432048"/>
          </a:xfrm>
          <a:prstGeom prst="sun">
            <a:avLst/>
          </a:prstGeom>
          <a:solidFill>
            <a:srgbClr val="45F9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2" name="Солнце 11"/>
          <p:cNvSpPr/>
          <p:nvPr/>
        </p:nvSpPr>
        <p:spPr>
          <a:xfrm>
            <a:off x="3059832" y="3356992"/>
            <a:ext cx="432048" cy="432048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6444208" y="1268760"/>
            <a:ext cx="2376264" cy="695265"/>
          </a:xfrm>
          <a:prstGeom prst="horizontalScroll">
            <a:avLst/>
          </a:prstGeom>
        </p:spPr>
        <p:style>
          <a:lnRef idx="1">
            <a:schemeClr val="accen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u="sng" dirty="0" smtClean="0">
                <a:solidFill>
                  <a:srgbClr val="002060"/>
                </a:solidFill>
                <a:latin typeface="Cambria" pitchFamily="18" charset="0"/>
              </a:rPr>
              <a:t>Польза</a:t>
            </a:r>
          </a:p>
        </p:txBody>
      </p:sp>
      <p:sp>
        <p:nvSpPr>
          <p:cNvPr id="14" name="Горизонтальный свиток 13"/>
          <p:cNvSpPr/>
          <p:nvPr/>
        </p:nvSpPr>
        <p:spPr>
          <a:xfrm>
            <a:off x="323528" y="1268760"/>
            <a:ext cx="2376264" cy="695265"/>
          </a:xfrm>
          <a:prstGeom prst="horizontalScroll">
            <a:avLst/>
          </a:prstGeom>
        </p:spPr>
        <p:style>
          <a:lnRef idx="1">
            <a:schemeClr val="accen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u="sng" dirty="0" smtClean="0">
                <a:solidFill>
                  <a:srgbClr val="002060"/>
                </a:solidFill>
                <a:latin typeface="Cambria" pitchFamily="18" charset="0"/>
              </a:rPr>
              <a:t>Вред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Содержимое 24" descr="clip4404_new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1187624" y="1052736"/>
            <a:ext cx="6768752" cy="459429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  <a:noFill/>
          <a:ln>
            <a:noFill/>
          </a:ln>
          <a:effectLst/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Компьютер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1" name="Солнце 10"/>
          <p:cNvSpPr/>
          <p:nvPr/>
        </p:nvSpPr>
        <p:spPr>
          <a:xfrm>
            <a:off x="5724128" y="2996952"/>
            <a:ext cx="432048" cy="432048"/>
          </a:xfrm>
          <a:prstGeom prst="sun">
            <a:avLst/>
          </a:prstGeom>
          <a:solidFill>
            <a:srgbClr val="45F9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3" name="Горизонтальный свиток 32"/>
          <p:cNvSpPr/>
          <p:nvPr/>
        </p:nvSpPr>
        <p:spPr>
          <a:xfrm>
            <a:off x="6444208" y="1268760"/>
            <a:ext cx="2376264" cy="695265"/>
          </a:xfrm>
          <a:prstGeom prst="horizontalScroll">
            <a:avLst/>
          </a:prstGeom>
        </p:spPr>
        <p:style>
          <a:lnRef idx="1">
            <a:schemeClr val="accen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u="sng" dirty="0" smtClean="0">
                <a:solidFill>
                  <a:srgbClr val="002060"/>
                </a:solidFill>
                <a:latin typeface="Cambria" pitchFamily="18" charset="0"/>
              </a:rPr>
              <a:t>Польза</a:t>
            </a:r>
          </a:p>
        </p:txBody>
      </p:sp>
      <p:sp>
        <p:nvSpPr>
          <p:cNvPr id="34" name="Горизонтальный свиток 33"/>
          <p:cNvSpPr/>
          <p:nvPr/>
        </p:nvSpPr>
        <p:spPr>
          <a:xfrm>
            <a:off x="323528" y="1268760"/>
            <a:ext cx="2376264" cy="695265"/>
          </a:xfrm>
          <a:prstGeom prst="horizontalScroll">
            <a:avLst/>
          </a:prstGeom>
        </p:spPr>
        <p:style>
          <a:lnRef idx="1">
            <a:schemeClr val="accen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u="sng" dirty="0" smtClean="0">
                <a:solidFill>
                  <a:srgbClr val="002060"/>
                </a:solidFill>
                <a:latin typeface="Cambria" pitchFamily="18" charset="0"/>
              </a:rPr>
              <a:t>Вред</a:t>
            </a:r>
            <a:endParaRPr lang="ru-RU" sz="2800" u="sng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8" name="Солнце 7"/>
          <p:cNvSpPr/>
          <p:nvPr/>
        </p:nvSpPr>
        <p:spPr>
          <a:xfrm>
            <a:off x="3203848" y="4005064"/>
            <a:ext cx="432048" cy="432048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0" name="Солнце 9"/>
          <p:cNvSpPr/>
          <p:nvPr/>
        </p:nvSpPr>
        <p:spPr>
          <a:xfrm>
            <a:off x="2555776" y="4005064"/>
            <a:ext cx="432048" cy="432048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544" y="5165229"/>
            <a:ext cx="8352928" cy="1384995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alibri" pitchFamily="34" charset="0"/>
              </a:rPr>
              <a:t>Компьютер лишает живого общения с окружающими. </a:t>
            </a:r>
          </a:p>
          <a:p>
            <a:pPr algn="ctr"/>
            <a:r>
              <a:rPr lang="ru-RU" sz="2000" i="1" dirty="0" smtClean="0">
                <a:latin typeface="Calibri" pitchFamily="34" charset="0"/>
              </a:rPr>
              <a:t>Компьютерная сеть постепенно затягивает человека в виртуальный мир. Это очень актуальная проблема, особенно среди подростков. Многие почти не выходят на улицу, проводя время у мониторов.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  <a:noFill/>
          <a:ln>
            <a:noFill/>
          </a:ln>
          <a:effectLst/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Компьютер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" name="Содержимое 9" descr="clip4404_1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15616" y="1052736"/>
            <a:ext cx="6668084" cy="4525962"/>
          </a:xfrm>
        </p:spPr>
      </p:pic>
      <p:sp>
        <p:nvSpPr>
          <p:cNvPr id="11" name="Солнце 10"/>
          <p:cNvSpPr/>
          <p:nvPr/>
        </p:nvSpPr>
        <p:spPr>
          <a:xfrm>
            <a:off x="5580112" y="3356992"/>
            <a:ext cx="432048" cy="432048"/>
          </a:xfrm>
          <a:prstGeom prst="sun">
            <a:avLst/>
          </a:prstGeom>
          <a:solidFill>
            <a:srgbClr val="45F9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2" name="Солнце 11"/>
          <p:cNvSpPr/>
          <p:nvPr/>
        </p:nvSpPr>
        <p:spPr>
          <a:xfrm>
            <a:off x="2483768" y="3356992"/>
            <a:ext cx="432048" cy="432048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6444208" y="1268760"/>
            <a:ext cx="2376264" cy="695265"/>
          </a:xfrm>
          <a:prstGeom prst="horizontalScroll">
            <a:avLst/>
          </a:prstGeom>
        </p:spPr>
        <p:style>
          <a:lnRef idx="1">
            <a:schemeClr val="accen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u="sng" dirty="0" smtClean="0">
                <a:solidFill>
                  <a:srgbClr val="002060"/>
                </a:solidFill>
                <a:latin typeface="Cambria" pitchFamily="18" charset="0"/>
              </a:rPr>
              <a:t>Польза</a:t>
            </a:r>
          </a:p>
        </p:txBody>
      </p:sp>
      <p:sp>
        <p:nvSpPr>
          <p:cNvPr id="14" name="Горизонтальный свиток 13"/>
          <p:cNvSpPr/>
          <p:nvPr/>
        </p:nvSpPr>
        <p:spPr>
          <a:xfrm>
            <a:off x="323528" y="1268760"/>
            <a:ext cx="2376264" cy="695265"/>
          </a:xfrm>
          <a:prstGeom prst="horizontalScroll">
            <a:avLst/>
          </a:prstGeom>
        </p:spPr>
        <p:style>
          <a:lnRef idx="1">
            <a:schemeClr val="accen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u="sng" dirty="0" smtClean="0">
                <a:solidFill>
                  <a:srgbClr val="002060"/>
                </a:solidFill>
                <a:latin typeface="Cambria" pitchFamily="18" charset="0"/>
              </a:rPr>
              <a:t>Вред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5536" y="5157192"/>
            <a:ext cx="8352928" cy="1384995"/>
          </a:xfrm>
          <a:prstGeom prst="rect">
            <a:avLst/>
          </a:prstGeom>
          <a:gradFill flip="none" rotWithShape="1">
            <a:gsLst>
              <a:gs pos="0">
                <a:srgbClr val="45F91B">
                  <a:tint val="66000"/>
                  <a:satMod val="160000"/>
                </a:srgbClr>
              </a:gs>
              <a:gs pos="50000">
                <a:srgbClr val="45F91B">
                  <a:tint val="44500"/>
                  <a:satMod val="160000"/>
                </a:srgbClr>
              </a:gs>
              <a:gs pos="100000">
                <a:srgbClr val="45F91B">
                  <a:tint val="23500"/>
                  <a:satMod val="160000"/>
                </a:srgbClr>
              </a:gs>
            </a:gsLst>
            <a:lin ang="5400000" scaled="1"/>
            <a:tileRect/>
          </a:gradFill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alibri" pitchFamily="34" charset="0"/>
              </a:rPr>
              <a:t>Компьютер – средство общения. </a:t>
            </a:r>
          </a:p>
          <a:p>
            <a:pPr algn="ctr"/>
            <a:r>
              <a:rPr lang="ru-RU" sz="2000" i="1" dirty="0" smtClean="0">
                <a:latin typeface="Calibri" pitchFamily="34" charset="0"/>
              </a:rPr>
              <a:t>Можно завести новые интересные знакомства с людьми, живущими в самых различных уголках мира. Мгновенные сообщения, голос и изображение  позволяют вести интерактивный диалог.</a:t>
            </a:r>
            <a:endParaRPr lang="ru-RU" sz="2000" i="1" dirty="0">
              <a:latin typeface="Calibri" pitchFamily="34" charset="0"/>
            </a:endParaRPr>
          </a:p>
        </p:txBody>
      </p:sp>
      <p:sp>
        <p:nvSpPr>
          <p:cNvPr id="16" name="Солнце 15"/>
          <p:cNvSpPr/>
          <p:nvPr/>
        </p:nvSpPr>
        <p:spPr>
          <a:xfrm>
            <a:off x="6228184" y="3356992"/>
            <a:ext cx="432048" cy="432048"/>
          </a:xfrm>
          <a:prstGeom prst="sun">
            <a:avLst/>
          </a:prstGeom>
          <a:solidFill>
            <a:srgbClr val="45F9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7" name="Солнце 16"/>
          <p:cNvSpPr/>
          <p:nvPr/>
        </p:nvSpPr>
        <p:spPr>
          <a:xfrm>
            <a:off x="3131840" y="3356992"/>
            <a:ext cx="432048" cy="432048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Содержимое 24" descr="clip4404_new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87624" y="1052736"/>
            <a:ext cx="6768752" cy="459429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  <a:noFill/>
          <a:ln>
            <a:noFill/>
          </a:ln>
          <a:effectLst/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Компьютер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5157192"/>
            <a:ext cx="8352928" cy="1384995"/>
          </a:xfrm>
          <a:prstGeom prst="rect">
            <a:avLst/>
          </a:prstGeom>
          <a:gradFill flip="none" rotWithShape="1">
            <a:gsLst>
              <a:gs pos="0">
                <a:srgbClr val="45F91B">
                  <a:tint val="66000"/>
                  <a:satMod val="160000"/>
                </a:srgbClr>
              </a:gs>
              <a:gs pos="50000">
                <a:srgbClr val="45F91B">
                  <a:tint val="44500"/>
                  <a:satMod val="160000"/>
                </a:srgbClr>
              </a:gs>
              <a:gs pos="100000">
                <a:srgbClr val="45F91B">
                  <a:tint val="23500"/>
                  <a:satMod val="160000"/>
                </a:srgbClr>
              </a:gs>
            </a:gsLst>
            <a:lin ang="5400000" scaled="1"/>
            <a:tileRect/>
          </a:gradFill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alibri" pitchFamily="34" charset="0"/>
              </a:rPr>
              <a:t>Компьютер – центр развлечений. </a:t>
            </a:r>
          </a:p>
          <a:p>
            <a:pPr algn="ctr"/>
            <a:r>
              <a:rPr lang="ru-RU" sz="2000" i="1" dirty="0" smtClean="0">
                <a:latin typeface="Calibri" pitchFamily="34" charset="0"/>
              </a:rPr>
              <a:t>Компьютерные игры позволяют разнообразить время отдыха. С друзьями можно посмотреть фильмы, послушать музыку, посмотреть фотографии и др.</a:t>
            </a:r>
            <a:r>
              <a:rPr lang="ru-RU" sz="2000" b="1" i="1" dirty="0" smtClean="0">
                <a:latin typeface="Calibri" pitchFamily="34" charset="0"/>
              </a:rPr>
              <a:t> </a:t>
            </a:r>
          </a:p>
        </p:txBody>
      </p:sp>
      <p:sp>
        <p:nvSpPr>
          <p:cNvPr id="11" name="Солнце 10"/>
          <p:cNvSpPr/>
          <p:nvPr/>
        </p:nvSpPr>
        <p:spPr>
          <a:xfrm>
            <a:off x="5868144" y="4005064"/>
            <a:ext cx="432048" cy="432048"/>
          </a:xfrm>
          <a:prstGeom prst="sun">
            <a:avLst/>
          </a:prstGeom>
          <a:solidFill>
            <a:srgbClr val="45F9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3" name="Горизонтальный свиток 32"/>
          <p:cNvSpPr/>
          <p:nvPr/>
        </p:nvSpPr>
        <p:spPr>
          <a:xfrm>
            <a:off x="6444208" y="1268760"/>
            <a:ext cx="2376264" cy="695265"/>
          </a:xfrm>
          <a:prstGeom prst="horizontalScroll">
            <a:avLst/>
          </a:prstGeom>
        </p:spPr>
        <p:style>
          <a:lnRef idx="1">
            <a:schemeClr val="accen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u="sng" dirty="0" smtClean="0">
                <a:solidFill>
                  <a:srgbClr val="002060"/>
                </a:solidFill>
                <a:latin typeface="Cambria" pitchFamily="18" charset="0"/>
              </a:rPr>
              <a:t>Польза</a:t>
            </a:r>
          </a:p>
        </p:txBody>
      </p:sp>
      <p:sp>
        <p:nvSpPr>
          <p:cNvPr id="34" name="Горизонтальный свиток 33"/>
          <p:cNvSpPr/>
          <p:nvPr/>
        </p:nvSpPr>
        <p:spPr>
          <a:xfrm>
            <a:off x="323528" y="1268760"/>
            <a:ext cx="2376264" cy="695265"/>
          </a:xfrm>
          <a:prstGeom prst="horizontalScroll">
            <a:avLst/>
          </a:prstGeom>
        </p:spPr>
        <p:style>
          <a:lnRef idx="1">
            <a:schemeClr val="accen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u="sng" dirty="0" smtClean="0">
                <a:solidFill>
                  <a:srgbClr val="002060"/>
                </a:solidFill>
                <a:latin typeface="Cambria" pitchFamily="18" charset="0"/>
              </a:rPr>
              <a:t>Вред</a:t>
            </a:r>
            <a:endParaRPr lang="ru-RU" sz="2800" u="sng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8" name="Солнце 7"/>
          <p:cNvSpPr/>
          <p:nvPr/>
        </p:nvSpPr>
        <p:spPr>
          <a:xfrm>
            <a:off x="5436096" y="4005064"/>
            <a:ext cx="432048" cy="432048"/>
          </a:xfrm>
          <a:prstGeom prst="sun">
            <a:avLst/>
          </a:prstGeom>
          <a:solidFill>
            <a:srgbClr val="45F9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0" name="Солнце 9"/>
          <p:cNvSpPr/>
          <p:nvPr/>
        </p:nvSpPr>
        <p:spPr>
          <a:xfrm>
            <a:off x="6300192" y="4005064"/>
            <a:ext cx="432048" cy="432048"/>
          </a:xfrm>
          <a:prstGeom prst="sun">
            <a:avLst/>
          </a:prstGeom>
          <a:solidFill>
            <a:srgbClr val="45F9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2" name="Солнце 11"/>
          <p:cNvSpPr/>
          <p:nvPr/>
        </p:nvSpPr>
        <p:spPr>
          <a:xfrm>
            <a:off x="2411760" y="2996952"/>
            <a:ext cx="432048" cy="432048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Солнце 12"/>
          <p:cNvSpPr/>
          <p:nvPr/>
        </p:nvSpPr>
        <p:spPr>
          <a:xfrm>
            <a:off x="3059832" y="2996952"/>
            <a:ext cx="432048" cy="432048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2649</TotalTime>
  <Words>585</Words>
  <Application>Microsoft Office PowerPoint</Application>
  <PresentationFormat>Экран (4:3)</PresentationFormat>
  <Paragraphs>73</Paragraphs>
  <Slides>14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Компьютер</vt:lpstr>
      <vt:lpstr>Почему я выбрала эту тему???</vt:lpstr>
      <vt:lpstr>Предположение</vt:lpstr>
      <vt:lpstr>Моя задача в этой работе</vt:lpstr>
      <vt:lpstr>Компьютер</vt:lpstr>
      <vt:lpstr>Компьютер</vt:lpstr>
      <vt:lpstr>Компьютер</vt:lpstr>
      <vt:lpstr>Компьютер</vt:lpstr>
      <vt:lpstr>Компьютер</vt:lpstr>
      <vt:lpstr>Компьютер</vt:lpstr>
      <vt:lpstr>Компьютер</vt:lpstr>
      <vt:lpstr>Компьютер</vt:lpstr>
      <vt:lpstr>Компьютер</vt:lpstr>
      <vt:lpstr>Вывод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sou</dc:creator>
  <cp:lastModifiedBy>Информатика</cp:lastModifiedBy>
  <cp:revision>134</cp:revision>
  <dcterms:created xsi:type="dcterms:W3CDTF">2013-02-12T16:58:57Z</dcterms:created>
  <dcterms:modified xsi:type="dcterms:W3CDTF">2014-01-22T03:54:17Z</dcterms:modified>
</cp:coreProperties>
</file>