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30"/>
  </p:notesMasterIdLst>
  <p:sldIdLst>
    <p:sldId id="256" r:id="rId2"/>
    <p:sldId id="314" r:id="rId3"/>
    <p:sldId id="275" r:id="rId4"/>
    <p:sldId id="276" r:id="rId5"/>
    <p:sldId id="278" r:id="rId6"/>
    <p:sldId id="295" r:id="rId7"/>
    <p:sldId id="296" r:id="rId8"/>
    <p:sldId id="297" r:id="rId9"/>
    <p:sldId id="298" r:id="rId10"/>
    <p:sldId id="294" r:id="rId11"/>
    <p:sldId id="299" r:id="rId12"/>
    <p:sldId id="300" r:id="rId13"/>
    <p:sldId id="301" r:id="rId14"/>
    <p:sldId id="302" r:id="rId15"/>
    <p:sldId id="318" r:id="rId16"/>
    <p:sldId id="319" r:id="rId17"/>
    <p:sldId id="303" r:id="rId18"/>
    <p:sldId id="304" r:id="rId19"/>
    <p:sldId id="320" r:id="rId20"/>
    <p:sldId id="321" r:id="rId21"/>
    <p:sldId id="327" r:id="rId22"/>
    <p:sldId id="305" r:id="rId23"/>
    <p:sldId id="328" r:id="rId24"/>
    <p:sldId id="334" r:id="rId25"/>
    <p:sldId id="329" r:id="rId26"/>
    <p:sldId id="330" r:id="rId27"/>
    <p:sldId id="331" r:id="rId28"/>
    <p:sldId id="332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50000" saltData="mb5f049MnJwmlyisNyfIEw==" hashData="gBVsjLyw42UWUNL7e8g9bfsYKkI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0E73"/>
    <a:srgbClr val="384AFA"/>
    <a:srgbClr val="FF33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86" autoAdjust="0"/>
  </p:normalViewPr>
  <p:slideViewPr>
    <p:cSldViewPr>
      <p:cViewPr varScale="1">
        <p:scale>
          <a:sx n="66" d="100"/>
          <a:sy n="66" d="100"/>
        </p:scale>
        <p:origin x="-55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3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8E0537-04F7-4E77-BEB7-70D69FF2BD38}" type="datetimeFigureOut">
              <a:rPr lang="ru-RU" smtClean="0"/>
              <a:pPr/>
              <a:t>26.01.2014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524D29-D1FB-4743-98AF-8F5EDE2C0F4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524D29-D1FB-4743-98AF-8F5EDE2C0F49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writeln('</a:t>
            </a:r>
            <a:r>
              <a:rPr lang="en-US" dirty="0" err="1" smtClean="0">
                <a:solidFill>
                  <a:srgbClr val="002060"/>
                </a:solidFill>
              </a:rPr>
              <a:t>a+b</a:t>
            </a:r>
            <a:r>
              <a:rPr lang="en-US" dirty="0" smtClean="0">
                <a:solidFill>
                  <a:srgbClr val="002060"/>
                </a:solidFill>
              </a:rPr>
              <a:t>=</a:t>
            </a:r>
            <a:r>
              <a:rPr lang="en-US" dirty="0" smtClean="0"/>
              <a:t>',</a:t>
            </a:r>
            <a:r>
              <a:rPr lang="en-US" dirty="0" err="1" smtClean="0"/>
              <a:t>a+b</a:t>
            </a:r>
            <a:r>
              <a:rPr lang="en-US" dirty="0" smtClean="0"/>
              <a:t>, ‘;</a:t>
            </a:r>
            <a:r>
              <a:rPr lang="en-US" dirty="0" smtClean="0">
                <a:solidFill>
                  <a:srgbClr val="002060"/>
                </a:solidFill>
              </a:rPr>
              <a:t>a*b=</a:t>
            </a:r>
            <a:r>
              <a:rPr lang="en-US" dirty="0" smtClean="0"/>
              <a:t>',a*b, ';</a:t>
            </a:r>
            <a:r>
              <a:rPr lang="en-US" dirty="0" smtClean="0">
                <a:solidFill>
                  <a:srgbClr val="002060"/>
                </a:solidFill>
              </a:rPr>
              <a:t>a-b=</a:t>
            </a:r>
            <a:r>
              <a:rPr lang="en-US" dirty="0" smtClean="0"/>
              <a:t>',a-b);</a:t>
            </a:r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524D29-D1FB-4743-98AF-8F5EDE2C0F49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1000" dirty="0" smtClean="0"/>
              <a:t>Ответы: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ru-RU" sz="1000" dirty="0" smtClean="0"/>
              <a:t>Когда при переводе на машинный язык транслятор встречает описание переменной, он отводит для этой переменной ячейку памяти и ставит в соответствие номер первого байта ячейки.</a:t>
            </a:r>
            <a:endParaRPr lang="en-US" sz="10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ru-RU" sz="1000" dirty="0" smtClean="0"/>
              <a:t>Описательная часть программы состоит из четырех разделов: раздел меток </a:t>
            </a:r>
            <a:r>
              <a:rPr lang="en-US" sz="1000" b="1" dirty="0" smtClean="0">
                <a:solidFill>
                  <a:srgbClr val="0070C0"/>
                </a:solidFill>
              </a:rPr>
              <a:t>label</a:t>
            </a:r>
            <a:r>
              <a:rPr lang="en-US" sz="1000" dirty="0" smtClean="0"/>
              <a:t> </a:t>
            </a:r>
            <a:r>
              <a:rPr lang="ru-RU" sz="1000" dirty="0" smtClean="0"/>
              <a:t>, раздел констант </a:t>
            </a:r>
            <a:r>
              <a:rPr lang="en-US" sz="1000" b="1" dirty="0" smtClean="0">
                <a:solidFill>
                  <a:srgbClr val="0070C0"/>
                </a:solidFill>
              </a:rPr>
              <a:t>const</a:t>
            </a:r>
            <a:r>
              <a:rPr lang="ru-RU" sz="1000" dirty="0" smtClean="0"/>
              <a:t>, раздел типов </a:t>
            </a:r>
            <a:r>
              <a:rPr lang="en-US" sz="1000" b="1" dirty="0" smtClean="0">
                <a:solidFill>
                  <a:srgbClr val="0070C0"/>
                </a:solidFill>
              </a:rPr>
              <a:t>type</a:t>
            </a:r>
            <a:r>
              <a:rPr lang="ru-RU" sz="1000" b="1" dirty="0" smtClean="0">
                <a:solidFill>
                  <a:srgbClr val="0070C0"/>
                </a:solidFill>
              </a:rPr>
              <a:t> </a:t>
            </a:r>
            <a:r>
              <a:rPr lang="ru-RU" sz="1000" b="0" dirty="0" smtClean="0">
                <a:solidFill>
                  <a:srgbClr val="0070C0"/>
                </a:solidFill>
              </a:rPr>
              <a:t>и о</a:t>
            </a:r>
            <a:r>
              <a:rPr lang="ru-RU" sz="1000" dirty="0" smtClean="0"/>
              <a:t>сновной раздел переменных </a:t>
            </a:r>
            <a:r>
              <a:rPr lang="en-US" sz="1000" b="1" dirty="0" smtClean="0">
                <a:solidFill>
                  <a:srgbClr val="0070C0"/>
                </a:solidFill>
              </a:rPr>
              <a:t>var</a:t>
            </a:r>
            <a:r>
              <a:rPr lang="ru-RU" sz="1000" b="1" dirty="0" smtClean="0">
                <a:solidFill>
                  <a:srgbClr val="0070C0"/>
                </a:solidFill>
              </a:rPr>
              <a:t>,</a:t>
            </a:r>
            <a:r>
              <a:rPr lang="ru-RU" sz="1000" b="1" baseline="0" dirty="0" smtClean="0">
                <a:solidFill>
                  <a:srgbClr val="0070C0"/>
                </a:solidFill>
              </a:rPr>
              <a:t> </a:t>
            </a:r>
            <a:r>
              <a:rPr lang="ru-RU" sz="1000" b="0" baseline="0" dirty="0" smtClean="0">
                <a:solidFill>
                  <a:srgbClr val="0070C0"/>
                </a:solidFill>
              </a:rPr>
              <a:t>в котором</a:t>
            </a:r>
            <a:r>
              <a:rPr lang="ru-RU" sz="1000" b="0" dirty="0" smtClean="0"/>
              <a:t> </a:t>
            </a:r>
            <a:r>
              <a:rPr lang="ru-RU" sz="1000" dirty="0" smtClean="0"/>
              <a:t>указываются имена переменных, используемых в программе и их тип. Для </a:t>
            </a:r>
            <a:r>
              <a:rPr lang="ru-RU" sz="1000" b="1" dirty="0" smtClean="0">
                <a:solidFill>
                  <a:srgbClr val="FF0000"/>
                </a:solidFill>
              </a:rPr>
              <a:t>числовых</a:t>
            </a:r>
            <a:r>
              <a:rPr lang="ru-RU" sz="1000" dirty="0" smtClean="0"/>
              <a:t> данных применяются основные описатели типов </a:t>
            </a:r>
            <a:r>
              <a:rPr lang="en-US" sz="1000" b="1" dirty="0" smtClean="0">
                <a:solidFill>
                  <a:srgbClr val="0070C0"/>
                </a:solidFill>
              </a:rPr>
              <a:t>integer</a:t>
            </a:r>
            <a:r>
              <a:rPr lang="ru-RU" sz="1000" b="1" dirty="0" smtClean="0">
                <a:solidFill>
                  <a:srgbClr val="0070C0"/>
                </a:solidFill>
              </a:rPr>
              <a:t>(цел)</a:t>
            </a:r>
            <a:r>
              <a:rPr lang="en-US" sz="1000" dirty="0" smtClean="0"/>
              <a:t> </a:t>
            </a:r>
            <a:r>
              <a:rPr lang="ru-RU" sz="1000" dirty="0" smtClean="0"/>
              <a:t>и </a:t>
            </a:r>
            <a:r>
              <a:rPr lang="en-US" sz="1000" b="1" dirty="0" smtClean="0">
                <a:solidFill>
                  <a:srgbClr val="0070C0"/>
                </a:solidFill>
              </a:rPr>
              <a:t>real</a:t>
            </a:r>
            <a:r>
              <a:rPr lang="ru-RU" sz="1000" b="1" dirty="0" smtClean="0">
                <a:solidFill>
                  <a:srgbClr val="0070C0"/>
                </a:solidFill>
              </a:rPr>
              <a:t>(вещ)</a:t>
            </a:r>
            <a:r>
              <a:rPr lang="en-US" sz="1000" dirty="0" smtClean="0"/>
              <a:t>.</a:t>
            </a:r>
            <a:r>
              <a:rPr lang="ru-RU" sz="1000" dirty="0" smtClean="0"/>
              <a:t> Раздел переменных может иметь вид: </a:t>
            </a:r>
            <a:r>
              <a:rPr lang="en-US" sz="1000" b="1" dirty="0" smtClean="0">
                <a:solidFill>
                  <a:srgbClr val="0070C0"/>
                </a:solidFill>
              </a:rPr>
              <a:t>var</a:t>
            </a:r>
            <a:r>
              <a:rPr lang="en-US" sz="1000" dirty="0" smtClean="0"/>
              <a:t> i,j: </a:t>
            </a:r>
            <a:r>
              <a:rPr lang="en-US" sz="1000" b="1" dirty="0" smtClean="0">
                <a:solidFill>
                  <a:srgbClr val="0070C0"/>
                </a:solidFill>
              </a:rPr>
              <a:t>integer</a:t>
            </a:r>
            <a:r>
              <a:rPr lang="en-US" sz="1000" dirty="0" smtClean="0"/>
              <a:t>; x: </a:t>
            </a:r>
            <a:r>
              <a:rPr lang="en-US" sz="1000" b="1" dirty="0" smtClean="0">
                <a:solidFill>
                  <a:srgbClr val="0070C0"/>
                </a:solidFill>
              </a:rPr>
              <a:t>real</a:t>
            </a:r>
            <a:r>
              <a:rPr lang="en-US" sz="1000" b="1" dirty="0" smtClean="0">
                <a:solidFill>
                  <a:srgbClr val="002060"/>
                </a:solidFill>
              </a:rPr>
              <a:t>;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ru-RU" sz="1000" dirty="0" smtClean="0"/>
              <a:t>Для</a:t>
            </a:r>
            <a:r>
              <a:rPr lang="ru-RU" sz="1000" baseline="0" dirty="0" smtClean="0"/>
              <a:t> ввода данных используется </a:t>
            </a:r>
            <a:r>
              <a:rPr lang="ru-RU" sz="1000" dirty="0" smtClean="0"/>
              <a:t>оператор ввода</a:t>
            </a:r>
            <a:r>
              <a:rPr lang="en-US" sz="1000" dirty="0" smtClean="0"/>
              <a:t>: </a:t>
            </a:r>
            <a:r>
              <a:rPr lang="en-US" sz="1000" b="1" dirty="0" smtClean="0">
                <a:solidFill>
                  <a:srgbClr val="FF0000"/>
                </a:solidFill>
              </a:rPr>
              <a:t>read</a:t>
            </a:r>
            <a:r>
              <a:rPr lang="en-US" sz="1000" dirty="0" smtClean="0"/>
              <a:t> </a:t>
            </a:r>
            <a:r>
              <a:rPr lang="ru-RU" sz="1000" dirty="0" smtClean="0"/>
              <a:t>(</a:t>
            </a:r>
            <a:r>
              <a:rPr lang="ru-RU" sz="1000" i="1" dirty="0" smtClean="0"/>
              <a:t>список имен)</a:t>
            </a:r>
            <a:r>
              <a:rPr lang="en-US" sz="1000" b="1" dirty="0" smtClean="0"/>
              <a:t>;</a:t>
            </a:r>
            <a:r>
              <a:rPr lang="ru-RU" sz="1000" b="1" dirty="0" smtClean="0"/>
              <a:t>. </a:t>
            </a:r>
            <a:r>
              <a:rPr lang="ru-RU" sz="1000" dirty="0" smtClean="0"/>
              <a:t>Оператор ввода помещает вводимое значение переменной в отведенную для нее ячейку.</a:t>
            </a:r>
            <a:r>
              <a:rPr lang="en-US" sz="1000" dirty="0" smtClean="0"/>
              <a:t> </a:t>
            </a:r>
            <a:endParaRPr lang="ru-RU" sz="1000" dirty="0" smtClean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ru-RU" sz="1000" dirty="0" smtClean="0"/>
              <a:t>Оператор </a:t>
            </a:r>
            <a:r>
              <a:rPr lang="en-US" sz="1000" b="1" dirty="0" smtClean="0">
                <a:solidFill>
                  <a:srgbClr val="0070C0"/>
                </a:solidFill>
              </a:rPr>
              <a:t>read</a:t>
            </a:r>
            <a:r>
              <a:rPr lang="en-US" sz="1000" dirty="0" smtClean="0"/>
              <a:t> </a:t>
            </a:r>
            <a:r>
              <a:rPr lang="ru-RU" sz="1000" dirty="0" smtClean="0"/>
              <a:t>(читать) останавливает работу программы и ждет, пока пользователь наберёт на клавиатуре число и нажмет </a:t>
            </a:r>
            <a:r>
              <a:rPr lang="en-US" sz="1000" dirty="0" smtClean="0"/>
              <a:t>&lt;Enter&gt;</a:t>
            </a:r>
            <a:r>
              <a:rPr lang="ru-RU" sz="1000" dirty="0" smtClean="0"/>
              <a:t>. Введенное число помещается в оперативную память, в отведенную ячейку. Если список имен содержит несколько имен, то для каждого надо внести свое значение. Числа вводятся или через </a:t>
            </a:r>
            <a:r>
              <a:rPr lang="ru-RU" sz="1000" dirty="0" smtClean="0">
                <a:solidFill>
                  <a:srgbClr val="FF0000"/>
                </a:solidFill>
              </a:rPr>
              <a:t>пробел</a:t>
            </a:r>
            <a:r>
              <a:rPr lang="ru-RU" sz="1000" dirty="0" smtClean="0"/>
              <a:t>, или через </a:t>
            </a:r>
            <a:r>
              <a:rPr lang="ru-RU" sz="1000" dirty="0" smtClean="0">
                <a:solidFill>
                  <a:srgbClr val="FF0000"/>
                </a:solidFill>
              </a:rPr>
              <a:t>запятую</a:t>
            </a:r>
            <a:r>
              <a:rPr lang="ru-RU" sz="1000" dirty="0" smtClean="0"/>
              <a:t>, или нажатием клавиши </a:t>
            </a:r>
            <a:r>
              <a:rPr lang="en-US" sz="1000" dirty="0" smtClean="0"/>
              <a:t>&lt;</a:t>
            </a:r>
            <a:r>
              <a:rPr lang="en-US" sz="1000" dirty="0" smtClean="0">
                <a:solidFill>
                  <a:srgbClr val="FF0000"/>
                </a:solidFill>
              </a:rPr>
              <a:t>Enter</a:t>
            </a:r>
            <a:r>
              <a:rPr lang="en-US" sz="1000" dirty="0" smtClean="0"/>
              <a:t>&gt;</a:t>
            </a:r>
            <a:r>
              <a:rPr lang="ru-RU" sz="1000" dirty="0" smtClean="0"/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ru-RU" sz="1000" dirty="0" smtClean="0"/>
              <a:t>Например,</a:t>
            </a:r>
            <a:r>
              <a:rPr lang="en-US" sz="1000" b="1" dirty="0" smtClean="0">
                <a:solidFill>
                  <a:srgbClr val="0070C0"/>
                </a:solidFill>
              </a:rPr>
              <a:t> read</a:t>
            </a:r>
            <a:r>
              <a:rPr lang="en-US" sz="1000" dirty="0" smtClean="0"/>
              <a:t> </a:t>
            </a:r>
            <a:r>
              <a:rPr lang="ru-RU" sz="1000" dirty="0" smtClean="0"/>
              <a:t>(</a:t>
            </a:r>
            <a:r>
              <a:rPr lang="en-US" sz="1000" dirty="0" smtClean="0"/>
              <a:t>i,j);</a:t>
            </a:r>
            <a:r>
              <a:rPr lang="ru-RU" sz="1000" dirty="0" smtClean="0"/>
              <a:t> требует ввода двух целых чисел. После работы этого оператора курсор располагается за последним числом, но не переводится на новую строку. </a:t>
            </a:r>
            <a:r>
              <a:rPr lang="ru-RU" sz="1000" dirty="0" smtClean="0">
                <a:solidFill>
                  <a:srgbClr val="FF0000"/>
                </a:solidFill>
              </a:rPr>
              <a:t>Для перевода курсора </a:t>
            </a:r>
            <a:r>
              <a:rPr lang="ru-RU" sz="1000" dirty="0" smtClean="0"/>
              <a:t>на новую строку экрана дисплея после ввода данных надо использовать оператор </a:t>
            </a:r>
            <a:r>
              <a:rPr lang="en-US" sz="1000" b="1" dirty="0" smtClean="0">
                <a:solidFill>
                  <a:srgbClr val="0070C0"/>
                </a:solidFill>
              </a:rPr>
              <a:t>readln</a:t>
            </a:r>
            <a:r>
              <a:rPr lang="en-US" sz="1000" dirty="0" smtClean="0"/>
              <a:t> </a:t>
            </a:r>
            <a:r>
              <a:rPr lang="ru-RU" sz="1000" dirty="0" smtClean="0"/>
              <a:t>(</a:t>
            </a:r>
            <a:r>
              <a:rPr lang="ru-RU" sz="1000" i="1" dirty="0" smtClean="0"/>
              <a:t>список имен</a:t>
            </a:r>
            <a:r>
              <a:rPr lang="en-US" sz="1000" dirty="0" smtClean="0"/>
              <a:t>);</a:t>
            </a:r>
            <a:endParaRPr lang="ru-RU" sz="1000" dirty="0" smtClean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ru-RU" sz="1000" dirty="0" smtClean="0"/>
              <a:t>Для вывода результатов работы программы на экран дисплея служит оператор </a:t>
            </a:r>
            <a:r>
              <a:rPr lang="en-US" sz="1000" b="1" dirty="0" smtClean="0">
                <a:solidFill>
                  <a:srgbClr val="0070C0"/>
                </a:solidFill>
              </a:rPr>
              <a:t>write </a:t>
            </a:r>
            <a:r>
              <a:rPr lang="ru-RU" sz="1000" dirty="0" smtClean="0"/>
              <a:t>(</a:t>
            </a:r>
            <a:r>
              <a:rPr lang="ru-RU" sz="1000" i="1" dirty="0" smtClean="0"/>
              <a:t>список вывода</a:t>
            </a:r>
            <a:r>
              <a:rPr lang="en-US" sz="1000" dirty="0" smtClean="0"/>
              <a:t>);</a:t>
            </a:r>
            <a:r>
              <a:rPr lang="ru-RU" sz="1000" dirty="0" smtClean="0"/>
              <a:t> Оператор</a:t>
            </a:r>
            <a:r>
              <a:rPr lang="ru-RU" sz="1000" b="1" dirty="0" smtClean="0">
                <a:solidFill>
                  <a:srgbClr val="0070C0"/>
                </a:solidFill>
              </a:rPr>
              <a:t> </a:t>
            </a:r>
            <a:r>
              <a:rPr lang="en-US" sz="1000" b="1" dirty="0" smtClean="0">
                <a:solidFill>
                  <a:srgbClr val="0070C0"/>
                </a:solidFill>
              </a:rPr>
              <a:t>write </a:t>
            </a:r>
            <a:r>
              <a:rPr lang="ru-RU" sz="1000" dirty="0" smtClean="0"/>
              <a:t>(писать) выводит данные на экран дисплея.</a:t>
            </a:r>
            <a:r>
              <a:rPr lang="en-US" sz="1000" dirty="0" smtClean="0"/>
              <a:t> </a:t>
            </a:r>
            <a:r>
              <a:rPr lang="ru-RU" sz="1000" dirty="0" smtClean="0"/>
              <a:t>С</a:t>
            </a:r>
            <a:r>
              <a:rPr lang="ru-RU" sz="1000" i="1" dirty="0" smtClean="0"/>
              <a:t>писок вывода – перечисленные через запятую имена результатов или арифметические выражения, являющиеся результатом работы программы. Также в список вывода, для пояснения, входят заключенные в апострофы тексты.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ru-RU" sz="1000" dirty="0" smtClean="0"/>
              <a:t>Перевод курсора на новую строку можно осуществить оператором пустого вывода</a:t>
            </a:r>
            <a:r>
              <a:rPr lang="en-US" sz="1000" dirty="0" smtClean="0"/>
              <a:t> </a:t>
            </a:r>
            <a:r>
              <a:rPr lang="en-US" sz="1000" b="1" dirty="0" smtClean="0">
                <a:solidFill>
                  <a:srgbClr val="0070C0"/>
                </a:solidFill>
              </a:rPr>
              <a:t>writeln</a:t>
            </a:r>
            <a:r>
              <a:rPr lang="en-US" sz="1000" dirty="0" smtClean="0"/>
              <a:t>;</a:t>
            </a:r>
            <a:r>
              <a:rPr lang="ru-RU" sz="1000" dirty="0" smtClean="0"/>
              <a:t> Если надо перевести курсор после печати, то применяется </a:t>
            </a:r>
            <a:r>
              <a:rPr lang="en-US" sz="1000" b="1" dirty="0" smtClean="0">
                <a:solidFill>
                  <a:srgbClr val="FF0000"/>
                </a:solidFill>
              </a:rPr>
              <a:t>writeln</a:t>
            </a:r>
            <a:r>
              <a:rPr lang="ru-RU" sz="1000" dirty="0" smtClean="0"/>
              <a:t> (</a:t>
            </a:r>
            <a:r>
              <a:rPr lang="ru-RU" sz="1000" i="1" dirty="0" smtClean="0"/>
              <a:t>список вывода</a:t>
            </a:r>
            <a:r>
              <a:rPr lang="en-US" sz="1000" dirty="0" smtClean="0"/>
              <a:t>);</a:t>
            </a:r>
            <a:endParaRPr lang="ru-RU" sz="1000" dirty="0" smtClean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ru-RU" sz="1000" dirty="0" smtClean="0"/>
              <a:t>После вывода результатов работы программы на экран в Турбо Паскаль система так быстро возвращается в редактор текстов программы, что пользователь не успевает увидеть результаты. Чтобы задержать изображение, в конце программы следует ставить оператор пустого ввода </a:t>
            </a:r>
            <a:r>
              <a:rPr lang="en-US" sz="1000" b="1" dirty="0" smtClean="0">
                <a:solidFill>
                  <a:srgbClr val="FF0000"/>
                </a:solidFill>
              </a:rPr>
              <a:t>readln</a:t>
            </a:r>
            <a:r>
              <a:rPr lang="en-US" sz="1000" dirty="0" smtClean="0"/>
              <a:t>;</a:t>
            </a:r>
            <a:endParaRPr lang="ru-RU" sz="1000" dirty="0" smtClean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ru-RU" sz="1000" dirty="0" smtClean="0"/>
              <a:t>Да.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ru-RU" sz="1000" dirty="0" smtClean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ru-RU" sz="1000" i="1" dirty="0" smtClean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ru-RU" sz="1000" dirty="0" smtClean="0"/>
          </a:p>
          <a:p>
            <a:pPr indent="20638">
              <a:buNone/>
            </a:pPr>
            <a:endParaRPr lang="ru-RU" sz="1000" dirty="0" smtClean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ru-RU" sz="1000" dirty="0" smtClean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ru-RU" sz="1000" dirty="0" smtClean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ru-RU" sz="1000" dirty="0" smtClean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ru-RU" sz="1000" dirty="0" smtClean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en-US" sz="1000" b="1" dirty="0" smtClean="0">
              <a:solidFill>
                <a:srgbClr val="002060"/>
              </a:solidFill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en-US" sz="1000" b="1" dirty="0" smtClean="0">
              <a:solidFill>
                <a:srgbClr val="002060"/>
              </a:solidFill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ru-RU" sz="10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524D29-D1FB-4743-98AF-8F5EDE2C0F49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ru-RU" sz="1000" dirty="0" smtClean="0"/>
              <a:t>Ответы:</a:t>
            </a: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ru-RU" sz="1000" dirty="0" smtClean="0"/>
              <a:t>Когда при переводе на машинный язык транслятор встречает описание переменной, он отводит для этой переменной ячейку памяти и ставит в соответствие номер первого байта ячейки.</a:t>
            </a:r>
            <a:endParaRPr lang="en-US" sz="10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ru-RU" sz="1000" dirty="0" smtClean="0"/>
              <a:t>Описательная часть программы состоит из четырех разделов: раздел меток </a:t>
            </a:r>
            <a:r>
              <a:rPr lang="en-US" sz="1000" b="1" dirty="0" smtClean="0">
                <a:solidFill>
                  <a:srgbClr val="0070C0"/>
                </a:solidFill>
              </a:rPr>
              <a:t>label</a:t>
            </a:r>
            <a:r>
              <a:rPr lang="en-US" sz="1000" dirty="0" smtClean="0"/>
              <a:t> </a:t>
            </a:r>
            <a:r>
              <a:rPr lang="ru-RU" sz="1000" dirty="0" smtClean="0"/>
              <a:t>, раздел констант </a:t>
            </a:r>
            <a:r>
              <a:rPr lang="en-US" sz="1000" b="1" dirty="0" smtClean="0">
                <a:solidFill>
                  <a:srgbClr val="0070C0"/>
                </a:solidFill>
              </a:rPr>
              <a:t>const</a:t>
            </a:r>
            <a:r>
              <a:rPr lang="ru-RU" sz="1000" dirty="0" smtClean="0"/>
              <a:t>, раздел типов </a:t>
            </a:r>
            <a:r>
              <a:rPr lang="en-US" sz="1000" b="1" dirty="0" smtClean="0">
                <a:solidFill>
                  <a:srgbClr val="0070C0"/>
                </a:solidFill>
              </a:rPr>
              <a:t>type</a:t>
            </a:r>
            <a:r>
              <a:rPr lang="ru-RU" sz="1000" b="1" dirty="0" smtClean="0">
                <a:solidFill>
                  <a:srgbClr val="0070C0"/>
                </a:solidFill>
              </a:rPr>
              <a:t> </a:t>
            </a:r>
            <a:r>
              <a:rPr lang="ru-RU" sz="1000" b="0" dirty="0" smtClean="0">
                <a:solidFill>
                  <a:srgbClr val="0070C0"/>
                </a:solidFill>
              </a:rPr>
              <a:t>и о</a:t>
            </a:r>
            <a:r>
              <a:rPr lang="ru-RU" sz="1000" dirty="0" smtClean="0"/>
              <a:t>сновной раздел переменных </a:t>
            </a:r>
            <a:r>
              <a:rPr lang="en-US" sz="1000" b="1" dirty="0" smtClean="0">
                <a:solidFill>
                  <a:srgbClr val="0070C0"/>
                </a:solidFill>
              </a:rPr>
              <a:t>var</a:t>
            </a:r>
            <a:r>
              <a:rPr lang="ru-RU" sz="1000" b="1" dirty="0" smtClean="0">
                <a:solidFill>
                  <a:srgbClr val="0070C0"/>
                </a:solidFill>
              </a:rPr>
              <a:t>,</a:t>
            </a:r>
            <a:r>
              <a:rPr lang="ru-RU" sz="1000" b="1" baseline="0" dirty="0" smtClean="0">
                <a:solidFill>
                  <a:srgbClr val="0070C0"/>
                </a:solidFill>
              </a:rPr>
              <a:t> </a:t>
            </a:r>
            <a:r>
              <a:rPr lang="ru-RU" sz="1000" b="0" baseline="0" dirty="0" smtClean="0">
                <a:solidFill>
                  <a:srgbClr val="0070C0"/>
                </a:solidFill>
              </a:rPr>
              <a:t>в котором</a:t>
            </a:r>
            <a:r>
              <a:rPr lang="ru-RU" sz="1000" b="0" dirty="0" smtClean="0"/>
              <a:t> </a:t>
            </a:r>
            <a:r>
              <a:rPr lang="ru-RU" sz="1000" dirty="0" smtClean="0"/>
              <a:t>указываются имена переменных, используемых в программе и их тип. Для </a:t>
            </a:r>
            <a:r>
              <a:rPr lang="ru-RU" sz="1000" b="1" dirty="0" smtClean="0">
                <a:solidFill>
                  <a:srgbClr val="FF0000"/>
                </a:solidFill>
              </a:rPr>
              <a:t>числовых</a:t>
            </a:r>
            <a:r>
              <a:rPr lang="ru-RU" sz="1000" dirty="0" smtClean="0"/>
              <a:t> данных применяются основные описатели типов </a:t>
            </a:r>
            <a:r>
              <a:rPr lang="en-US" sz="1000" b="1" dirty="0" smtClean="0">
                <a:solidFill>
                  <a:srgbClr val="0070C0"/>
                </a:solidFill>
              </a:rPr>
              <a:t>integer</a:t>
            </a:r>
            <a:r>
              <a:rPr lang="ru-RU" sz="1000" b="1" dirty="0" smtClean="0">
                <a:solidFill>
                  <a:srgbClr val="0070C0"/>
                </a:solidFill>
              </a:rPr>
              <a:t>(цел)</a:t>
            </a:r>
            <a:r>
              <a:rPr lang="en-US" sz="1000" dirty="0" smtClean="0"/>
              <a:t> </a:t>
            </a:r>
            <a:r>
              <a:rPr lang="ru-RU" sz="1000" dirty="0" smtClean="0"/>
              <a:t>и </a:t>
            </a:r>
            <a:r>
              <a:rPr lang="en-US" sz="1000" b="1" dirty="0" smtClean="0">
                <a:solidFill>
                  <a:srgbClr val="0070C0"/>
                </a:solidFill>
              </a:rPr>
              <a:t>real</a:t>
            </a:r>
            <a:r>
              <a:rPr lang="ru-RU" sz="1000" b="1" dirty="0" smtClean="0">
                <a:solidFill>
                  <a:srgbClr val="0070C0"/>
                </a:solidFill>
              </a:rPr>
              <a:t>(вещ)</a:t>
            </a:r>
            <a:r>
              <a:rPr lang="en-US" sz="1000" dirty="0" smtClean="0"/>
              <a:t>.</a:t>
            </a:r>
            <a:r>
              <a:rPr lang="ru-RU" sz="1000" dirty="0" smtClean="0"/>
              <a:t> Раздел переменных может иметь вид: </a:t>
            </a:r>
            <a:r>
              <a:rPr lang="en-US" sz="1000" b="1" dirty="0" smtClean="0">
                <a:solidFill>
                  <a:srgbClr val="0070C0"/>
                </a:solidFill>
              </a:rPr>
              <a:t>var</a:t>
            </a:r>
            <a:r>
              <a:rPr lang="en-US" sz="1000" dirty="0" smtClean="0"/>
              <a:t> i,j: </a:t>
            </a:r>
            <a:r>
              <a:rPr lang="en-US" sz="1000" b="1" dirty="0" smtClean="0">
                <a:solidFill>
                  <a:srgbClr val="0070C0"/>
                </a:solidFill>
              </a:rPr>
              <a:t>integer</a:t>
            </a:r>
            <a:r>
              <a:rPr lang="en-US" sz="1000" dirty="0" smtClean="0"/>
              <a:t>; x: </a:t>
            </a:r>
            <a:r>
              <a:rPr lang="en-US" sz="1000" b="1" dirty="0" smtClean="0">
                <a:solidFill>
                  <a:srgbClr val="0070C0"/>
                </a:solidFill>
              </a:rPr>
              <a:t>real</a:t>
            </a:r>
            <a:r>
              <a:rPr lang="en-US" sz="1000" b="1" dirty="0" smtClean="0">
                <a:solidFill>
                  <a:srgbClr val="002060"/>
                </a:solidFill>
              </a:rPr>
              <a:t>;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ru-RU" sz="1000" dirty="0" smtClean="0"/>
              <a:t>Для</a:t>
            </a:r>
            <a:r>
              <a:rPr lang="ru-RU" sz="1000" baseline="0" dirty="0" smtClean="0"/>
              <a:t> ввода данных используется </a:t>
            </a:r>
            <a:r>
              <a:rPr lang="ru-RU" sz="1000" dirty="0" smtClean="0"/>
              <a:t>оператор ввода</a:t>
            </a:r>
            <a:r>
              <a:rPr lang="en-US" sz="1000" dirty="0" smtClean="0"/>
              <a:t>: </a:t>
            </a:r>
            <a:r>
              <a:rPr lang="en-US" sz="1000" b="1" dirty="0" smtClean="0">
                <a:solidFill>
                  <a:srgbClr val="FF0000"/>
                </a:solidFill>
              </a:rPr>
              <a:t>read</a:t>
            </a:r>
            <a:r>
              <a:rPr lang="en-US" sz="1000" dirty="0" smtClean="0"/>
              <a:t> </a:t>
            </a:r>
            <a:r>
              <a:rPr lang="ru-RU" sz="1000" dirty="0" smtClean="0"/>
              <a:t>(</a:t>
            </a:r>
            <a:r>
              <a:rPr lang="ru-RU" sz="1000" i="1" dirty="0" smtClean="0"/>
              <a:t>список имен)</a:t>
            </a:r>
            <a:r>
              <a:rPr lang="en-US" sz="1000" b="1" dirty="0" smtClean="0"/>
              <a:t>;</a:t>
            </a:r>
            <a:r>
              <a:rPr lang="ru-RU" sz="1000" b="1" dirty="0" smtClean="0"/>
              <a:t>. </a:t>
            </a:r>
            <a:r>
              <a:rPr lang="ru-RU" sz="1000" dirty="0" smtClean="0"/>
              <a:t>Оператор ввода помещает вводимое значение переменной в отведенную для нее ячейку.</a:t>
            </a:r>
            <a:r>
              <a:rPr lang="en-US" sz="1000" dirty="0" smtClean="0"/>
              <a:t> </a:t>
            </a:r>
            <a:endParaRPr lang="ru-RU" sz="1000" dirty="0" smtClean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ru-RU" sz="1000" dirty="0" smtClean="0"/>
              <a:t>Оператор </a:t>
            </a:r>
            <a:r>
              <a:rPr lang="en-US" sz="1000" b="1" dirty="0" smtClean="0">
                <a:solidFill>
                  <a:srgbClr val="0070C0"/>
                </a:solidFill>
              </a:rPr>
              <a:t>read</a:t>
            </a:r>
            <a:r>
              <a:rPr lang="en-US" sz="1000" dirty="0" smtClean="0"/>
              <a:t> </a:t>
            </a:r>
            <a:r>
              <a:rPr lang="ru-RU" sz="1000" dirty="0" smtClean="0"/>
              <a:t>(читать) останавливает работу программы и ждет, пока пользователь наберёт на клавиатуре число и нажмет </a:t>
            </a:r>
            <a:r>
              <a:rPr lang="en-US" sz="1000" dirty="0" smtClean="0"/>
              <a:t>&lt;Enter&gt;</a:t>
            </a:r>
            <a:r>
              <a:rPr lang="ru-RU" sz="1000" dirty="0" smtClean="0"/>
              <a:t>. Введенное число помещается в оперативную память, в отведенную ячейку. Если список имен содержит несколько имен, то для каждого надо внести свое значение. Числа вводятся или через </a:t>
            </a:r>
            <a:r>
              <a:rPr lang="ru-RU" sz="1000" dirty="0" smtClean="0">
                <a:solidFill>
                  <a:srgbClr val="FF0000"/>
                </a:solidFill>
              </a:rPr>
              <a:t>пробел</a:t>
            </a:r>
            <a:r>
              <a:rPr lang="ru-RU" sz="1000" dirty="0" smtClean="0"/>
              <a:t>, или через </a:t>
            </a:r>
            <a:r>
              <a:rPr lang="ru-RU" sz="1000" dirty="0" smtClean="0">
                <a:solidFill>
                  <a:srgbClr val="FF0000"/>
                </a:solidFill>
              </a:rPr>
              <a:t>запятую</a:t>
            </a:r>
            <a:r>
              <a:rPr lang="ru-RU" sz="1000" dirty="0" smtClean="0"/>
              <a:t>, или нажатием клавиши </a:t>
            </a:r>
            <a:r>
              <a:rPr lang="en-US" sz="1000" dirty="0" smtClean="0"/>
              <a:t>&lt;</a:t>
            </a:r>
            <a:r>
              <a:rPr lang="en-US" sz="1000" dirty="0" smtClean="0">
                <a:solidFill>
                  <a:srgbClr val="FF0000"/>
                </a:solidFill>
              </a:rPr>
              <a:t>Enter</a:t>
            </a:r>
            <a:r>
              <a:rPr lang="en-US" sz="1000" dirty="0" smtClean="0"/>
              <a:t>&gt;</a:t>
            </a:r>
            <a:r>
              <a:rPr lang="ru-RU" sz="1000" dirty="0" smtClean="0"/>
              <a:t>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ru-RU" sz="1000" dirty="0" smtClean="0"/>
              <a:t>Например,</a:t>
            </a:r>
            <a:r>
              <a:rPr lang="en-US" sz="1000" b="1" dirty="0" smtClean="0">
                <a:solidFill>
                  <a:srgbClr val="0070C0"/>
                </a:solidFill>
              </a:rPr>
              <a:t> read</a:t>
            </a:r>
            <a:r>
              <a:rPr lang="en-US" sz="1000" dirty="0" smtClean="0"/>
              <a:t> </a:t>
            </a:r>
            <a:r>
              <a:rPr lang="ru-RU" sz="1000" dirty="0" smtClean="0"/>
              <a:t>(</a:t>
            </a:r>
            <a:r>
              <a:rPr lang="en-US" sz="1000" dirty="0" smtClean="0"/>
              <a:t>i,j);</a:t>
            </a:r>
            <a:r>
              <a:rPr lang="ru-RU" sz="1000" dirty="0" smtClean="0"/>
              <a:t> требует ввода двух целых чисел. После работы этого оператора курсор располагается за последним числом, но не переводится на новую строку. </a:t>
            </a:r>
            <a:r>
              <a:rPr lang="ru-RU" sz="1000" dirty="0" smtClean="0">
                <a:solidFill>
                  <a:srgbClr val="FF0000"/>
                </a:solidFill>
              </a:rPr>
              <a:t>Для перевода курсора </a:t>
            </a:r>
            <a:r>
              <a:rPr lang="ru-RU" sz="1000" dirty="0" smtClean="0"/>
              <a:t>на новую строку экрана дисплея после ввода данных надо использовать оператор </a:t>
            </a:r>
            <a:r>
              <a:rPr lang="en-US" sz="1000" b="1" dirty="0" smtClean="0">
                <a:solidFill>
                  <a:srgbClr val="0070C0"/>
                </a:solidFill>
              </a:rPr>
              <a:t>readln</a:t>
            </a:r>
            <a:r>
              <a:rPr lang="en-US" sz="1000" dirty="0" smtClean="0"/>
              <a:t> </a:t>
            </a:r>
            <a:r>
              <a:rPr lang="ru-RU" sz="1000" dirty="0" smtClean="0"/>
              <a:t>(</a:t>
            </a:r>
            <a:r>
              <a:rPr lang="ru-RU" sz="1000" i="1" dirty="0" smtClean="0"/>
              <a:t>список имен</a:t>
            </a:r>
            <a:r>
              <a:rPr lang="en-US" sz="1000" dirty="0" smtClean="0"/>
              <a:t>);</a:t>
            </a:r>
            <a:endParaRPr lang="ru-RU" sz="1000" dirty="0" smtClean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ru-RU" sz="1000" dirty="0" smtClean="0"/>
              <a:t>Для вывода результатов работы программы на экран дисплея служит оператор </a:t>
            </a:r>
            <a:r>
              <a:rPr lang="en-US" sz="1000" b="1" dirty="0" smtClean="0">
                <a:solidFill>
                  <a:srgbClr val="0070C0"/>
                </a:solidFill>
              </a:rPr>
              <a:t>write </a:t>
            </a:r>
            <a:r>
              <a:rPr lang="ru-RU" sz="1000" dirty="0" smtClean="0"/>
              <a:t>(</a:t>
            </a:r>
            <a:r>
              <a:rPr lang="ru-RU" sz="1000" i="1" dirty="0" smtClean="0"/>
              <a:t>список вывода</a:t>
            </a:r>
            <a:r>
              <a:rPr lang="en-US" sz="1000" dirty="0" smtClean="0"/>
              <a:t>);</a:t>
            </a:r>
            <a:r>
              <a:rPr lang="ru-RU" sz="1000" dirty="0" smtClean="0"/>
              <a:t> Оператор</a:t>
            </a:r>
            <a:r>
              <a:rPr lang="ru-RU" sz="1000" b="1" dirty="0" smtClean="0">
                <a:solidFill>
                  <a:srgbClr val="0070C0"/>
                </a:solidFill>
              </a:rPr>
              <a:t> </a:t>
            </a:r>
            <a:r>
              <a:rPr lang="en-US" sz="1000" b="1" dirty="0" smtClean="0">
                <a:solidFill>
                  <a:srgbClr val="0070C0"/>
                </a:solidFill>
              </a:rPr>
              <a:t>write </a:t>
            </a:r>
            <a:r>
              <a:rPr lang="ru-RU" sz="1000" dirty="0" smtClean="0"/>
              <a:t>(писать) выводит данные на экран дисплея.</a:t>
            </a:r>
            <a:r>
              <a:rPr lang="en-US" sz="1000" dirty="0" smtClean="0"/>
              <a:t> </a:t>
            </a:r>
            <a:r>
              <a:rPr lang="ru-RU" sz="1000" dirty="0" smtClean="0"/>
              <a:t>С</a:t>
            </a:r>
            <a:r>
              <a:rPr lang="ru-RU" sz="1000" i="1" dirty="0" smtClean="0"/>
              <a:t>писок вывода – перечисленные через запятую имена результатов или арифметические выражения, являющиеся результатом работы программы. Также в список вывода, для пояснения, входят заключенные в апострофы тексты.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ru-RU" sz="1000" dirty="0" smtClean="0"/>
              <a:t>Перевод курсора на новую строку можно осуществить оператором пустого вывода</a:t>
            </a:r>
            <a:r>
              <a:rPr lang="en-US" sz="1000" dirty="0" smtClean="0"/>
              <a:t> </a:t>
            </a:r>
            <a:r>
              <a:rPr lang="en-US" sz="1000" b="1" dirty="0" smtClean="0">
                <a:solidFill>
                  <a:srgbClr val="0070C0"/>
                </a:solidFill>
              </a:rPr>
              <a:t>writeln</a:t>
            </a:r>
            <a:r>
              <a:rPr lang="en-US" sz="1000" dirty="0" smtClean="0"/>
              <a:t>;</a:t>
            </a:r>
            <a:r>
              <a:rPr lang="ru-RU" sz="1000" dirty="0" smtClean="0"/>
              <a:t> Если надо перевести курсор после печати, то применяется </a:t>
            </a:r>
            <a:r>
              <a:rPr lang="en-US" sz="1000" b="1" dirty="0" smtClean="0">
                <a:solidFill>
                  <a:srgbClr val="FF0000"/>
                </a:solidFill>
              </a:rPr>
              <a:t>writeln</a:t>
            </a:r>
            <a:r>
              <a:rPr lang="ru-RU" sz="1000" dirty="0" smtClean="0"/>
              <a:t> (</a:t>
            </a:r>
            <a:r>
              <a:rPr lang="ru-RU" sz="1000" i="1" dirty="0" smtClean="0"/>
              <a:t>список вывода</a:t>
            </a:r>
            <a:r>
              <a:rPr lang="en-US" sz="1000" dirty="0" smtClean="0"/>
              <a:t>);</a:t>
            </a:r>
            <a:endParaRPr lang="ru-RU" sz="1000" dirty="0" smtClean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ru-RU" sz="1000" dirty="0" smtClean="0"/>
              <a:t>После вывода результатов работы программы на экран в Турбо Паскаль система так быстро возвращается в редактор текстов программы, что пользователь не успевает увидеть результаты. Чтобы задержать изображение, в конце программы следует ставить оператор пустого ввода </a:t>
            </a:r>
            <a:r>
              <a:rPr lang="en-US" sz="1000" b="1" dirty="0" smtClean="0">
                <a:solidFill>
                  <a:srgbClr val="FF0000"/>
                </a:solidFill>
              </a:rPr>
              <a:t>readln</a:t>
            </a:r>
            <a:r>
              <a:rPr lang="en-US" sz="1000" dirty="0" smtClean="0"/>
              <a:t>;</a:t>
            </a:r>
            <a:endParaRPr lang="ru-RU" sz="1000" dirty="0" smtClean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ru-RU" sz="1000" dirty="0" smtClean="0"/>
              <a:t>Да.</a:t>
            </a:r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ru-RU" sz="1000" dirty="0" smtClean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ru-RU" sz="1000" i="1" dirty="0" smtClean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ru-RU" sz="1000" dirty="0" smtClean="0"/>
          </a:p>
          <a:p>
            <a:pPr indent="20638">
              <a:buNone/>
            </a:pPr>
            <a:endParaRPr lang="ru-RU" sz="1000" dirty="0" smtClean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ru-RU" sz="1000" dirty="0" smtClean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ru-RU" sz="1000" dirty="0" smtClean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ru-RU" sz="1000" dirty="0" smtClean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ru-RU" sz="1000" dirty="0" smtClean="0"/>
          </a:p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en-US" sz="1000" b="1" dirty="0" smtClean="0">
              <a:solidFill>
                <a:srgbClr val="002060"/>
              </a:solidFill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en-US" sz="1000" b="1" dirty="0" smtClean="0">
              <a:solidFill>
                <a:srgbClr val="002060"/>
              </a:solidFill>
            </a:endParaRPr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ru-RU" sz="1000" dirty="0" smtClean="0"/>
          </a:p>
          <a:p>
            <a:pPr marL="228600" marR="0" indent="-2286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524D29-D1FB-4743-98AF-8F5EDE2C0F49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4414" y="2130425"/>
            <a:ext cx="7243786" cy="1470025"/>
          </a:xfrm>
        </p:spPr>
        <p:txBody>
          <a:bodyPr/>
          <a:lstStyle>
            <a:lvl1pPr>
              <a:defRPr b="1">
                <a:solidFill>
                  <a:srgbClr val="384AFA"/>
                </a:solidFill>
                <a:latin typeface="Comic Sans MS" pitchFamily="66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43042" y="3929066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03.11.2013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Цыбикова Т.Р.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3158B-DCBF-47AA-A457-EF691112A49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Picture 3" descr="17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2214554"/>
            <a:ext cx="1071538" cy="13394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03.11.2013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Цыбикова Т.Р.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3158B-DCBF-47AA-A457-EF691112A4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03.11.2013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Цыбикова Т.Р.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3158B-DCBF-47AA-A457-EF691112A4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8258204" cy="1143000"/>
          </a:xfrm>
        </p:spPr>
        <p:txBody>
          <a:bodyPr/>
          <a:lstStyle>
            <a:lvl1pPr>
              <a:defRPr b="0">
                <a:solidFill>
                  <a:srgbClr val="384AFA"/>
                </a:solidFill>
                <a:latin typeface="Comic Sans MS" pitchFamily="66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03.11.2013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Цыбикова Т.Р.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3158B-DCBF-47AA-A457-EF691112A4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4414" y="4406900"/>
            <a:ext cx="7280298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14414" y="2906713"/>
            <a:ext cx="7280298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03.11.2013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Цыбикова Т.Р.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3158B-DCBF-47AA-A457-EF691112A49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Picture 3" descr="17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4500570"/>
            <a:ext cx="1071538" cy="13394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274638"/>
            <a:ext cx="7543824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03.11.2013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Цыбикова Т.Р.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3158B-DCBF-47AA-A457-EF691112A49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Picture 3" descr="17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214290"/>
            <a:ext cx="1071538" cy="13394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274638"/>
            <a:ext cx="7543824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03.11.2013</a:t>
            </a: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Цыбикова Т.Р.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3158B-DCBF-47AA-A457-EF691112A49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0" name="Picture 3" descr="17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214290"/>
            <a:ext cx="1071538" cy="13394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42976" y="274638"/>
            <a:ext cx="7543824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03.11.2013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Цыбикова Т.Р.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3158B-DCBF-47AA-A457-EF691112A49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6" name="Picture 3" descr="17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214290"/>
            <a:ext cx="1071538" cy="133942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03.11.2013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Цыбикова Т.Р.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3158B-DCBF-47AA-A457-EF691112A4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03.11.2013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Цыбикова Т.Р.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3158B-DCBF-47AA-A457-EF691112A4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03.11.2013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Цыбикова Т.Р.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3158B-DCBF-47AA-A457-EF691112A4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ttp://game-good.my1.ru/_ld/0/27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785786" cy="775215"/>
          </a:xfrm>
          <a:prstGeom prst="rect">
            <a:avLst/>
          </a:prstGeom>
          <a:noFill/>
        </p:spPr>
      </p:pic>
      <p:pic>
        <p:nvPicPr>
          <p:cNvPr id="8" name="Picture 4" descr="http://oplata.biz/uploads/images/works/1292069715-17397-51ef912a5caf.gif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072182"/>
            <a:ext cx="785818" cy="785818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dirty="0" smtClean="0"/>
              <a:t>03.11.2013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Цыбикова Т.Р.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3158B-DCBF-47AA-A457-EF691112A49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 spd="med"/>
  <p:hf hdr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rgbClr val="384AFA"/>
          </a:solidFill>
          <a:latin typeface="Comic Sans MS" pitchFamily="66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 smtClean="0"/>
              <a:t>Основы программирования</a:t>
            </a:r>
            <a:endParaRPr lang="ru-RU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3786190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Учитель информатики и ИКТ</a:t>
            </a:r>
            <a:br>
              <a:rPr lang="ru-RU" dirty="0" smtClean="0"/>
            </a:br>
            <a:r>
              <a:rPr lang="ru-RU" dirty="0" smtClean="0"/>
              <a:t>ГОУ г.Москвы СОШ №310</a:t>
            </a:r>
            <a:br>
              <a:rPr lang="ru-RU" dirty="0" smtClean="0"/>
            </a:br>
            <a:r>
              <a:rPr lang="ru-RU" dirty="0" smtClean="0"/>
              <a:t> «У Чистых прудов»</a:t>
            </a:r>
            <a:br>
              <a:rPr lang="ru-RU" dirty="0" smtClean="0"/>
            </a:br>
            <a:r>
              <a:rPr lang="ru-RU" dirty="0" smtClean="0"/>
              <a:t>Цыбикова Т.Р.</a:t>
            </a:r>
            <a:br>
              <a:rPr lang="ru-RU" dirty="0" smtClean="0"/>
            </a:b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5" name="Picture 17" descr="line212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636169"/>
            <a:ext cx="7858180" cy="87313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Например,</a:t>
            </a:r>
            <a:r>
              <a:rPr lang="en-US" b="1" dirty="0" smtClean="0">
                <a:solidFill>
                  <a:srgbClr val="0070C0"/>
                </a:solidFill>
              </a:rPr>
              <a:t> read</a:t>
            </a:r>
            <a:r>
              <a:rPr lang="en-US" dirty="0" smtClean="0"/>
              <a:t> </a:t>
            </a:r>
            <a:r>
              <a:rPr lang="ru-RU" dirty="0" smtClean="0"/>
              <a:t>(</a:t>
            </a:r>
            <a:r>
              <a:rPr lang="en-US" dirty="0" smtClean="0"/>
              <a:t>i,j);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20638">
              <a:buNone/>
            </a:pPr>
            <a:r>
              <a:rPr lang="ru-RU" dirty="0" smtClean="0"/>
              <a:t>требует ввода двух целых чисел. После работы этого оператора курсор располагается за последним числом, но не переводится на новую строку.</a:t>
            </a:r>
          </a:p>
          <a:p>
            <a:pPr indent="20638">
              <a:buNone/>
            </a:pPr>
            <a:r>
              <a:rPr lang="ru-RU" dirty="0" smtClean="0"/>
              <a:t>Для перевода курсора на новую строку экрана дисплея после ввода данных надо использовать оператор </a:t>
            </a:r>
            <a:br>
              <a:rPr lang="ru-RU" dirty="0" smtClean="0"/>
            </a:br>
            <a:r>
              <a:rPr lang="en-US" b="1" dirty="0" smtClean="0">
                <a:solidFill>
                  <a:srgbClr val="0070C0"/>
                </a:solidFill>
              </a:rPr>
              <a:t>readln</a:t>
            </a:r>
            <a:r>
              <a:rPr lang="en-US" dirty="0" smtClean="0"/>
              <a:t> </a:t>
            </a:r>
            <a:r>
              <a:rPr lang="ru-RU" dirty="0" smtClean="0"/>
              <a:t>(</a:t>
            </a:r>
            <a:r>
              <a:rPr lang="ru-RU" i="1" dirty="0" smtClean="0"/>
              <a:t>список имен</a:t>
            </a:r>
            <a:r>
              <a:rPr lang="en-US" dirty="0" smtClean="0"/>
              <a:t>);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03.11.2013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3158B-DCBF-47AA-A457-EF691112A49B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Цыбикова Т.Р.</a:t>
            </a:r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Оператор вывода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928802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Для вывода результатов работы программы на экран дисплея служит оператор </a:t>
            </a:r>
            <a:r>
              <a:rPr lang="en-US" b="1" dirty="0" smtClean="0">
                <a:solidFill>
                  <a:srgbClr val="0070C0"/>
                </a:solidFill>
              </a:rPr>
              <a:t>write </a:t>
            </a:r>
            <a:r>
              <a:rPr lang="ru-RU" dirty="0" smtClean="0"/>
              <a:t>(</a:t>
            </a:r>
            <a:r>
              <a:rPr lang="ru-RU" i="1" dirty="0" smtClean="0"/>
              <a:t>список вывода</a:t>
            </a:r>
            <a:r>
              <a:rPr lang="en-US" dirty="0" smtClean="0"/>
              <a:t>);</a:t>
            </a:r>
            <a:endParaRPr lang="ru-RU" dirty="0" smtClean="0"/>
          </a:p>
          <a:p>
            <a:r>
              <a:rPr lang="ru-RU" dirty="0" smtClean="0"/>
              <a:t>Оператор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write </a:t>
            </a:r>
            <a:r>
              <a:rPr lang="ru-RU" dirty="0" smtClean="0"/>
              <a:t>(писать) выводит данные на экран дисплея.</a:t>
            </a:r>
            <a:r>
              <a:rPr lang="en-US" dirty="0" smtClean="0"/>
              <a:t> </a:t>
            </a:r>
            <a:endParaRPr lang="ru-RU" dirty="0" smtClean="0"/>
          </a:p>
          <a:p>
            <a:r>
              <a:rPr lang="ru-RU" dirty="0" smtClean="0"/>
              <a:t>С</a:t>
            </a:r>
            <a:r>
              <a:rPr lang="ru-RU" i="1" dirty="0" smtClean="0"/>
              <a:t>писок вывода – перечисленные через запятую имена результатов или арифметические выражения, являющиеся результатом работы программы. </a:t>
            </a:r>
          </a:p>
          <a:p>
            <a:r>
              <a:rPr lang="ru-RU" i="1" dirty="0" smtClean="0"/>
              <a:t>Также в список вывода, для пояснения, входят заключенные в апострофы тексты.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28596" y="1071546"/>
            <a:ext cx="8229600" cy="785818"/>
          </a:xfrm>
          <a:prstGeom prst="rect">
            <a:avLst/>
          </a:prstGeom>
          <a:gradFill>
            <a:gsLst>
              <a:gs pos="86000">
                <a:schemeClr val="accent4">
                  <a:lumMod val="20000"/>
                  <a:lumOff val="80000"/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shape">
              <a:fillToRect l="50000" t="50000" r="50000" b="50000"/>
            </a:path>
          </a:gra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algn="ctr">
              <a:buNone/>
            </a:pPr>
            <a:r>
              <a:rPr lang="en-US" sz="4400" b="1" dirty="0" smtClean="0">
                <a:solidFill>
                  <a:srgbClr val="FF0000"/>
                </a:solidFill>
              </a:rPr>
              <a:t>write</a:t>
            </a:r>
            <a:r>
              <a:rPr lang="en-US" sz="4400" b="1" dirty="0" smtClean="0">
                <a:solidFill>
                  <a:srgbClr val="0070C0"/>
                </a:solidFill>
              </a:rPr>
              <a:t> </a:t>
            </a:r>
            <a:r>
              <a:rPr lang="ru-RU" sz="4400" dirty="0" smtClean="0"/>
              <a:t>(</a:t>
            </a:r>
            <a:r>
              <a:rPr lang="ru-RU" sz="4400" i="1" dirty="0" smtClean="0"/>
              <a:t>список вывода</a:t>
            </a:r>
            <a:r>
              <a:rPr lang="en-US" sz="4400" dirty="0" smtClean="0"/>
              <a:t>);</a:t>
            </a:r>
            <a:endParaRPr lang="ru-RU" sz="4400" dirty="0" smtClean="0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03.11.2013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3158B-DCBF-47AA-A457-EF691112A49B}" type="slidenum">
              <a:rPr lang="ru-RU" smtClean="0"/>
              <a:pPr/>
              <a:t>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Цыбикова Т.Р.</a:t>
            </a:r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Например,</a:t>
            </a:r>
            <a:r>
              <a:rPr lang="en-US" b="1" dirty="0" smtClean="0">
                <a:solidFill>
                  <a:srgbClr val="0070C0"/>
                </a:solidFill>
              </a:rPr>
              <a:t> write </a:t>
            </a:r>
            <a:r>
              <a:rPr lang="ru-RU" dirty="0" smtClean="0"/>
              <a:t>('</a:t>
            </a:r>
            <a:r>
              <a:rPr lang="en-US" dirty="0" smtClean="0">
                <a:solidFill>
                  <a:schemeClr val="tx2"/>
                </a:solidFill>
              </a:rPr>
              <a:t>x=</a:t>
            </a:r>
            <a:r>
              <a:rPr lang="ru-RU" dirty="0" smtClean="0"/>
              <a:t>'</a:t>
            </a:r>
            <a:r>
              <a:rPr lang="en-US" dirty="0" smtClean="0"/>
              <a:t>, </a:t>
            </a:r>
            <a:r>
              <a:rPr lang="en-US" b="1" dirty="0" smtClean="0"/>
              <a:t>x</a:t>
            </a:r>
            <a:r>
              <a:rPr lang="en-US" dirty="0" smtClean="0"/>
              <a:t>);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Этот оператор </a:t>
            </a:r>
            <a:r>
              <a:rPr lang="ru-RU" dirty="0" smtClean="0">
                <a:solidFill>
                  <a:srgbClr val="384AFA"/>
                </a:solidFill>
              </a:rPr>
              <a:t>напечатает на экране, начиная с той позиции, где находится курсор, текст, заключенный между </a:t>
            </a:r>
            <a:r>
              <a:rPr lang="ru-RU" i="1" dirty="0" smtClean="0">
                <a:solidFill>
                  <a:srgbClr val="384AFA"/>
                </a:solidFill>
              </a:rPr>
              <a:t>апострофами</a:t>
            </a:r>
            <a:r>
              <a:rPr lang="ru-RU" i="1" dirty="0" smtClean="0"/>
              <a:t>, </a:t>
            </a:r>
            <a:r>
              <a:rPr lang="ru-RU" dirty="0" smtClean="0"/>
              <a:t>и </a:t>
            </a:r>
            <a:r>
              <a:rPr lang="ru-RU" b="1" dirty="0" smtClean="0"/>
              <a:t>значение переменной </a:t>
            </a:r>
            <a:r>
              <a:rPr lang="en-US" b="1" dirty="0" smtClean="0"/>
              <a:t>x </a:t>
            </a:r>
            <a:r>
              <a:rPr lang="ru-RU" b="1" dirty="0" smtClean="0"/>
              <a:t>из оперативной памяти</a:t>
            </a:r>
            <a:r>
              <a:rPr lang="ru-RU" dirty="0" smtClean="0"/>
              <a:t>. Значение будет выведено в форме вещественного числа с плавающей точкой. 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03.11.2013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3158B-DCBF-47AA-A457-EF691112A49B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Цыбикова Т.Р.</a:t>
            </a:r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Чтобы число было выведено в форме с фиксированной точкой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Чтобы число было выведено в форме с фиксированной точкой, надо после имени соответствующей переменной указать </a:t>
            </a:r>
            <a:r>
              <a:rPr lang="ru-RU" b="1" dirty="0" smtClean="0">
                <a:solidFill>
                  <a:srgbClr val="384AFA"/>
                </a:solidFill>
              </a:rPr>
              <a:t>два целых числа, отделив каждое двоеточием</a:t>
            </a:r>
            <a:r>
              <a:rPr lang="ru-RU" b="1" dirty="0" smtClean="0">
                <a:solidFill>
                  <a:schemeClr val="tx2"/>
                </a:solidFill>
              </a:rPr>
              <a:t>. </a:t>
            </a:r>
          </a:p>
          <a:p>
            <a:r>
              <a:rPr lang="ru-RU" i="1" dirty="0" smtClean="0"/>
              <a:t>Первое</a:t>
            </a:r>
            <a:r>
              <a:rPr lang="ru-RU" dirty="0" smtClean="0"/>
              <a:t> из этих чисел показывает, сколько позиций занимает число (включая десятичную точку и знак числа).</a:t>
            </a:r>
          </a:p>
          <a:p>
            <a:r>
              <a:rPr lang="ru-RU" i="1" dirty="0" smtClean="0"/>
              <a:t>Второе</a:t>
            </a:r>
            <a:r>
              <a:rPr lang="ru-RU" dirty="0" smtClean="0"/>
              <a:t> равно количеству цифр дробной части числа.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03.11.2013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3158B-DCBF-47AA-A457-EF691112A49B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Цыбикова Т.Р.</a:t>
            </a:r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Например, для печати числа -23.57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/>
              <a:t>как значения переменной </a:t>
            </a:r>
            <a:r>
              <a:rPr lang="en-US" dirty="0" smtClean="0"/>
              <a:t>x</a:t>
            </a:r>
            <a:r>
              <a:rPr lang="ru-RU" dirty="0" smtClean="0"/>
              <a:t>, оператор печати примет вид: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write </a:t>
            </a:r>
            <a:r>
              <a:rPr lang="ru-RU" dirty="0" smtClean="0"/>
              <a:t>('</a:t>
            </a:r>
            <a:r>
              <a:rPr lang="en-US" dirty="0" smtClean="0"/>
              <a:t>x=</a:t>
            </a:r>
            <a:r>
              <a:rPr lang="ru-RU" dirty="0" smtClean="0"/>
              <a:t>'</a:t>
            </a:r>
            <a:r>
              <a:rPr lang="en-US" dirty="0" smtClean="0"/>
              <a:t>, </a:t>
            </a:r>
            <a:r>
              <a:rPr lang="en-US" b="1" i="1" dirty="0" smtClean="0"/>
              <a:t>x</a:t>
            </a:r>
            <a:r>
              <a:rPr lang="ru-RU" dirty="0" smtClean="0"/>
              <a:t>:6:2</a:t>
            </a:r>
            <a:r>
              <a:rPr lang="en-US" dirty="0" smtClean="0"/>
              <a:t>);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На экран будет выдано </a:t>
            </a:r>
            <a:r>
              <a:rPr lang="en-US" dirty="0" smtClean="0"/>
              <a:t>x=</a:t>
            </a:r>
            <a:r>
              <a:rPr lang="ru-RU" dirty="0" smtClean="0"/>
              <a:t>-23.57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03.11.2013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3158B-DCBF-47AA-A457-EF691112A49B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Цыбикова Т.Р.</a:t>
            </a:r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Оператор пустого вывода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00370"/>
          </a:xfrm>
        </p:spPr>
        <p:txBody>
          <a:bodyPr/>
          <a:lstStyle/>
          <a:p>
            <a:r>
              <a:rPr lang="ru-RU" dirty="0" smtClean="0"/>
              <a:t>Перевод курсора на новую строку можно осуществить оператором пустого вывода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writeln</a:t>
            </a:r>
            <a:r>
              <a:rPr lang="en-US" dirty="0" smtClean="0"/>
              <a:t>;</a:t>
            </a:r>
          </a:p>
          <a:p>
            <a:r>
              <a:rPr lang="ru-RU" dirty="0" smtClean="0"/>
              <a:t>Если надо перевести курсор после печати, то применяется </a:t>
            </a:r>
          </a:p>
          <a:p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71472" y="5000636"/>
            <a:ext cx="8229600" cy="785818"/>
          </a:xfrm>
          <a:prstGeom prst="rect">
            <a:avLst/>
          </a:prstGeom>
          <a:gradFill>
            <a:gsLst>
              <a:gs pos="86000">
                <a:schemeClr val="accent4">
                  <a:lumMod val="20000"/>
                  <a:lumOff val="80000"/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shape">
              <a:fillToRect l="50000" t="50000" r="50000" b="50000"/>
            </a:path>
          </a:gra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writeln</a:t>
            </a:r>
            <a:r>
              <a:rPr lang="ru-RU" sz="4400" dirty="0" smtClean="0"/>
              <a:t> (</a:t>
            </a:r>
            <a:r>
              <a:rPr lang="ru-RU" sz="4400" i="1" dirty="0" smtClean="0"/>
              <a:t>список вывода</a:t>
            </a:r>
            <a:r>
              <a:rPr lang="en-US" sz="4400" dirty="0" smtClean="0"/>
              <a:t>);</a:t>
            </a:r>
            <a:endParaRPr lang="ru-RU" sz="4400" dirty="0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03.11.2013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3158B-DCBF-47AA-A457-EF691112A49B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Цыбикова Т.Р.</a:t>
            </a:r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Оператор пустого ввода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14816"/>
          </a:xfrm>
        </p:spPr>
        <p:txBody>
          <a:bodyPr/>
          <a:lstStyle/>
          <a:p>
            <a:r>
              <a:rPr lang="ru-RU" dirty="0" smtClean="0"/>
              <a:t>После вывода результатов работы программы на экран в Турбо Паскаль система так быстро возвращается в редактор текстов программы, что пользователь не успевает увидеть результаты. Чтобы задержать изображение, в конце программы следует ставить оператор пустого ввода 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71472" y="5643578"/>
            <a:ext cx="8229600" cy="785818"/>
          </a:xfrm>
          <a:prstGeom prst="rect">
            <a:avLst/>
          </a:prstGeom>
          <a:gradFill>
            <a:gsLst>
              <a:gs pos="86000">
                <a:schemeClr val="accent4">
                  <a:lumMod val="20000"/>
                  <a:lumOff val="80000"/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shape">
              <a:fillToRect l="50000" t="50000" r="50000" b="50000"/>
            </a:path>
          </a:gra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algn="ctr"/>
            <a:r>
              <a:rPr lang="en-US" sz="4400" b="1" dirty="0" smtClean="0">
                <a:solidFill>
                  <a:srgbClr val="FF0000"/>
                </a:solidFill>
              </a:rPr>
              <a:t>readln</a:t>
            </a:r>
            <a:r>
              <a:rPr lang="en-US" sz="4400" dirty="0" smtClean="0"/>
              <a:t>;</a:t>
            </a:r>
            <a:endParaRPr lang="ru-RU" sz="4400" dirty="0" smtClean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03.11.2013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3158B-DCBF-47AA-A457-EF691112A49B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Цыбикова Т.Р.</a:t>
            </a:r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cap="all" dirty="0" smtClean="0"/>
              <a:t>Рассмотрим пример программы</a:t>
            </a:r>
            <a:endParaRPr lang="ru-RU" cap="all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714488"/>
            <a:ext cx="8229600" cy="452596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	</a:t>
            </a:r>
            <a:r>
              <a:rPr lang="ru-RU" cap="all" dirty="0" smtClean="0"/>
              <a:t>Пусть требуется </a:t>
            </a:r>
            <a:r>
              <a:rPr lang="ru-RU" u="sng" dirty="0" smtClean="0">
                <a:solidFill>
                  <a:srgbClr val="FF0000"/>
                </a:solidFill>
              </a:rPr>
              <a:t>найти сумму, произведение и разность двух данных чисел. </a:t>
            </a:r>
          </a:p>
          <a:p>
            <a:r>
              <a:rPr lang="ru-RU" dirty="0" smtClean="0"/>
              <a:t>Для каждой из чисел надо придумать имя переменной и указать ее тип. </a:t>
            </a:r>
          </a:p>
          <a:p>
            <a:r>
              <a:rPr lang="ru-RU" dirty="0" smtClean="0"/>
              <a:t>Затем ввести эти числа в отведенные ячейки.</a:t>
            </a:r>
          </a:p>
          <a:p>
            <a:r>
              <a:rPr lang="ru-RU" dirty="0" smtClean="0"/>
              <a:t>Напечатать результаты, используя возможность оператора вывода содержать арифметическое выражение.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03.11.2013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3158B-DCBF-47AA-A457-EF691112A49B}" type="slidenum">
              <a:rPr lang="ru-RU" smtClean="0"/>
              <a:pPr/>
              <a:t>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Цыбикова Т.Р.</a:t>
            </a:r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программы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</a:rPr>
              <a:t>program</a:t>
            </a:r>
            <a:r>
              <a:rPr lang="en-US" dirty="0" smtClean="0"/>
              <a:t> E1;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ru-RU" dirty="0" smtClean="0"/>
              <a:t>  </a:t>
            </a:r>
            <a:r>
              <a:rPr lang="en-US" b="1" dirty="0" smtClean="0">
                <a:solidFill>
                  <a:srgbClr val="002060"/>
                </a:solidFill>
              </a:rPr>
              <a:t>var</a:t>
            </a:r>
            <a:r>
              <a:rPr lang="en-US" dirty="0" smtClean="0"/>
              <a:t> </a:t>
            </a:r>
            <a:r>
              <a:rPr lang="en-US" dirty="0" err="1" smtClean="0"/>
              <a:t>a,b:</a:t>
            </a:r>
            <a:r>
              <a:rPr lang="en-US" b="1" dirty="0" err="1" smtClean="0">
                <a:solidFill>
                  <a:srgbClr val="002060"/>
                </a:solidFill>
              </a:rPr>
              <a:t>real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</a:rPr>
              <a:t>begin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ru-RU" dirty="0" smtClean="0"/>
              <a:t>  </a:t>
            </a:r>
            <a:r>
              <a:rPr lang="en-US" b="1" dirty="0" smtClean="0">
                <a:solidFill>
                  <a:srgbClr val="002060"/>
                </a:solidFill>
              </a:rPr>
              <a:t>writeln</a:t>
            </a:r>
            <a:r>
              <a:rPr lang="en-US" dirty="0" smtClean="0"/>
              <a:t> ('</a:t>
            </a:r>
            <a:r>
              <a:rPr lang="ru-RU" dirty="0" smtClean="0">
                <a:solidFill>
                  <a:srgbClr val="002060"/>
                </a:solidFill>
              </a:rPr>
              <a:t>введите два числа через пробел, затем нажмите &lt;</a:t>
            </a:r>
            <a:r>
              <a:rPr lang="en-US" dirty="0" smtClean="0">
                <a:solidFill>
                  <a:srgbClr val="002060"/>
                </a:solidFill>
              </a:rPr>
              <a:t>Enter&gt;</a:t>
            </a:r>
            <a:r>
              <a:rPr lang="en-US" dirty="0" smtClean="0"/>
              <a:t>');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ru-RU" dirty="0" smtClean="0"/>
              <a:t>   </a:t>
            </a:r>
            <a:r>
              <a:rPr lang="en-US" b="1" dirty="0" smtClean="0">
                <a:solidFill>
                  <a:srgbClr val="002060"/>
                </a:solidFill>
              </a:rPr>
              <a:t>readln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err="1" smtClean="0"/>
              <a:t>a,b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ru-RU" dirty="0" smtClean="0"/>
              <a:t>   </a:t>
            </a:r>
            <a:r>
              <a:rPr lang="en-US" b="1" dirty="0" smtClean="0">
                <a:solidFill>
                  <a:srgbClr val="002060"/>
                </a:solidFill>
              </a:rPr>
              <a:t>writeln</a:t>
            </a:r>
            <a:r>
              <a:rPr lang="en-US" dirty="0" smtClean="0"/>
              <a:t>('</a:t>
            </a:r>
            <a:r>
              <a:rPr lang="en-US" dirty="0" err="1" smtClean="0">
                <a:solidFill>
                  <a:srgbClr val="002060"/>
                </a:solidFill>
              </a:rPr>
              <a:t>a+b</a:t>
            </a:r>
            <a:r>
              <a:rPr lang="en-US" dirty="0" smtClean="0">
                <a:solidFill>
                  <a:srgbClr val="002060"/>
                </a:solidFill>
              </a:rPr>
              <a:t>=</a:t>
            </a:r>
            <a:r>
              <a:rPr lang="en-US" dirty="0" smtClean="0"/>
              <a:t>',</a:t>
            </a:r>
            <a:r>
              <a:rPr lang="en-US" dirty="0" err="1" smtClean="0"/>
              <a:t>a+b</a:t>
            </a:r>
            <a:r>
              <a:rPr lang="en-US" dirty="0" smtClean="0"/>
              <a:t>, '</a:t>
            </a:r>
            <a:r>
              <a:rPr lang="en-US" dirty="0" smtClean="0">
                <a:solidFill>
                  <a:srgbClr val="002060"/>
                </a:solidFill>
              </a:rPr>
              <a:t>a*b=</a:t>
            </a:r>
            <a:r>
              <a:rPr lang="en-US" dirty="0" smtClean="0"/>
              <a:t>',a*b, '</a:t>
            </a:r>
            <a:r>
              <a:rPr lang="ru-RU" dirty="0" smtClean="0"/>
              <a:t> </a:t>
            </a:r>
            <a:r>
              <a:rPr lang="en-US" dirty="0" smtClean="0">
                <a:solidFill>
                  <a:srgbClr val="002060"/>
                </a:solidFill>
              </a:rPr>
              <a:t>a-b=</a:t>
            </a:r>
            <a:r>
              <a:rPr lang="en-US" dirty="0" smtClean="0"/>
              <a:t>',a-b);</a:t>
            </a:r>
          </a:p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</a:rPr>
              <a:t>end.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03.11.2013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3158B-DCBF-47AA-A457-EF691112A49B}" type="slidenum">
              <a:rPr lang="ru-RU" smtClean="0"/>
              <a:pPr/>
              <a:t>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Цыбикова Т.Р.</a:t>
            </a:r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58204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Служебные слова Паскаля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64305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Служебные слова Паскаля, выделенные жирным шрифтом, при наборе текста программы на клавиатуре никак не выделяются, их различает транслятор (синоним-компилятор). Поэтому служебные слова нельзя использовать в качестве имен.</a:t>
            </a:r>
          </a:p>
          <a:p>
            <a:r>
              <a:rPr lang="ru-RU" dirty="0" smtClean="0"/>
              <a:t>Первый оператор программного блока выводит на экран подсказку для пользователя − что он должен сделать. Для ввода данных рекомендуется создавать подобные подсказки.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03.11.2013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3158B-DCBF-47AA-A457-EF691112A49B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Цыбикова Т.Р.</a:t>
            </a:r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Структура программы в Паскале.</a:t>
            </a:r>
            <a:br>
              <a:rPr lang="ru-RU" dirty="0" smtClean="0"/>
            </a:br>
            <a:r>
              <a:rPr lang="ru-RU" dirty="0" smtClean="0"/>
              <a:t>Ввод и вывод данных.</a:t>
            </a:r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Тема 2.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03.11.2013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3158B-DCBF-47AA-A457-EF691112A49B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Цыбикова Т.Р.</a:t>
            </a:r>
            <a:endParaRPr lang="ru-RU"/>
          </a:p>
        </p:txBody>
      </p:sp>
      <p:pic>
        <p:nvPicPr>
          <p:cNvPr id="7" name="Picture 17" descr="line2123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636169"/>
            <a:ext cx="7858180" cy="87313"/>
          </a:xfrm>
          <a:prstGeom prst="rect">
            <a:avLst/>
          </a:prstGeom>
          <a:noFill/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 программы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785926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</a:rPr>
              <a:t>program</a:t>
            </a:r>
            <a:r>
              <a:rPr lang="en-US" dirty="0" smtClean="0"/>
              <a:t> E1;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ru-RU" dirty="0" smtClean="0"/>
              <a:t>  </a:t>
            </a:r>
            <a:r>
              <a:rPr lang="en-US" b="1" dirty="0" smtClean="0">
                <a:solidFill>
                  <a:srgbClr val="002060"/>
                </a:solidFill>
              </a:rPr>
              <a:t>var</a:t>
            </a:r>
            <a:r>
              <a:rPr lang="en-US" dirty="0" smtClean="0"/>
              <a:t> a,b:</a:t>
            </a:r>
            <a:r>
              <a:rPr lang="ru-RU" dirty="0" smtClean="0"/>
              <a:t> </a:t>
            </a:r>
            <a:r>
              <a:rPr lang="en-US" dirty="0" smtClean="0"/>
              <a:t>real;</a:t>
            </a:r>
          </a:p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</a:rPr>
              <a:t>begin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ru-RU" dirty="0" smtClean="0"/>
              <a:t>  </a:t>
            </a:r>
            <a:r>
              <a:rPr lang="en-US" dirty="0" smtClean="0"/>
              <a:t>writeln ('</a:t>
            </a:r>
            <a:r>
              <a:rPr lang="ru-RU" dirty="0" smtClean="0">
                <a:solidFill>
                  <a:srgbClr val="002060"/>
                </a:solidFill>
              </a:rPr>
              <a:t>введите два числа через пробел</a:t>
            </a:r>
            <a:r>
              <a:rPr lang="en-US" dirty="0" smtClean="0">
                <a:solidFill>
                  <a:srgbClr val="002060"/>
                </a:solidFill>
              </a:rPr>
              <a:t> </a:t>
            </a:r>
            <a:r>
              <a:rPr lang="ru-RU" dirty="0" smtClean="0">
                <a:solidFill>
                  <a:srgbClr val="002060"/>
                </a:solidFill>
              </a:rPr>
              <a:t>и затем нажмите &lt;</a:t>
            </a:r>
            <a:r>
              <a:rPr lang="en-US" dirty="0" smtClean="0">
                <a:solidFill>
                  <a:srgbClr val="002060"/>
                </a:solidFill>
              </a:rPr>
              <a:t>Enter&gt;</a:t>
            </a:r>
            <a:r>
              <a:rPr lang="en-US" dirty="0" smtClean="0"/>
              <a:t>');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ru-RU" dirty="0" smtClean="0"/>
              <a:t>   </a:t>
            </a:r>
            <a:r>
              <a:rPr lang="en-US" dirty="0" smtClean="0"/>
              <a:t>readln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err="1" smtClean="0"/>
              <a:t>a,b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ru-RU" dirty="0" smtClean="0"/>
              <a:t>   </a:t>
            </a:r>
            <a:r>
              <a:rPr lang="en-US" dirty="0" smtClean="0"/>
              <a:t>writeln('</a:t>
            </a:r>
            <a:r>
              <a:rPr lang="en-US" dirty="0" err="1" smtClean="0">
                <a:solidFill>
                  <a:srgbClr val="002060"/>
                </a:solidFill>
              </a:rPr>
              <a:t>a+b</a:t>
            </a:r>
            <a:r>
              <a:rPr lang="en-US" dirty="0" smtClean="0">
                <a:solidFill>
                  <a:srgbClr val="002060"/>
                </a:solidFill>
              </a:rPr>
              <a:t>=</a:t>
            </a:r>
            <a:r>
              <a:rPr lang="en-US" dirty="0" smtClean="0"/>
              <a:t>',</a:t>
            </a:r>
            <a:r>
              <a:rPr lang="en-US" dirty="0" err="1" smtClean="0"/>
              <a:t>a+b</a:t>
            </a:r>
            <a:r>
              <a:rPr lang="en-US" dirty="0" smtClean="0"/>
              <a:t>, '  </a:t>
            </a:r>
            <a:r>
              <a:rPr lang="en-US" dirty="0" smtClean="0">
                <a:solidFill>
                  <a:srgbClr val="002060"/>
                </a:solidFill>
              </a:rPr>
              <a:t>a*b=</a:t>
            </a:r>
            <a:r>
              <a:rPr lang="en-US" dirty="0" smtClean="0"/>
              <a:t>',a*b, '  </a:t>
            </a:r>
            <a:r>
              <a:rPr lang="en-US" dirty="0" smtClean="0">
                <a:solidFill>
                  <a:srgbClr val="002060"/>
                </a:solidFill>
              </a:rPr>
              <a:t>a-b=</a:t>
            </a:r>
            <a:r>
              <a:rPr lang="en-US" dirty="0" smtClean="0"/>
              <a:t>',a-b);</a:t>
            </a:r>
          </a:p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</a:rPr>
              <a:t>end.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4" name="Прямоугольная выноска 3"/>
          <p:cNvSpPr/>
          <p:nvPr/>
        </p:nvSpPr>
        <p:spPr>
          <a:xfrm>
            <a:off x="3000364" y="1357298"/>
            <a:ext cx="4857784" cy="1143008"/>
          </a:xfrm>
          <a:prstGeom prst="wedgeRectCallout">
            <a:avLst>
              <a:gd name="adj1" fmla="val -74611"/>
              <a:gd name="adj2" fmla="val 13842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rgbClr val="FF0000"/>
                </a:solidFill>
              </a:rPr>
              <a:t>Первый оператор программного блока выводит на экран подсказку для пользователя - что он должен сделать.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Прямоугольная выноска 4"/>
          <p:cNvSpPr/>
          <p:nvPr/>
        </p:nvSpPr>
        <p:spPr>
          <a:xfrm>
            <a:off x="4572000" y="2643182"/>
            <a:ext cx="4214842" cy="571504"/>
          </a:xfrm>
          <a:prstGeom prst="wedgeRectCallout">
            <a:avLst>
              <a:gd name="adj1" fmla="val -41063"/>
              <a:gd name="adj2" fmla="val 10694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rgbClr val="FF0000"/>
                </a:solidFill>
              </a:rPr>
              <a:t>Подсказка для пользователя  пишется между апострофами.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03.11.2013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3158B-DCBF-47AA-A457-EF691112A49B}" type="slidenum">
              <a:rPr lang="ru-RU" smtClean="0"/>
              <a:pPr/>
              <a:t>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Цыбикова Т.Р.</a:t>
            </a:r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 решении задач имена присваиваются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При решении задач имена присваиваются не только </a:t>
            </a:r>
            <a:r>
              <a:rPr lang="ru-RU" dirty="0" smtClean="0">
                <a:solidFill>
                  <a:srgbClr val="384AFA"/>
                </a:solidFill>
              </a:rPr>
              <a:t>исходным данным</a:t>
            </a:r>
            <a:r>
              <a:rPr lang="ru-RU" dirty="0" smtClean="0"/>
              <a:t>, но и </a:t>
            </a:r>
            <a:r>
              <a:rPr lang="ru-RU" dirty="0" smtClean="0">
                <a:solidFill>
                  <a:srgbClr val="384AFA"/>
                </a:solidFill>
              </a:rPr>
              <a:t>результатам</a:t>
            </a:r>
            <a:r>
              <a:rPr lang="ru-RU" dirty="0" smtClean="0"/>
              <a:t>, а также получаемым </a:t>
            </a:r>
            <a:r>
              <a:rPr lang="ru-RU" dirty="0" smtClean="0">
                <a:solidFill>
                  <a:srgbClr val="384AFA"/>
                </a:solidFill>
              </a:rPr>
              <a:t>промежуточным значениям.</a:t>
            </a:r>
          </a:p>
          <a:p>
            <a:r>
              <a:rPr lang="ru-RU" dirty="0" smtClean="0"/>
              <a:t>Поскольку в рассматриваемом примере надо получить три результата, введем для них переменные </a:t>
            </a:r>
            <a:r>
              <a:rPr lang="en-US" dirty="0" smtClean="0"/>
              <a:t>x, y, z. </a:t>
            </a:r>
            <a:endParaRPr lang="ru-RU" dirty="0" smtClean="0"/>
          </a:p>
          <a:p>
            <a:r>
              <a:rPr lang="ru-RU" dirty="0" smtClean="0"/>
              <a:t>В программе этим переменным будут присвоены значения суммы, произведения и разности двух вводимых чисел.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03.11.2013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3158B-DCBF-47AA-A457-EF691112A49B}" type="slidenum">
              <a:rPr lang="ru-RU" smtClean="0"/>
              <a:pPr/>
              <a:t>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Цыбикова Т.Р.</a:t>
            </a:r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Например,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</a:rPr>
              <a:t>program</a:t>
            </a:r>
            <a:r>
              <a:rPr lang="en-US" dirty="0" smtClean="0"/>
              <a:t> E</a:t>
            </a:r>
            <a:r>
              <a:rPr lang="ru-RU" dirty="0" smtClean="0"/>
              <a:t>2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ru-RU" dirty="0" smtClean="0"/>
              <a:t>  </a:t>
            </a:r>
            <a:r>
              <a:rPr lang="en-US" b="1" dirty="0" smtClean="0">
                <a:solidFill>
                  <a:srgbClr val="002060"/>
                </a:solidFill>
              </a:rPr>
              <a:t>var</a:t>
            </a:r>
            <a:r>
              <a:rPr lang="en-US" dirty="0" smtClean="0"/>
              <a:t> a,</a:t>
            </a:r>
            <a:r>
              <a:rPr lang="ru-RU" dirty="0" smtClean="0"/>
              <a:t> </a:t>
            </a:r>
            <a:r>
              <a:rPr lang="en-US" dirty="0" smtClean="0"/>
              <a:t>b</a:t>
            </a:r>
            <a:r>
              <a:rPr lang="ru-RU" dirty="0" smtClean="0"/>
              <a:t>, </a:t>
            </a:r>
            <a:r>
              <a:rPr lang="en-US" dirty="0" smtClean="0"/>
              <a:t>x,</a:t>
            </a:r>
            <a:r>
              <a:rPr lang="ru-RU" dirty="0" smtClean="0"/>
              <a:t> </a:t>
            </a:r>
            <a:r>
              <a:rPr lang="en-US" dirty="0" smtClean="0"/>
              <a:t>y,</a:t>
            </a:r>
            <a:r>
              <a:rPr lang="ru-RU" dirty="0" smtClean="0"/>
              <a:t> </a:t>
            </a:r>
            <a:r>
              <a:rPr lang="en-US" dirty="0" smtClean="0"/>
              <a:t>z:</a:t>
            </a:r>
            <a:r>
              <a:rPr lang="ru-RU" dirty="0" smtClean="0"/>
              <a:t> </a:t>
            </a:r>
            <a:r>
              <a:rPr lang="en-US" b="1" dirty="0" smtClean="0">
                <a:solidFill>
                  <a:srgbClr val="002060"/>
                </a:solidFill>
              </a:rPr>
              <a:t>real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</a:rPr>
              <a:t>begin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ru-RU" dirty="0" smtClean="0"/>
              <a:t>  </a:t>
            </a:r>
            <a:r>
              <a:rPr lang="en-US" dirty="0" smtClean="0"/>
              <a:t>writeln ('</a:t>
            </a:r>
            <a:r>
              <a:rPr lang="ru-RU" dirty="0" smtClean="0">
                <a:solidFill>
                  <a:srgbClr val="002060"/>
                </a:solidFill>
              </a:rPr>
              <a:t>введите два числа через пробел, затем нажмите &lt;</a:t>
            </a:r>
            <a:r>
              <a:rPr lang="en-US" dirty="0" smtClean="0">
                <a:solidFill>
                  <a:srgbClr val="002060"/>
                </a:solidFill>
              </a:rPr>
              <a:t>Enter&gt;</a:t>
            </a:r>
            <a:r>
              <a:rPr lang="en-US" dirty="0" smtClean="0"/>
              <a:t>');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ru-RU" dirty="0" smtClean="0"/>
              <a:t>   </a:t>
            </a:r>
            <a:r>
              <a:rPr lang="en-US" dirty="0" smtClean="0"/>
              <a:t>readln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(</a:t>
            </a:r>
            <a:r>
              <a:rPr lang="en-US" dirty="0" err="1" smtClean="0"/>
              <a:t>a,b</a:t>
            </a:r>
            <a:r>
              <a:rPr lang="en-US" dirty="0" smtClean="0"/>
              <a:t>);</a:t>
            </a:r>
          </a:p>
          <a:p>
            <a:pPr>
              <a:buNone/>
            </a:pPr>
            <a:r>
              <a:rPr lang="en-US" dirty="0" smtClean="0"/>
              <a:t>    x:=</a:t>
            </a:r>
            <a:r>
              <a:rPr lang="en-US" dirty="0" err="1" smtClean="0"/>
              <a:t>a+b</a:t>
            </a:r>
            <a:r>
              <a:rPr lang="en-US" dirty="0" smtClean="0"/>
              <a:t>;</a:t>
            </a:r>
          </a:p>
          <a:p>
            <a:pPr>
              <a:buNone/>
            </a:pPr>
            <a:r>
              <a:rPr lang="en-US" dirty="0" smtClean="0"/>
              <a:t>    y:=a*b;</a:t>
            </a:r>
          </a:p>
          <a:p>
            <a:pPr>
              <a:buNone/>
            </a:pPr>
            <a:r>
              <a:rPr lang="en-US" dirty="0" smtClean="0"/>
              <a:t>    z:=a-b;</a:t>
            </a:r>
          </a:p>
          <a:p>
            <a:pPr>
              <a:buNone/>
            </a:pPr>
            <a:r>
              <a:rPr lang="en-US" dirty="0" smtClean="0"/>
              <a:t> </a:t>
            </a:r>
            <a:r>
              <a:rPr lang="ru-RU" dirty="0" smtClean="0"/>
              <a:t>   </a:t>
            </a:r>
            <a:r>
              <a:rPr lang="en-US" dirty="0" smtClean="0"/>
              <a:t>writeln('</a:t>
            </a:r>
            <a:r>
              <a:rPr lang="en-US" dirty="0" err="1" smtClean="0">
                <a:solidFill>
                  <a:srgbClr val="002060"/>
                </a:solidFill>
              </a:rPr>
              <a:t>a+b</a:t>
            </a:r>
            <a:r>
              <a:rPr lang="en-US" dirty="0" smtClean="0">
                <a:solidFill>
                  <a:srgbClr val="002060"/>
                </a:solidFill>
              </a:rPr>
              <a:t>=</a:t>
            </a:r>
            <a:r>
              <a:rPr lang="en-US" dirty="0" smtClean="0"/>
              <a:t>',x, ‘</a:t>
            </a:r>
            <a:r>
              <a:rPr lang="ru-RU" dirty="0" smtClean="0"/>
              <a:t>    </a:t>
            </a:r>
            <a:r>
              <a:rPr lang="en-US" dirty="0" smtClean="0">
                <a:solidFill>
                  <a:srgbClr val="002060"/>
                </a:solidFill>
              </a:rPr>
              <a:t>a*b=</a:t>
            </a:r>
            <a:r>
              <a:rPr lang="en-US" dirty="0" smtClean="0"/>
              <a:t>',y, '</a:t>
            </a:r>
            <a:r>
              <a:rPr lang="ru-RU" dirty="0" smtClean="0"/>
              <a:t>    </a:t>
            </a:r>
            <a:r>
              <a:rPr lang="en-US" dirty="0" smtClean="0">
                <a:solidFill>
                  <a:srgbClr val="002060"/>
                </a:solidFill>
              </a:rPr>
              <a:t>a-b=</a:t>
            </a:r>
            <a:r>
              <a:rPr lang="en-US" dirty="0" smtClean="0"/>
              <a:t>',z);</a:t>
            </a:r>
          </a:p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</a:rPr>
              <a:t>end.</a:t>
            </a:r>
            <a:endParaRPr lang="ru-RU" b="1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03.11.2013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3158B-DCBF-47AA-A457-EF691112A49B}" type="slidenum">
              <a:rPr lang="ru-RU" smtClean="0"/>
              <a:pPr/>
              <a:t>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Цыбикова Т.Р.</a:t>
            </a:r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и задания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28628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u-RU" sz="3800" dirty="0" smtClean="0"/>
              <a:t>Для чего необходимо описывать данные в программе?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800" dirty="0" smtClean="0"/>
              <a:t>Как описать переменные одного типа, например, вещественного?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800" dirty="0" smtClean="0"/>
              <a:t>Какой оператор используется для ввода данных?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4100" dirty="0" smtClean="0"/>
              <a:t>Куда</a:t>
            </a:r>
            <a:r>
              <a:rPr lang="ru-RU" sz="3800" dirty="0" smtClean="0"/>
              <a:t> попадают введенные с клавиатуры числа при работе оператора ввода?</a:t>
            </a:r>
          </a:p>
          <a:p>
            <a:pPr marL="514350" indent="-514350">
              <a:buFont typeface="+mj-lt"/>
              <a:buAutoNum type="arabicPeriod"/>
            </a:pPr>
            <a:r>
              <a:rPr lang="ru-RU" sz="3800" dirty="0" smtClean="0"/>
              <a:t>Как перевести курсор на новую строку после ввода данных?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03.11.2013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3158B-DCBF-47AA-A457-EF691112A49B}" type="slidenum">
              <a:rPr lang="ru-RU" smtClean="0"/>
              <a:pPr/>
              <a:t>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Цыбикова Т.Р.</a:t>
            </a:r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и задания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214842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ru-RU" sz="3800" dirty="0" smtClean="0"/>
              <a:t>Как вывести результаты работы программы на экран дисплея?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ru-RU" sz="3800" dirty="0" smtClean="0"/>
              <a:t>Как сделать, чтобы данные выводились с новой строки?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ru-RU" sz="3800" dirty="0" smtClean="0"/>
              <a:t>Как увидеть результаты ввода на экране дисплея, если уже сработал </a:t>
            </a:r>
            <a:r>
              <a:rPr lang="en-US" sz="3800" dirty="0" smtClean="0"/>
              <a:t>write</a:t>
            </a:r>
            <a:r>
              <a:rPr lang="ru-RU" sz="3800" dirty="0" smtClean="0"/>
              <a:t>?</a:t>
            </a:r>
          </a:p>
          <a:p>
            <a:pPr marL="514350" indent="-514350">
              <a:buFont typeface="+mj-lt"/>
              <a:buAutoNum type="arabicPeriod" startAt="6"/>
            </a:pPr>
            <a:r>
              <a:rPr lang="ru-RU" sz="3800" dirty="0" smtClean="0"/>
              <a:t>Можно ли получить результат вычислений без использования оператора присваивания?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03.11.2013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3158B-DCBF-47AA-A457-EF691112A49B}" type="slidenum">
              <a:rPr lang="ru-RU" smtClean="0"/>
              <a:pPr/>
              <a:t>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Цыбикова Т.Р.</a:t>
            </a:r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и задания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10"/>
            </a:pPr>
            <a:r>
              <a:rPr lang="ru-RU" dirty="0" smtClean="0"/>
              <a:t>Напишите программу вычисления среднего арифметического двух чисел.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ru-RU" dirty="0" smtClean="0"/>
              <a:t>Напишите программу вычисления расстояния между двумя точками плоскости.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ru-RU" dirty="0" smtClean="0"/>
              <a:t>Напишите программу вычисления площади треугольника по формуле Герона.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ru-RU" dirty="0" smtClean="0"/>
              <a:t>Напишите программу вычисления площади боковой поверхности куба.</a:t>
            </a:r>
          </a:p>
          <a:p>
            <a:pPr marL="514350" indent="-514350">
              <a:buFont typeface="+mj-lt"/>
              <a:buAutoNum type="arabicPeriod" startAt="10"/>
            </a:pPr>
            <a:r>
              <a:rPr lang="ru-RU" dirty="0" smtClean="0"/>
              <a:t>Напишите программу вычисления площади и гипотенузы прямоугольного треугольника, если известны его катеты.</a:t>
            </a:r>
          </a:p>
          <a:p>
            <a:pPr marL="514350" indent="-514350">
              <a:buFont typeface="+mj-lt"/>
              <a:buAutoNum type="arabicPeriod" startAt="9"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03.11.2013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3158B-DCBF-47AA-A457-EF691112A49B}" type="slidenum">
              <a:rPr lang="ru-RU" smtClean="0"/>
              <a:pPr/>
              <a:t>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Цыбикова Т.Р.</a:t>
            </a:r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и задания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 startAt="15"/>
            </a:pPr>
            <a:r>
              <a:rPr lang="ru-RU" dirty="0" smtClean="0"/>
              <a:t>Напишите программу вычисления суммы модулей трех вещественных чисел.</a:t>
            </a:r>
          </a:p>
          <a:p>
            <a:pPr marL="514350" indent="-514350">
              <a:buFont typeface="+mj-lt"/>
              <a:buAutoNum type="arabicPeriod" startAt="15"/>
            </a:pPr>
            <a:r>
              <a:rPr lang="ru-RU" dirty="0" smtClean="0"/>
              <a:t>Напишите программу вычисления площади круга, если известна длина окружности.</a:t>
            </a:r>
          </a:p>
          <a:p>
            <a:pPr marL="514350" indent="-514350">
              <a:buFont typeface="+mj-lt"/>
              <a:buAutoNum type="arabicPeriod" startAt="15"/>
            </a:pPr>
            <a:r>
              <a:rPr lang="ru-RU" dirty="0" smtClean="0"/>
              <a:t>Напишите программу вычисления площади равностороннего треугольника.</a:t>
            </a:r>
          </a:p>
          <a:p>
            <a:pPr marL="514350" indent="-514350">
              <a:buFont typeface="+mj-lt"/>
              <a:buAutoNum type="arabicPeriod" startAt="15"/>
            </a:pPr>
            <a:r>
              <a:rPr lang="ru-RU" dirty="0" smtClean="0"/>
              <a:t>Напишите программу возведения числа в четвертую степень за две операции.</a:t>
            </a:r>
          </a:p>
          <a:p>
            <a:pPr marL="514350" indent="-514350">
              <a:buFont typeface="+mj-lt"/>
              <a:buAutoNum type="arabicPeriod" startAt="15"/>
            </a:pPr>
            <a:r>
              <a:rPr lang="ru-RU" dirty="0" smtClean="0"/>
              <a:t>Напишите программу возведения числа в седьмую степень за четыре операции.</a:t>
            </a:r>
          </a:p>
          <a:p>
            <a:pPr marL="514350" indent="-514350">
              <a:buFont typeface="+mj-lt"/>
              <a:buAutoNum type="arabicPeriod" startAt="15"/>
            </a:pPr>
            <a:endParaRPr lang="ru-RU" dirty="0" smtClean="0"/>
          </a:p>
          <a:p>
            <a:pPr marL="514350" indent="-514350">
              <a:buFont typeface="+mj-lt"/>
              <a:buAutoNum type="arabicPeriod" startAt="15"/>
            </a:pPr>
            <a:endParaRPr lang="ru-RU" dirty="0" smtClean="0"/>
          </a:p>
          <a:p>
            <a:pPr marL="514350" indent="-514350">
              <a:buFont typeface="+mj-lt"/>
              <a:buAutoNum type="arabicPeriod" startAt="15"/>
            </a:pPr>
            <a:endParaRPr lang="ru-RU" dirty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03.11.2013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3158B-DCBF-47AA-A457-EF691112A49B}" type="slidenum">
              <a:rPr lang="ru-RU" smtClean="0"/>
              <a:pPr/>
              <a:t>26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Цыбикова Т.Р.</a:t>
            </a:r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и задания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929222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 startAt="20"/>
            </a:pPr>
            <a:r>
              <a:rPr lang="ru-RU" sz="3600" dirty="0" smtClean="0"/>
              <a:t>Напишите программу определения времени встречи двух автомобилей, если известно расстояние между двумя пунктами, откуда они вышли навстречу друг другу одновременно, а также их скорости.</a:t>
            </a:r>
          </a:p>
          <a:p>
            <a:pPr marL="514350" indent="-514350">
              <a:buFont typeface="+mj-lt"/>
              <a:buAutoNum type="arabicPeriod" startAt="20"/>
            </a:pPr>
            <a:r>
              <a:rPr lang="ru-RU" sz="3600" dirty="0" smtClean="0"/>
              <a:t>Напишите программу вычисления суммы арифметической прогрессии, если известен её начальный член и разность, а также количество её членов.</a:t>
            </a:r>
          </a:p>
          <a:p>
            <a:pPr marL="95250" indent="438150" algn="just">
              <a:buNone/>
            </a:pPr>
            <a:r>
              <a:rPr lang="ru-RU" sz="3600" dirty="0" smtClean="0">
                <a:solidFill>
                  <a:srgbClr val="FF0000"/>
                </a:solidFill>
              </a:rPr>
              <a:t>УКАЗАНИЕ</a:t>
            </a:r>
            <a:r>
              <a:rPr lang="ru-RU" sz="3600" dirty="0" smtClean="0"/>
              <a:t>: </a:t>
            </a:r>
            <a:r>
              <a:rPr lang="ru-RU" sz="3600" dirty="0" smtClean="0">
                <a:solidFill>
                  <a:srgbClr val="030E73"/>
                </a:solidFill>
              </a:rPr>
              <a:t>при работе на компьютере укажите разные форматы вывода чисел с фиксированной точкой, выполните программу для разных данных несколько раз.</a:t>
            </a:r>
          </a:p>
          <a:p>
            <a:pPr marL="514350" indent="-514350">
              <a:buFont typeface="+mj-lt"/>
              <a:buAutoNum type="arabicPeriod" startAt="20"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03.11.2013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3158B-DCBF-47AA-A457-EF691112A49B}" type="slidenum">
              <a:rPr lang="ru-RU" smtClean="0"/>
              <a:pPr/>
              <a:t>27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Цыбикова Т.Р.</a:t>
            </a:r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Литература</a:t>
            </a:r>
            <a:endParaRPr lang="ru-RU" dirty="0"/>
          </a:p>
        </p:txBody>
      </p:sp>
      <p:sp>
        <p:nvSpPr>
          <p:cNvPr id="9" name="Содержимое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А.А.Кузнецов, Н.В.Ипатова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«Основы информатики», 8-9 </a:t>
            </a:r>
            <a:r>
              <a:rPr lang="ru-RU" dirty="0" err="1" smtClean="0"/>
              <a:t>кл</a:t>
            </a:r>
            <a:r>
              <a:rPr lang="ru-RU" dirty="0" smtClean="0"/>
              <a:t>.:</a:t>
            </a:r>
          </a:p>
          <a:p>
            <a:pPr lvl="1"/>
            <a:r>
              <a:rPr lang="ru-RU" dirty="0" smtClean="0"/>
              <a:t>Раздел 3. ОСНОВЫ ПРОГРАММИРОВАНИЯ, </a:t>
            </a: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С.87-91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03.11.2013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Цыбикова Т.Р.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3158B-DCBF-47AA-A457-EF691112A49B}" type="slidenum">
              <a:rPr lang="ru-RU" smtClean="0"/>
              <a:pPr/>
              <a:t>28</a:t>
            </a:fld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74638"/>
            <a:ext cx="8115328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Программа на Паскале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Программа на Паскале состоит из </a:t>
            </a:r>
            <a:r>
              <a:rPr lang="ru-RU" sz="4000" dirty="0" smtClean="0">
                <a:solidFill>
                  <a:srgbClr val="384AFA"/>
                </a:solidFill>
              </a:rPr>
              <a:t>двух частей</a:t>
            </a:r>
            <a:r>
              <a:rPr lang="ru-RU" sz="4000" dirty="0" smtClean="0"/>
              <a:t>: </a:t>
            </a:r>
          </a:p>
          <a:p>
            <a:pPr lvl="1"/>
            <a:r>
              <a:rPr lang="ru-RU" sz="3600" dirty="0" smtClean="0"/>
              <a:t>описания используемых данных</a:t>
            </a:r>
            <a:r>
              <a:rPr lang="en-US" sz="3600" dirty="0" smtClean="0"/>
              <a:t>,</a:t>
            </a:r>
          </a:p>
          <a:p>
            <a:pPr lvl="1"/>
            <a:r>
              <a:rPr lang="ru-RU" sz="3600" dirty="0" smtClean="0"/>
              <a:t>операторов по их преобразованию.</a:t>
            </a:r>
          </a:p>
          <a:p>
            <a:r>
              <a:rPr lang="ru-RU" sz="4000" dirty="0" smtClean="0"/>
              <a:t>Вторая часть также называется </a:t>
            </a:r>
            <a:r>
              <a:rPr lang="ru-RU" sz="4000" dirty="0" smtClean="0">
                <a:solidFill>
                  <a:srgbClr val="384AFA"/>
                </a:solidFill>
              </a:rPr>
              <a:t>программным блоком.</a:t>
            </a:r>
            <a:endParaRPr lang="ru-RU" sz="4000" dirty="0">
              <a:solidFill>
                <a:srgbClr val="384AFA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03.11.2013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3158B-DCBF-47AA-A457-EF691112A49B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Цыбикова Т.Р.</a:t>
            </a:r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Общий вид программы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dirty="0" err="1" smtClean="0">
                <a:solidFill>
                  <a:srgbClr val="002060"/>
                </a:solidFill>
              </a:rPr>
              <a:t>program</a:t>
            </a:r>
            <a:r>
              <a:rPr lang="ru-RU" dirty="0" smtClean="0"/>
              <a:t> (</a:t>
            </a:r>
            <a:r>
              <a:rPr lang="ru-RU" i="1" dirty="0" smtClean="0"/>
              <a:t>имя</a:t>
            </a:r>
            <a:r>
              <a:rPr lang="ru-RU" dirty="0" smtClean="0"/>
              <a:t> </a:t>
            </a:r>
            <a:r>
              <a:rPr lang="ru-RU" i="1" dirty="0" smtClean="0"/>
              <a:t>программы</a:t>
            </a:r>
            <a:r>
              <a:rPr lang="ru-RU" dirty="0" smtClean="0"/>
              <a:t>);</a:t>
            </a:r>
            <a:br>
              <a:rPr lang="ru-RU" dirty="0" smtClean="0"/>
            </a:br>
            <a:r>
              <a:rPr lang="en-US" b="1" dirty="0" smtClean="0">
                <a:solidFill>
                  <a:srgbClr val="002060"/>
                </a:solidFill>
              </a:rPr>
              <a:t>label</a:t>
            </a:r>
            <a:r>
              <a:rPr lang="en-US" dirty="0" smtClean="0"/>
              <a:t> (</a:t>
            </a:r>
            <a:r>
              <a:rPr lang="ru-RU" i="1" dirty="0" smtClean="0"/>
              <a:t>список</a:t>
            </a:r>
            <a:r>
              <a:rPr lang="ru-RU" dirty="0" smtClean="0"/>
              <a:t> </a:t>
            </a:r>
            <a:r>
              <a:rPr lang="ru-RU" i="1" dirty="0" smtClean="0"/>
              <a:t>меток</a:t>
            </a:r>
            <a:r>
              <a:rPr lang="ru-RU" dirty="0" smtClean="0"/>
              <a:t>);</a:t>
            </a:r>
            <a:endParaRPr lang="en-US" dirty="0" smtClean="0"/>
          </a:p>
          <a:p>
            <a:pPr indent="20638">
              <a:buNone/>
            </a:pPr>
            <a:r>
              <a:rPr lang="en-US" b="1" dirty="0" smtClean="0">
                <a:solidFill>
                  <a:srgbClr val="002060"/>
                </a:solidFill>
              </a:rPr>
              <a:t>const</a:t>
            </a:r>
            <a:r>
              <a:rPr lang="ru-RU" dirty="0" smtClean="0"/>
              <a:t> (</a:t>
            </a:r>
            <a:r>
              <a:rPr lang="ru-RU" i="1" dirty="0" smtClean="0"/>
              <a:t>список</a:t>
            </a:r>
            <a:r>
              <a:rPr lang="ru-RU" dirty="0" smtClean="0"/>
              <a:t> </a:t>
            </a:r>
            <a:r>
              <a:rPr lang="ru-RU" i="1" dirty="0" smtClean="0"/>
              <a:t>постоянных</a:t>
            </a:r>
            <a:r>
              <a:rPr lang="ru-RU" dirty="0" smtClean="0"/>
              <a:t> </a:t>
            </a:r>
            <a:r>
              <a:rPr lang="ru-RU" i="1" dirty="0" smtClean="0"/>
              <a:t>значений</a:t>
            </a:r>
            <a:r>
              <a:rPr lang="ru-RU" dirty="0" smtClean="0"/>
              <a:t>);</a:t>
            </a:r>
            <a:endParaRPr lang="en-US" dirty="0" smtClean="0"/>
          </a:p>
          <a:p>
            <a:pPr indent="20638">
              <a:buNone/>
            </a:pPr>
            <a:r>
              <a:rPr lang="en-US" b="1" dirty="0" smtClean="0">
                <a:solidFill>
                  <a:srgbClr val="002060"/>
                </a:solidFill>
              </a:rPr>
              <a:t>type</a:t>
            </a:r>
            <a:r>
              <a:rPr lang="ru-RU" dirty="0" smtClean="0"/>
              <a:t> (</a:t>
            </a:r>
            <a:r>
              <a:rPr lang="ru-RU" i="1" dirty="0" smtClean="0"/>
              <a:t>описания</a:t>
            </a:r>
            <a:r>
              <a:rPr lang="ru-RU" dirty="0" smtClean="0"/>
              <a:t> </a:t>
            </a:r>
            <a:r>
              <a:rPr lang="ru-RU" i="1" dirty="0" smtClean="0"/>
              <a:t>сложных</a:t>
            </a:r>
            <a:r>
              <a:rPr lang="ru-RU" dirty="0" smtClean="0"/>
              <a:t> </a:t>
            </a:r>
            <a:r>
              <a:rPr lang="ru-RU" i="1" dirty="0" smtClean="0"/>
              <a:t>типов</a:t>
            </a:r>
            <a:r>
              <a:rPr lang="ru-RU" dirty="0" smtClean="0"/>
              <a:t> </a:t>
            </a:r>
            <a:r>
              <a:rPr lang="ru-RU" i="1" dirty="0" smtClean="0"/>
              <a:t>данных</a:t>
            </a:r>
            <a:r>
              <a:rPr lang="ru-RU" dirty="0" smtClean="0"/>
              <a:t>)</a:t>
            </a:r>
            <a:r>
              <a:rPr lang="en-US" dirty="0" smtClean="0"/>
              <a:t>;</a:t>
            </a:r>
          </a:p>
          <a:p>
            <a:pPr indent="20638">
              <a:buNone/>
            </a:pPr>
            <a:r>
              <a:rPr lang="en-US" b="1" dirty="0" smtClean="0">
                <a:solidFill>
                  <a:srgbClr val="002060"/>
                </a:solidFill>
              </a:rPr>
              <a:t>var</a:t>
            </a:r>
            <a:r>
              <a:rPr lang="ru-RU" dirty="0" smtClean="0"/>
              <a:t> (</a:t>
            </a:r>
            <a:r>
              <a:rPr lang="ru-RU" i="1" dirty="0" smtClean="0"/>
              <a:t>описания</a:t>
            </a:r>
            <a:r>
              <a:rPr lang="ru-RU" dirty="0" smtClean="0"/>
              <a:t> </a:t>
            </a:r>
            <a:r>
              <a:rPr lang="ru-RU" i="1" dirty="0" smtClean="0"/>
              <a:t>данных</a:t>
            </a:r>
            <a:r>
              <a:rPr lang="ru-RU" dirty="0" smtClean="0"/>
              <a:t> </a:t>
            </a:r>
            <a:r>
              <a:rPr lang="ru-RU" i="1" dirty="0" smtClean="0"/>
              <a:t>программы</a:t>
            </a:r>
            <a:r>
              <a:rPr lang="ru-RU" dirty="0" smtClean="0"/>
              <a:t>);</a:t>
            </a:r>
            <a:endParaRPr lang="en-US" dirty="0" smtClean="0"/>
          </a:p>
          <a:p>
            <a:pPr>
              <a:buNone/>
            </a:pPr>
            <a:r>
              <a:rPr lang="en-US" b="1" dirty="0" smtClean="0">
                <a:solidFill>
                  <a:srgbClr val="002060"/>
                </a:solidFill>
              </a:rPr>
              <a:t>b</a:t>
            </a:r>
            <a:r>
              <a:rPr lang="ru-RU" b="1" dirty="0" err="1" smtClean="0">
                <a:solidFill>
                  <a:srgbClr val="002060"/>
                </a:solidFill>
              </a:rPr>
              <a:t>egin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r>
              <a:rPr lang="ru-RU" dirty="0" smtClean="0"/>
              <a:t>(</a:t>
            </a:r>
            <a:r>
              <a:rPr lang="ru-RU" i="1" dirty="0" smtClean="0"/>
              <a:t>начало</a:t>
            </a:r>
            <a:r>
              <a:rPr lang="ru-RU" dirty="0" smtClean="0"/>
              <a:t> </a:t>
            </a:r>
            <a:r>
              <a:rPr lang="ru-RU" i="1" dirty="0" smtClean="0"/>
              <a:t>программного</a:t>
            </a:r>
            <a:r>
              <a:rPr lang="ru-RU" dirty="0" smtClean="0"/>
              <a:t> </a:t>
            </a:r>
            <a:r>
              <a:rPr lang="ru-RU" i="1" dirty="0" smtClean="0"/>
              <a:t>блока</a:t>
            </a:r>
            <a:r>
              <a:rPr lang="ru-RU" dirty="0" smtClean="0"/>
              <a:t>)</a:t>
            </a:r>
            <a:br>
              <a:rPr lang="ru-RU" dirty="0" smtClean="0"/>
            </a:br>
            <a:r>
              <a:rPr lang="ru-RU" dirty="0" smtClean="0"/>
              <a:t>  (</a:t>
            </a:r>
            <a:r>
              <a:rPr lang="ru-RU" i="1" dirty="0" smtClean="0"/>
              <a:t>алгоритм</a:t>
            </a:r>
            <a:r>
              <a:rPr lang="ru-RU" dirty="0" smtClean="0"/>
              <a:t>)</a:t>
            </a:r>
          </a:p>
          <a:p>
            <a:pPr>
              <a:buNone/>
            </a:pPr>
            <a:r>
              <a:rPr lang="ru-RU" b="1" dirty="0" err="1" smtClean="0">
                <a:solidFill>
                  <a:srgbClr val="002060"/>
                </a:solidFill>
              </a:rPr>
              <a:t>end</a:t>
            </a:r>
            <a:r>
              <a:rPr lang="ru-RU" dirty="0" smtClean="0"/>
              <a:t>. (</a:t>
            </a:r>
            <a:r>
              <a:rPr lang="ru-RU" i="1" dirty="0" smtClean="0"/>
              <a:t>конец</a:t>
            </a:r>
            <a:r>
              <a:rPr lang="ru-RU" dirty="0" smtClean="0"/>
              <a:t> </a:t>
            </a:r>
            <a:r>
              <a:rPr lang="ru-RU" i="1" dirty="0" smtClean="0"/>
              <a:t>программы</a:t>
            </a:r>
            <a:r>
              <a:rPr lang="ru-RU" dirty="0" smtClean="0"/>
              <a:t>)</a:t>
            </a:r>
          </a:p>
          <a:p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03.11.2013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3158B-DCBF-47AA-A457-EF691112A49B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Цыбикова Т.Р.</a:t>
            </a:r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Имя программы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Имя программы состоит не более, чем из 8 знаков, начинается с буквы и содержит буквы, цифры и знаки подчеркивания.</a:t>
            </a:r>
          </a:p>
          <a:p>
            <a:r>
              <a:rPr lang="ru-RU" dirty="0" smtClean="0"/>
              <a:t>Программа начинается со слова </a:t>
            </a:r>
            <a:r>
              <a:rPr lang="en-US" b="1" dirty="0" smtClean="0">
                <a:solidFill>
                  <a:srgbClr val="002060"/>
                </a:solidFill>
              </a:rPr>
              <a:t>program</a:t>
            </a:r>
            <a:r>
              <a:rPr lang="en-US" dirty="0" smtClean="0"/>
              <a:t> </a:t>
            </a:r>
            <a:r>
              <a:rPr lang="ru-RU" dirty="0" smtClean="0"/>
              <a:t>и заканчивается словом </a:t>
            </a:r>
            <a:r>
              <a:rPr lang="ru-RU" b="1" dirty="0" err="1" smtClean="0">
                <a:solidFill>
                  <a:srgbClr val="002060"/>
                </a:solidFill>
              </a:rPr>
              <a:t>end</a:t>
            </a:r>
            <a:r>
              <a:rPr lang="ru-RU" b="1" dirty="0" smtClean="0">
                <a:solidFill>
                  <a:srgbClr val="002060"/>
                </a:solidFill>
              </a:rPr>
              <a:t>  </a:t>
            </a:r>
            <a:r>
              <a:rPr lang="ru-RU" dirty="0" smtClean="0"/>
              <a:t>с точкой.</a:t>
            </a:r>
          </a:p>
          <a:p>
            <a:r>
              <a:rPr lang="ru-RU" b="1" dirty="0" smtClean="0"/>
              <a:t>Операторы</a:t>
            </a:r>
            <a:r>
              <a:rPr lang="ru-RU" dirty="0" smtClean="0"/>
              <a:t>, </a:t>
            </a:r>
            <a:r>
              <a:rPr lang="ru-RU" b="1" dirty="0" smtClean="0"/>
              <a:t>разделы</a:t>
            </a:r>
            <a:r>
              <a:rPr lang="ru-RU" dirty="0" smtClean="0"/>
              <a:t> и </a:t>
            </a:r>
            <a:r>
              <a:rPr lang="ru-RU" b="1" dirty="0" smtClean="0"/>
              <a:t>описания</a:t>
            </a:r>
            <a:r>
              <a:rPr lang="ru-RU" dirty="0" smtClean="0"/>
              <a:t> разделов заканчиваются точкой с запятой.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03.11.2013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3158B-DCBF-47AA-A457-EF691112A49B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Цыбикова Т.Р.</a:t>
            </a:r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Описательная часть программы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Описательная часть программы состоит из четырех разделов.</a:t>
            </a:r>
          </a:p>
          <a:p>
            <a:r>
              <a:rPr lang="ru-RU" dirty="0" smtClean="0"/>
              <a:t>Использование таких разделов как раздел меток </a:t>
            </a:r>
            <a:r>
              <a:rPr lang="en-US" b="1" dirty="0" smtClean="0">
                <a:solidFill>
                  <a:srgbClr val="0070C0"/>
                </a:solidFill>
              </a:rPr>
              <a:t>label</a:t>
            </a:r>
            <a:r>
              <a:rPr lang="en-US" dirty="0" smtClean="0"/>
              <a:t> </a:t>
            </a:r>
            <a:r>
              <a:rPr lang="ru-RU" dirty="0" smtClean="0"/>
              <a:t>, раздел констант </a:t>
            </a:r>
            <a:r>
              <a:rPr lang="en-US" b="1" dirty="0" smtClean="0">
                <a:solidFill>
                  <a:srgbClr val="0070C0"/>
                </a:solidFill>
              </a:rPr>
              <a:t>const</a:t>
            </a:r>
            <a:r>
              <a:rPr lang="ru-RU" dirty="0" smtClean="0"/>
              <a:t>, раздел типов </a:t>
            </a:r>
            <a:r>
              <a:rPr lang="en-US" b="1" dirty="0" smtClean="0">
                <a:solidFill>
                  <a:srgbClr val="0070C0"/>
                </a:solidFill>
              </a:rPr>
              <a:t>type</a:t>
            </a:r>
            <a:r>
              <a:rPr lang="ru-RU" dirty="0" smtClean="0"/>
              <a:t> будет рассмотрено по мере необходимости.</a:t>
            </a:r>
          </a:p>
          <a:p>
            <a:r>
              <a:rPr lang="ru-RU" dirty="0" smtClean="0"/>
              <a:t>Основным является раздел </a:t>
            </a:r>
            <a:r>
              <a:rPr lang="en-US" b="1" dirty="0" smtClean="0">
                <a:solidFill>
                  <a:srgbClr val="0070C0"/>
                </a:solidFill>
              </a:rPr>
              <a:t>var</a:t>
            </a:r>
            <a:r>
              <a:rPr lang="ru-RU" dirty="0" smtClean="0"/>
              <a:t>. В нем указываются имена переменных, используемых в программе и их тип. Для </a:t>
            </a:r>
            <a:r>
              <a:rPr lang="ru-RU" b="1" dirty="0" smtClean="0">
                <a:solidFill>
                  <a:srgbClr val="FF0000"/>
                </a:solidFill>
              </a:rPr>
              <a:t>числовых</a:t>
            </a:r>
            <a:r>
              <a:rPr lang="ru-RU" dirty="0" smtClean="0"/>
              <a:t> данных применяются основные описатели типов </a:t>
            </a:r>
            <a:r>
              <a:rPr lang="en-US" b="1" dirty="0" smtClean="0">
                <a:solidFill>
                  <a:srgbClr val="0070C0"/>
                </a:solidFill>
              </a:rPr>
              <a:t>integer</a:t>
            </a:r>
            <a:r>
              <a:rPr lang="en-US" dirty="0" smtClean="0"/>
              <a:t> </a:t>
            </a:r>
            <a:r>
              <a:rPr lang="ru-RU" dirty="0" smtClean="0"/>
              <a:t>и </a:t>
            </a:r>
            <a:r>
              <a:rPr lang="en-US" b="1" dirty="0" smtClean="0">
                <a:solidFill>
                  <a:srgbClr val="0070C0"/>
                </a:solidFill>
              </a:rPr>
              <a:t>real</a:t>
            </a: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03.11.2013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3158B-DCBF-47AA-A457-EF691112A49B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Цыбикова Т.Р.</a:t>
            </a:r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Раздел переменных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Например, в программе используются две целочисленные переменные и одна вещественная. </a:t>
            </a:r>
          </a:p>
          <a:p>
            <a:r>
              <a:rPr lang="ru-RU" dirty="0" smtClean="0"/>
              <a:t>Раздел переменных может иметь вид:</a:t>
            </a:r>
          </a:p>
          <a:p>
            <a:pPr indent="20638">
              <a:buNone/>
            </a:pPr>
            <a:r>
              <a:rPr lang="en-US" b="1" dirty="0" smtClean="0">
                <a:solidFill>
                  <a:srgbClr val="0070C0"/>
                </a:solidFill>
              </a:rPr>
              <a:t>var</a:t>
            </a:r>
            <a:r>
              <a:rPr lang="en-US" dirty="0" smtClean="0"/>
              <a:t> i,j: </a:t>
            </a:r>
            <a:r>
              <a:rPr lang="en-US" b="1" dirty="0" smtClean="0">
                <a:solidFill>
                  <a:srgbClr val="0070C0"/>
                </a:solidFill>
              </a:rPr>
              <a:t>integer</a:t>
            </a:r>
            <a:r>
              <a:rPr lang="en-US" dirty="0" smtClean="0"/>
              <a:t>; x: </a:t>
            </a:r>
            <a:r>
              <a:rPr lang="en-US" b="1" dirty="0" smtClean="0">
                <a:solidFill>
                  <a:srgbClr val="0070C0"/>
                </a:solidFill>
              </a:rPr>
              <a:t>real</a:t>
            </a:r>
            <a:r>
              <a:rPr lang="en-US" b="1" dirty="0" smtClean="0">
                <a:solidFill>
                  <a:srgbClr val="002060"/>
                </a:solidFill>
              </a:rPr>
              <a:t>;</a:t>
            </a:r>
          </a:p>
          <a:p>
            <a:r>
              <a:rPr lang="ru-RU" b="1" dirty="0" smtClean="0">
                <a:solidFill>
                  <a:schemeClr val="tx2"/>
                </a:solidFill>
              </a:rPr>
              <a:t>Имена переменных одного типа перечисляются через запятую</a:t>
            </a:r>
            <a:r>
              <a:rPr lang="ru-RU" dirty="0" smtClean="0"/>
              <a:t>, затем </a:t>
            </a:r>
            <a:r>
              <a:rPr lang="ru-RU" b="1" dirty="0" smtClean="0">
                <a:solidFill>
                  <a:schemeClr val="tx2"/>
                </a:solidFill>
              </a:rPr>
              <a:t>после двоеточия указывается их тип. </a:t>
            </a:r>
            <a:r>
              <a:rPr lang="ru-RU" dirty="0" smtClean="0"/>
              <a:t>Описание каждого типа заканчивается точкой с запятой.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Когда при переводе на машинный язык транслятор встречает описание переменной, он отводит для этой переменной ячейку памяти и ставит в соответствие номер первого байта ячейки.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03.11.2013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3158B-DCBF-47AA-A457-EF691112A49B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Цыбикова Т.Р.</a:t>
            </a:r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Программный блок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261938">
              <a:buNone/>
              <a:tabLst>
                <a:tab pos="87313" algn="l"/>
              </a:tabLst>
            </a:pPr>
            <a:r>
              <a:rPr lang="ru-RU" dirty="0" smtClean="0"/>
              <a:t>Программный блок содержит </a:t>
            </a:r>
            <a:r>
              <a:rPr lang="ru-RU" b="1" dirty="0" smtClean="0">
                <a:solidFill>
                  <a:srgbClr val="384AFA"/>
                </a:solidFill>
              </a:rPr>
              <a:t>операторы</a:t>
            </a:r>
            <a:r>
              <a:rPr lang="ru-RU" dirty="0" smtClean="0"/>
              <a:t>, описывающие алгоритм решения задачи.</a:t>
            </a:r>
          </a:p>
          <a:p>
            <a:r>
              <a:rPr lang="ru-RU" dirty="0" smtClean="0"/>
              <a:t>Для сообщения данных компьютеру служат </a:t>
            </a:r>
            <a:r>
              <a:rPr lang="ru-RU" b="1" dirty="0" smtClean="0">
                <a:solidFill>
                  <a:srgbClr val="384AFA"/>
                </a:solidFill>
              </a:rPr>
              <a:t>операторы ввода и вывода</a:t>
            </a:r>
            <a:r>
              <a:rPr lang="ru-RU" dirty="0" smtClean="0"/>
              <a:t>.</a:t>
            </a:r>
          </a:p>
          <a:p>
            <a:pPr lvl="0"/>
            <a:r>
              <a:rPr lang="ru-RU" dirty="0" smtClean="0"/>
              <a:t>Оператор ввода помещает вводимое значение переменной в отведенную для нее ячейку.</a:t>
            </a:r>
            <a:r>
              <a:rPr lang="en-US" dirty="0" smtClean="0"/>
              <a:t> </a:t>
            </a:r>
            <a:r>
              <a:rPr lang="ru-RU" dirty="0" smtClean="0"/>
              <a:t>Оператор ввода</a:t>
            </a:r>
            <a:r>
              <a:rPr lang="en-US" dirty="0" smtClean="0"/>
              <a:t>: </a:t>
            </a:r>
            <a:br>
              <a:rPr lang="en-US" dirty="0" smtClean="0"/>
            </a:br>
            <a:r>
              <a:rPr lang="en-US" b="1" dirty="0" smtClean="0">
                <a:solidFill>
                  <a:srgbClr val="FF0000"/>
                </a:solidFill>
              </a:rPr>
              <a:t>read</a:t>
            </a:r>
            <a:r>
              <a:rPr lang="en-US" dirty="0" smtClean="0"/>
              <a:t> </a:t>
            </a:r>
            <a:r>
              <a:rPr lang="ru-RU" dirty="0" smtClean="0"/>
              <a:t>(</a:t>
            </a:r>
            <a:r>
              <a:rPr lang="ru-RU" i="1" dirty="0" smtClean="0"/>
              <a:t>список имен)</a:t>
            </a:r>
            <a:r>
              <a:rPr lang="en-US" b="1" dirty="0" smtClean="0"/>
              <a:t>;</a:t>
            </a:r>
            <a:endParaRPr lang="ru-RU" dirty="0" smtClean="0"/>
          </a:p>
          <a:p>
            <a:endParaRPr lang="ru-RU" dirty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03.11.2013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3158B-DCBF-47AA-A457-EF691112A49B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Цыбикова Т.Р.</a:t>
            </a:r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>
            <a:normAutofit/>
          </a:bodyPr>
          <a:lstStyle/>
          <a:p>
            <a:r>
              <a:rPr lang="ru-RU" dirty="0" smtClean="0"/>
              <a:t>Оператор ввода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00024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Оператор </a:t>
            </a:r>
            <a:r>
              <a:rPr lang="en-US" b="1" dirty="0" smtClean="0">
                <a:solidFill>
                  <a:srgbClr val="0070C0"/>
                </a:solidFill>
              </a:rPr>
              <a:t>read</a:t>
            </a:r>
            <a:r>
              <a:rPr lang="en-US" dirty="0" smtClean="0"/>
              <a:t> </a:t>
            </a:r>
            <a:r>
              <a:rPr lang="ru-RU" dirty="0" smtClean="0"/>
              <a:t>(читать) останавливает работу программы и ждет, пока пользователь наберёт на клавиатуре число и нажмет </a:t>
            </a:r>
            <a:r>
              <a:rPr lang="en-US" dirty="0" smtClean="0"/>
              <a:t>&lt;Enter&gt;</a:t>
            </a:r>
            <a:r>
              <a:rPr lang="ru-RU" dirty="0" smtClean="0"/>
              <a:t>. </a:t>
            </a:r>
            <a:endParaRPr lang="en-US" dirty="0" smtClean="0"/>
          </a:p>
          <a:p>
            <a:r>
              <a:rPr lang="ru-RU" dirty="0" smtClean="0"/>
              <a:t>Введенное число помещается в оперативную память, в отведенную ячейку. </a:t>
            </a:r>
            <a:endParaRPr lang="en-US" dirty="0" smtClean="0"/>
          </a:p>
          <a:p>
            <a:r>
              <a:rPr lang="ru-RU" dirty="0" smtClean="0"/>
              <a:t>Если список имен содержит несколько имен, то для каждого надо внести свое значение. </a:t>
            </a:r>
            <a:endParaRPr lang="en-US" dirty="0" smtClean="0"/>
          </a:p>
          <a:p>
            <a:r>
              <a:rPr lang="ru-RU" dirty="0" smtClean="0"/>
              <a:t>Числа вводятся или через </a:t>
            </a:r>
            <a:r>
              <a:rPr lang="ru-RU" dirty="0" smtClean="0">
                <a:solidFill>
                  <a:srgbClr val="FF0000"/>
                </a:solidFill>
              </a:rPr>
              <a:t>пробел</a:t>
            </a:r>
            <a:r>
              <a:rPr lang="ru-RU" dirty="0" smtClean="0"/>
              <a:t>, или через </a:t>
            </a:r>
            <a:r>
              <a:rPr lang="ru-RU" dirty="0" smtClean="0">
                <a:solidFill>
                  <a:srgbClr val="FF0000"/>
                </a:solidFill>
              </a:rPr>
              <a:t>запятую</a:t>
            </a:r>
            <a:r>
              <a:rPr lang="ru-RU" dirty="0" smtClean="0"/>
              <a:t>, или нажатием клавиши </a:t>
            </a:r>
            <a:r>
              <a:rPr lang="en-US" dirty="0" smtClean="0"/>
              <a:t>&lt;</a:t>
            </a:r>
            <a:r>
              <a:rPr lang="en-US" dirty="0" smtClean="0">
                <a:solidFill>
                  <a:srgbClr val="FF0000"/>
                </a:solidFill>
              </a:rPr>
              <a:t>Enter</a:t>
            </a:r>
            <a:r>
              <a:rPr lang="en-US" dirty="0" smtClean="0"/>
              <a:t>&gt;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28596" y="1071546"/>
            <a:ext cx="8229600" cy="785818"/>
          </a:xfrm>
          <a:prstGeom prst="rect">
            <a:avLst/>
          </a:prstGeom>
          <a:gradFill>
            <a:gsLst>
              <a:gs pos="86000">
                <a:schemeClr val="accent4">
                  <a:lumMod val="20000"/>
                  <a:lumOff val="80000"/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shape">
              <a:fillToRect l="50000" t="50000" r="50000" b="50000"/>
            </a:path>
          </a:gradFill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read</a:t>
            </a: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(</a:t>
            </a:r>
            <a:r>
              <a:rPr kumimoji="0" lang="ru-RU" sz="44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список имен)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;</a:t>
            </a:r>
            <a:endParaRPr kumimoji="0" lang="ru-RU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ru-RU" smtClean="0"/>
              <a:t>03.11.2013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43158B-DCBF-47AA-A457-EF691112A49B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Цыбикова Т.Р.</a:t>
            </a:r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1934</TotalTime>
  <Words>2147</Words>
  <Application>Microsoft Office PowerPoint</Application>
  <PresentationFormat>Экран (4:3)</PresentationFormat>
  <Paragraphs>268</Paragraphs>
  <Slides>28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Тема Office</vt:lpstr>
      <vt:lpstr>Основы программирования</vt:lpstr>
      <vt:lpstr>Структура программы в Паскале. Ввод и вывод данных.</vt:lpstr>
      <vt:lpstr>Программа на Паскале</vt:lpstr>
      <vt:lpstr>Общий вид программы</vt:lpstr>
      <vt:lpstr>Имя программы</vt:lpstr>
      <vt:lpstr>Описательная часть программы</vt:lpstr>
      <vt:lpstr>Раздел переменных</vt:lpstr>
      <vt:lpstr>Программный блок</vt:lpstr>
      <vt:lpstr>Оператор ввода</vt:lpstr>
      <vt:lpstr>Например, read (i,j);</vt:lpstr>
      <vt:lpstr>Оператор вывода</vt:lpstr>
      <vt:lpstr>Например, write ('x=', x);</vt:lpstr>
      <vt:lpstr>Чтобы число было выведено в форме с фиксированной точкой</vt:lpstr>
      <vt:lpstr>Например, для печати числа -23.57</vt:lpstr>
      <vt:lpstr>Оператор пустого вывода</vt:lpstr>
      <vt:lpstr>Оператор пустого ввода</vt:lpstr>
      <vt:lpstr>Рассмотрим пример программы</vt:lpstr>
      <vt:lpstr>Пример программы</vt:lpstr>
      <vt:lpstr>Служебные слова Паскаля</vt:lpstr>
      <vt:lpstr>Пример программы</vt:lpstr>
      <vt:lpstr>При решении задач имена присваиваются </vt:lpstr>
      <vt:lpstr>Например, </vt:lpstr>
      <vt:lpstr>Вопросы и задания</vt:lpstr>
      <vt:lpstr>Вопросы и задания</vt:lpstr>
      <vt:lpstr>Вопросы и задания</vt:lpstr>
      <vt:lpstr>Вопросы и задания</vt:lpstr>
      <vt:lpstr>Вопросы и задания</vt:lpstr>
      <vt:lpstr>Литература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Тамара Цыбикова</dc:creator>
  <cp:lastModifiedBy>Тамара Цыбикова</cp:lastModifiedBy>
  <cp:revision>282</cp:revision>
  <dcterms:created xsi:type="dcterms:W3CDTF">2012-09-24T15:18:35Z</dcterms:created>
  <dcterms:modified xsi:type="dcterms:W3CDTF">2014-01-26T00:58:05Z</dcterms:modified>
</cp:coreProperties>
</file>