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59" r:id="rId5"/>
    <p:sldId id="260" r:id="rId6"/>
    <p:sldId id="264" r:id="rId7"/>
    <p:sldId id="262" r:id="rId8"/>
    <p:sldId id="263" r:id="rId9"/>
    <p:sldId id="265" r:id="rId10"/>
    <p:sldId id="266" r:id="rId11"/>
    <p:sldId id="267" r:id="rId12"/>
    <p:sldId id="268" r:id="rId13"/>
    <p:sldId id="269" r:id="rId14"/>
  </p:sldIdLst>
  <p:sldSz cx="9144000" cy="6858000" type="screen4x3"/>
  <p:notesSz cx="6858000" cy="9144000"/>
  <p:custDataLst>
    <p:tags r:id="rId15"/>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30.01.2014</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30.01.2014</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30.01.2014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lurkmore.to/" TargetMode="External"/><Relationship Id="rId7" Type="http://schemas.openxmlformats.org/officeDocument/2006/relationships/hyperlink" Target="http://sovietera.net/rulers/khruschev" TargetMode="External"/><Relationship Id="rId2" Type="http://schemas.openxmlformats.org/officeDocument/2006/relationships/hyperlink" Target="http://ru.wikipedia.org/wiki" TargetMode="External"/><Relationship Id="rId1" Type="http://schemas.openxmlformats.org/officeDocument/2006/relationships/slideLayout" Target="../slideLayouts/slideLayout2.xml"/><Relationship Id="rId6" Type="http://schemas.openxmlformats.org/officeDocument/2006/relationships/hyperlink" Target="http://to-name.ru/biography/nikita-hruschev.htm" TargetMode="External"/><Relationship Id="rId5" Type="http://schemas.openxmlformats.org/officeDocument/2006/relationships/hyperlink" Target="http://kremlion.ru/praviteli/hruschev/" TargetMode="External"/><Relationship Id="rId4" Type="http://schemas.openxmlformats.org/officeDocument/2006/relationships/hyperlink" Target="http://www.coldwar.ru/hrushev/khrushev.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071934" y="4286256"/>
            <a:ext cx="4691066" cy="2214578"/>
          </a:xfrm>
        </p:spPr>
        <p:txBody>
          <a:bodyPr/>
          <a:lstStyle/>
          <a:p>
            <a:r>
              <a:rPr lang="ru-RU" sz="2000" dirty="0" smtClean="0">
                <a:solidFill>
                  <a:schemeClr val="bg1"/>
                </a:solidFill>
                <a:latin typeface="Times New Roman" pitchFamily="18" charset="0"/>
                <a:cs typeface="Times New Roman" pitchFamily="18" charset="0"/>
              </a:rPr>
              <a:t>Выполнила: ученица 11-А класса</a:t>
            </a:r>
          </a:p>
          <a:p>
            <a:r>
              <a:rPr lang="ru-RU" sz="2000" dirty="0" smtClean="0">
                <a:solidFill>
                  <a:schemeClr val="bg1"/>
                </a:solidFill>
                <a:latin typeface="Times New Roman" pitchFamily="18" charset="0"/>
                <a:cs typeface="Times New Roman" pitchFamily="18" charset="0"/>
              </a:rPr>
              <a:t>МОУ «ТСШ№2 им. А.С. Пушкина»</a:t>
            </a:r>
          </a:p>
          <a:p>
            <a:r>
              <a:rPr lang="ru-RU" sz="2000" dirty="0" smtClean="0">
                <a:solidFill>
                  <a:schemeClr val="bg1"/>
                </a:solidFill>
                <a:latin typeface="Times New Roman" pitchFamily="18" charset="0"/>
                <a:cs typeface="Times New Roman" pitchFamily="18" charset="0"/>
              </a:rPr>
              <a:t>Иванова Мария </a:t>
            </a:r>
          </a:p>
          <a:p>
            <a:r>
              <a:rPr lang="ru-RU" sz="2000" dirty="0" smtClean="0">
                <a:solidFill>
                  <a:schemeClr val="bg1"/>
                </a:solidFill>
                <a:latin typeface="Times New Roman" pitchFamily="18" charset="0"/>
                <a:cs typeface="Times New Roman" pitchFamily="18" charset="0"/>
              </a:rPr>
              <a:t>Преподаватель истории: Тидва О.И</a:t>
            </a:r>
          </a:p>
          <a:p>
            <a:r>
              <a:rPr lang="ru-RU" sz="2000" dirty="0" smtClean="0">
                <a:solidFill>
                  <a:schemeClr val="bg1"/>
                </a:solidFill>
                <a:latin typeface="Times New Roman" pitchFamily="18" charset="0"/>
                <a:cs typeface="Times New Roman" pitchFamily="18" charset="0"/>
              </a:rPr>
              <a:t>Г.Тирасполь</a:t>
            </a:r>
            <a:endParaRPr lang="ru-RU" sz="2000" dirty="0">
              <a:solidFill>
                <a:schemeClr val="bg1"/>
              </a:solidFill>
              <a:latin typeface="Times New Roman" pitchFamily="18" charset="0"/>
              <a:cs typeface="Times New Roman" pitchFamily="18" charset="0"/>
            </a:endParaRPr>
          </a:p>
        </p:txBody>
      </p:sp>
      <p:sp>
        <p:nvSpPr>
          <p:cNvPr id="2" name="Заголовок 1"/>
          <p:cNvSpPr>
            <a:spLocks noGrp="1"/>
          </p:cNvSpPr>
          <p:nvPr>
            <p:ph type="ctrTitle"/>
          </p:nvPr>
        </p:nvSpPr>
        <p:spPr/>
        <p:txBody>
          <a:bodyPr/>
          <a:lstStyle/>
          <a:p>
            <a:r>
              <a:rPr lang="ru-RU" dirty="0" smtClean="0"/>
              <a:t/>
            </a:r>
            <a:br>
              <a:rPr lang="ru-RU" dirty="0" smtClean="0"/>
            </a:br>
            <a:r>
              <a:rPr lang="ru-RU" sz="5400" dirty="0" smtClean="0">
                <a:solidFill>
                  <a:schemeClr val="bg1"/>
                </a:solidFill>
              </a:rPr>
              <a:t>Хрущев Никита Сергеевич</a:t>
            </a:r>
            <a:endParaRPr lang="ru-RU" dirty="0">
              <a:solidFill>
                <a:schemeClr val="bg1"/>
              </a:solidFill>
            </a:endParaRPr>
          </a:p>
        </p:txBody>
      </p:sp>
      <p:pic>
        <p:nvPicPr>
          <p:cNvPr id="4" name="Picture 2" descr="C:\Users\hi-tech\Desktop\images.jpg"/>
          <p:cNvPicPr>
            <a:picLocks noChangeAspect="1" noChangeArrowheads="1"/>
          </p:cNvPicPr>
          <p:nvPr/>
        </p:nvPicPr>
        <p:blipFill>
          <a:blip r:embed="rId2"/>
          <a:srcRect/>
          <a:stretch>
            <a:fillRect/>
          </a:stretch>
        </p:blipFill>
        <p:spPr bwMode="auto">
          <a:xfrm>
            <a:off x="3571868" y="285728"/>
            <a:ext cx="1941451" cy="250035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dirty="0" smtClean="0">
                <a:solidFill>
                  <a:schemeClr val="bg1"/>
                </a:solidFill>
                <a:latin typeface="Times New Roman" pitchFamily="18" charset="0"/>
                <a:cs typeface="Times New Roman" pitchFamily="18" charset="0"/>
              </a:rPr>
              <a:t>В период правления Хрущёва была начата подготовка «Косыгинских реформ»</a:t>
            </a:r>
          </a:p>
          <a:p>
            <a:r>
              <a:rPr lang="ru-RU" dirty="0" smtClean="0">
                <a:solidFill>
                  <a:schemeClr val="bg1"/>
                </a:solidFill>
                <a:latin typeface="Times New Roman" pitchFamily="18" charset="0"/>
                <a:cs typeface="Times New Roman" pitchFamily="18" charset="0"/>
              </a:rPr>
              <a:t> 19 марта 1957 г., по инициативе Хрущёва, Президиум ЦК КПСС принял решение о прекращении выплат по всем выпускам облигаций внутреннего займа, то есть, в современной терминологии, СССР фактически оказался в состоянии дефолта.</a:t>
            </a:r>
          </a:p>
          <a:p>
            <a:r>
              <a:rPr lang="ru-RU" dirty="0" smtClean="0">
                <a:solidFill>
                  <a:schemeClr val="bg1"/>
                </a:solidFill>
                <a:latin typeface="Times New Roman" pitchFamily="18" charset="0"/>
                <a:cs typeface="Times New Roman" pitchFamily="18" charset="0"/>
              </a:rPr>
              <a:t> В 1958 г. Хрущёв начал проводить политику, направленную против личных подсобных хозяйств. </a:t>
            </a:r>
          </a:p>
          <a:p>
            <a:r>
              <a:rPr lang="ru-RU" dirty="0" smtClean="0">
                <a:solidFill>
                  <a:schemeClr val="bg1"/>
                </a:solidFill>
                <a:latin typeface="Times New Roman" pitchFamily="18" charset="0"/>
                <a:cs typeface="Times New Roman" pitchFamily="18" charset="0"/>
              </a:rPr>
              <a:t>В 1959 г. жителям городов и рабочих посёлков было запрещено держать скот, у колхозников личный скот выкупался государством. Начался массовый забой скота колхозниками. </a:t>
            </a:r>
          </a:p>
          <a:p>
            <a:r>
              <a:rPr lang="ru-RU" dirty="0" smtClean="0">
                <a:solidFill>
                  <a:schemeClr val="bg1"/>
                </a:solidFill>
                <a:latin typeface="Times New Roman" pitchFamily="18" charset="0"/>
                <a:cs typeface="Times New Roman" pitchFamily="18" charset="0"/>
              </a:rPr>
              <a:t>В 1960-х положение в сельском хозяйстве усугубилось разделением каждого обкома на промышленный и сельский, что повлекло за собой плохие урожаи. В 1965 году, после его ухода на пенсию, эта реформа была отменена.</a:t>
            </a:r>
            <a:endParaRPr lang="ru-RU" dirty="0">
              <a:solidFill>
                <a:schemeClr val="bg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pPr algn="ctr"/>
            <a:r>
              <a:rPr lang="ru-RU" dirty="0" smtClean="0">
                <a:solidFill>
                  <a:schemeClr val="bg1"/>
                </a:solidFill>
              </a:rPr>
              <a:t>Хрущёвские реформы :</a:t>
            </a:r>
            <a:endParaRPr lang="ru-RU"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14422"/>
            <a:ext cx="8229600" cy="5143536"/>
          </a:xfrm>
        </p:spPr>
        <p:txBody>
          <a:bodyPr>
            <a:noAutofit/>
          </a:bodyPr>
          <a:lstStyle/>
          <a:p>
            <a:r>
              <a:rPr lang="ru-RU" sz="1700" dirty="0" smtClean="0">
                <a:latin typeface="Times New Roman" pitchFamily="18" charset="0"/>
                <a:cs typeface="Times New Roman" pitchFamily="18" charset="0"/>
              </a:rPr>
              <a:t>Освоение целины.</a:t>
            </a:r>
          </a:p>
          <a:p>
            <a:r>
              <a:rPr lang="ru-RU" sz="1700" dirty="0" smtClean="0">
                <a:latin typeface="Times New Roman" pitchFamily="18" charset="0"/>
                <a:cs typeface="Times New Roman" pitchFamily="18" charset="0"/>
              </a:rPr>
              <a:t>Борьба с культом личности Сталина</a:t>
            </a:r>
          </a:p>
          <a:p>
            <a:r>
              <a:rPr lang="ru-RU" sz="1700" dirty="0" smtClean="0">
                <a:latin typeface="Times New Roman" pitchFamily="18" charset="0"/>
                <a:cs typeface="Times New Roman" pitchFamily="18" charset="0"/>
              </a:rPr>
              <a:t>Реабилитация жертв сталинских репрессий.</a:t>
            </a:r>
          </a:p>
          <a:p>
            <a:r>
              <a:rPr lang="ru-RU" sz="1700" dirty="0" smtClean="0">
                <a:latin typeface="Times New Roman" pitchFamily="18" charset="0"/>
                <a:cs typeface="Times New Roman" pitchFamily="18" charset="0"/>
              </a:rPr>
              <a:t>Передача Крымской области из состава РСФСР в состав УССР (1954).</a:t>
            </a:r>
          </a:p>
          <a:p>
            <a:r>
              <a:rPr lang="ru-RU" sz="1700" dirty="0" smtClean="0">
                <a:latin typeface="Times New Roman" pitchFamily="18" charset="0"/>
                <a:cs typeface="Times New Roman" pitchFamily="18" charset="0"/>
              </a:rPr>
              <a:t>Силовой разгон митингов в Тбилиси против осуждения культа личности Сталина (1956).</a:t>
            </a:r>
          </a:p>
          <a:p>
            <a:r>
              <a:rPr lang="ru-RU" sz="1700" dirty="0" smtClean="0">
                <a:latin typeface="Times New Roman" pitchFamily="18" charset="0"/>
                <a:cs typeface="Times New Roman" pitchFamily="18" charset="0"/>
              </a:rPr>
              <a:t>Силовое подавление восстания в Венгрии (1956).</a:t>
            </a:r>
          </a:p>
          <a:p>
            <a:r>
              <a:rPr lang="ru-RU" sz="1700" dirty="0" smtClean="0">
                <a:latin typeface="Times New Roman" pitchFamily="18" charset="0"/>
                <a:cs typeface="Times New Roman" pitchFamily="18" charset="0"/>
              </a:rPr>
              <a:t>Первые успехи космической программы — запуск Спутника-1 и полёт в космос Юрия Алексеевича Гагарина (1961).</a:t>
            </a:r>
          </a:p>
          <a:p>
            <a:r>
              <a:rPr lang="ru-RU" sz="1700" dirty="0" smtClean="0">
                <a:latin typeface="Times New Roman" pitchFamily="18" charset="0"/>
                <a:cs typeface="Times New Roman" pitchFamily="18" charset="0"/>
              </a:rPr>
              <a:t>Возведение Берлинской стены (1961).</a:t>
            </a:r>
          </a:p>
          <a:p>
            <a:r>
              <a:rPr lang="ru-RU" sz="1700" dirty="0" smtClean="0">
                <a:latin typeface="Times New Roman" pitchFamily="18" charset="0"/>
                <a:cs typeface="Times New Roman" pitchFamily="18" charset="0"/>
              </a:rPr>
              <a:t>Новочеркасский расстрел (1962).</a:t>
            </a:r>
          </a:p>
          <a:p>
            <a:r>
              <a:rPr lang="ru-RU" sz="1700" dirty="0" smtClean="0">
                <a:latin typeface="Times New Roman" pitchFamily="18" charset="0"/>
                <a:cs typeface="Times New Roman" pitchFamily="18" charset="0"/>
              </a:rPr>
              <a:t>Размещение ядерных ракет на Кубе во время Карибского кризиса 1962 года.</a:t>
            </a:r>
          </a:p>
          <a:p>
            <a:r>
              <a:rPr lang="ru-RU" sz="1700" dirty="0" smtClean="0">
                <a:latin typeface="Times New Roman" pitchFamily="18" charset="0"/>
                <a:cs typeface="Times New Roman" pitchFamily="18" charset="0"/>
              </a:rPr>
              <a:t>Реформа административно-территориального деления (1962)Разделение обкомов (1963).</a:t>
            </a:r>
          </a:p>
          <a:p>
            <a:r>
              <a:rPr lang="ru-RU" sz="1700" dirty="0" smtClean="0">
                <a:latin typeface="Times New Roman" pitchFamily="18" charset="0"/>
                <a:cs typeface="Times New Roman" pitchFamily="18" charset="0"/>
              </a:rPr>
              <a:t>Встреча с американским вице-президентом Ричардом Никсоном в Айове.</a:t>
            </a:r>
          </a:p>
          <a:p>
            <a:r>
              <a:rPr lang="ru-RU" sz="1700" dirty="0" smtClean="0">
                <a:latin typeface="Times New Roman" pitchFamily="18" charset="0"/>
                <a:cs typeface="Times New Roman" pitchFamily="18" charset="0"/>
              </a:rPr>
              <a:t>Антирелигиозная кампания (1954—1964).Разрешил аборты</a:t>
            </a:r>
            <a:endParaRPr lang="ru-RU" sz="17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152400"/>
            <a:ext cx="8229600" cy="919146"/>
          </a:xfrm>
        </p:spPr>
        <p:txBody>
          <a:bodyPr/>
          <a:lstStyle/>
          <a:p>
            <a:r>
              <a:rPr lang="ru-RU" dirty="0" smtClean="0"/>
              <a:t>Основные политические акции </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Font typeface="Wingdings" pitchFamily="2" charset="2"/>
              <a:buChar char="v"/>
            </a:pPr>
            <a:r>
              <a:rPr lang="ru-RU" dirty="0" smtClean="0">
                <a:solidFill>
                  <a:schemeClr val="bg1"/>
                </a:solidFill>
              </a:rPr>
              <a:t>Юбилейная медаль Всемирного Совета Мира (1960)</a:t>
            </a:r>
          </a:p>
          <a:p>
            <a:pPr>
              <a:buFont typeface="Wingdings" pitchFamily="2" charset="2"/>
              <a:buChar char="v"/>
            </a:pPr>
            <a:r>
              <a:rPr lang="ru-RU" dirty="0" smtClean="0">
                <a:solidFill>
                  <a:schemeClr val="bg1"/>
                </a:solidFill>
              </a:rPr>
              <a:t>Золотая звезда Героя НРБ (Болгария, 1964)</a:t>
            </a:r>
          </a:p>
          <a:p>
            <a:pPr>
              <a:buFont typeface="Wingdings" pitchFamily="2" charset="2"/>
              <a:buChar char="v"/>
            </a:pPr>
            <a:r>
              <a:rPr lang="ru-RU" dirty="0" smtClean="0">
                <a:solidFill>
                  <a:schemeClr val="bg1"/>
                </a:solidFill>
              </a:rPr>
              <a:t>Орден Георгия Димитрова (Болгария, 1964)</a:t>
            </a:r>
          </a:p>
          <a:p>
            <a:pPr>
              <a:buFont typeface="Wingdings" pitchFamily="2" charset="2"/>
              <a:buChar char="v"/>
            </a:pPr>
            <a:r>
              <a:rPr lang="ru-RU" dirty="0" smtClean="0">
                <a:solidFill>
                  <a:schemeClr val="bg1"/>
                </a:solidFill>
              </a:rPr>
              <a:t>Медаль «20 лет словацкого национального восстания» (ЧССР, 1964)</a:t>
            </a:r>
          </a:p>
          <a:p>
            <a:pPr>
              <a:buFont typeface="Wingdings" pitchFamily="2" charset="2"/>
              <a:buChar char="v"/>
            </a:pPr>
            <a:r>
              <a:rPr lang="ru-RU" dirty="0" smtClean="0">
                <a:solidFill>
                  <a:schemeClr val="bg1"/>
                </a:solidFill>
              </a:rPr>
              <a:t>Орден «Ожерелье Нила» (Египет)</a:t>
            </a:r>
          </a:p>
          <a:p>
            <a:pPr>
              <a:buFont typeface="Wingdings" pitchFamily="2" charset="2"/>
              <a:buChar char="v"/>
            </a:pPr>
            <a:r>
              <a:rPr lang="ru-RU" dirty="0" smtClean="0">
                <a:solidFill>
                  <a:schemeClr val="bg1"/>
                </a:solidFill>
              </a:rPr>
              <a:t>Государственная премия УССР имени Т. Г. Шевченко — за большой вклад в развитие украинской советской социалистической культуры</a:t>
            </a:r>
            <a:endParaRPr lang="ru-RU" dirty="0">
              <a:solidFill>
                <a:schemeClr val="bg1"/>
              </a:solidFill>
            </a:endParaRPr>
          </a:p>
        </p:txBody>
      </p:sp>
      <p:sp>
        <p:nvSpPr>
          <p:cNvPr id="3" name="Заголовок 2"/>
          <p:cNvSpPr>
            <a:spLocks noGrp="1"/>
          </p:cNvSpPr>
          <p:nvPr>
            <p:ph type="title"/>
          </p:nvPr>
        </p:nvSpPr>
        <p:spPr>
          <a:xfrm>
            <a:off x="3214678" y="357166"/>
            <a:ext cx="2257412" cy="857256"/>
          </a:xfrm>
        </p:spPr>
        <p:txBody>
          <a:bodyPr/>
          <a:lstStyle/>
          <a:p>
            <a:r>
              <a:rPr lang="ru-RU" dirty="0" smtClean="0">
                <a:solidFill>
                  <a:schemeClr val="bg1"/>
                </a:solidFill>
              </a:rPr>
              <a:t>Награды</a:t>
            </a:r>
            <a:endParaRPr lang="ru-RU"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solidFill>
                  <a:schemeClr val="bg1"/>
                </a:solidFill>
                <a:hlinkClick r:id="rId2"/>
              </a:rPr>
              <a:t>http://ru.wikipedia.org/wiki</a:t>
            </a:r>
            <a:endParaRPr lang="ru-RU" dirty="0" smtClean="0">
              <a:solidFill>
                <a:schemeClr val="bg1"/>
              </a:solidFill>
            </a:endParaRPr>
          </a:p>
          <a:p>
            <a:r>
              <a:rPr lang="en-US" dirty="0" smtClean="0">
                <a:solidFill>
                  <a:schemeClr val="bg1"/>
                </a:solidFill>
                <a:hlinkClick r:id="rId3"/>
              </a:rPr>
              <a:t>http://lurkmore.to</a:t>
            </a:r>
            <a:endParaRPr lang="ru-RU" dirty="0" smtClean="0">
              <a:solidFill>
                <a:schemeClr val="bg1"/>
              </a:solidFill>
            </a:endParaRPr>
          </a:p>
          <a:p>
            <a:r>
              <a:rPr lang="en-US" dirty="0" smtClean="0">
                <a:solidFill>
                  <a:schemeClr val="bg1"/>
                </a:solidFill>
                <a:hlinkClick r:id="rId4"/>
              </a:rPr>
              <a:t>http://www.coldwar.ru/hrushev/khrushev.php</a:t>
            </a:r>
            <a:endParaRPr lang="ru-RU" dirty="0" smtClean="0">
              <a:solidFill>
                <a:schemeClr val="bg1"/>
              </a:solidFill>
            </a:endParaRPr>
          </a:p>
          <a:p>
            <a:r>
              <a:rPr lang="en-US" dirty="0" smtClean="0">
                <a:solidFill>
                  <a:schemeClr val="bg1"/>
                </a:solidFill>
                <a:hlinkClick r:id="rId5"/>
              </a:rPr>
              <a:t>http://kremlion.ru/praviteli/hruschev/</a:t>
            </a:r>
            <a:endParaRPr lang="ru-RU" dirty="0" smtClean="0">
              <a:solidFill>
                <a:schemeClr val="bg1"/>
              </a:solidFill>
            </a:endParaRPr>
          </a:p>
          <a:p>
            <a:r>
              <a:rPr lang="en-US" dirty="0" smtClean="0">
                <a:solidFill>
                  <a:schemeClr val="bg1"/>
                </a:solidFill>
                <a:hlinkClick r:id="rId6"/>
              </a:rPr>
              <a:t>http://to-name.ru/biography/nikita-hruschev.htm</a:t>
            </a:r>
            <a:endParaRPr lang="ru-RU" dirty="0" smtClean="0">
              <a:solidFill>
                <a:schemeClr val="bg1"/>
              </a:solidFill>
            </a:endParaRPr>
          </a:p>
          <a:p>
            <a:r>
              <a:rPr lang="en-US" dirty="0" smtClean="0">
                <a:solidFill>
                  <a:schemeClr val="bg1"/>
                </a:solidFill>
                <a:hlinkClick r:id="rId7"/>
              </a:rPr>
              <a:t>http://sovietera.net/rulers/khruschev</a:t>
            </a:r>
            <a:endParaRPr lang="ru-RU" dirty="0" smtClean="0">
              <a:solidFill>
                <a:schemeClr val="bg1"/>
              </a:solidFill>
            </a:endParaRPr>
          </a:p>
          <a:p>
            <a:pPr>
              <a:buNone/>
            </a:pPr>
            <a:endParaRPr lang="ru-RU" dirty="0">
              <a:solidFill>
                <a:schemeClr val="bg1"/>
              </a:solidFill>
            </a:endParaRPr>
          </a:p>
        </p:txBody>
      </p:sp>
      <p:sp>
        <p:nvSpPr>
          <p:cNvPr id="3" name="Заголовок 2"/>
          <p:cNvSpPr>
            <a:spLocks noGrp="1"/>
          </p:cNvSpPr>
          <p:nvPr>
            <p:ph type="title"/>
          </p:nvPr>
        </p:nvSpPr>
        <p:spPr/>
        <p:txBody>
          <a:bodyPr/>
          <a:lstStyle/>
          <a:p>
            <a:pPr algn="ctr"/>
            <a:r>
              <a:rPr lang="ru-RU" sz="4000" dirty="0" smtClean="0">
                <a:solidFill>
                  <a:schemeClr val="bg1"/>
                </a:solidFill>
                <a:latin typeface="+mn-lt"/>
                <a:ea typeface="+mn-ea"/>
                <a:cs typeface="+mn-cs"/>
                <a:hlinkClick r:id="rId2"/>
              </a:rPr>
              <a:t>Источники:</a:t>
            </a:r>
            <a:r>
              <a:rPr lang="ru-RU" dirty="0" smtClean="0">
                <a:solidFill>
                  <a:schemeClr val="accent5">
                    <a:lumMod val="75000"/>
                  </a:schemeClr>
                </a:solidFill>
              </a:rPr>
              <a:t> </a:t>
            </a:r>
            <a:endParaRPr lang="ru-RU"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929190" y="357166"/>
            <a:ext cx="3757610" cy="5429288"/>
          </a:xfrm>
        </p:spPr>
        <p:txBody>
          <a:bodyPr>
            <a:noAutofit/>
          </a:bodyPr>
          <a:lstStyle/>
          <a:p>
            <a:r>
              <a:rPr lang="ru-RU" sz="2000" dirty="0" smtClean="0">
                <a:solidFill>
                  <a:schemeClr val="bg1"/>
                </a:solidFill>
                <a:latin typeface="Times New Roman" pitchFamily="18" charset="0"/>
                <a:cs typeface="Times New Roman" pitchFamily="18" charset="0"/>
              </a:rPr>
              <a:t>Никита Сергеевич Хрущёв родился в 1894 году в селе Калиновка Курской губернии в семье шахтёра Сергея Никаноровича Хрущёва и Ксении Ивановны. Зимой посещал школу и обучался грамоте, летом работал пастухом. В 1908 году, в 14 лет, переехав с семьёй на Успенский рудник около Юзовки, Хрущёв стал учеником слесаря на </a:t>
            </a:r>
            <a:r>
              <a:rPr lang="ru-RU" sz="2000" dirty="0" smtClean="0">
                <a:solidFill>
                  <a:schemeClr val="bg1"/>
                </a:solidFill>
                <a:latin typeface="Times New Roman" pitchFamily="18" charset="0"/>
                <a:cs typeface="Times New Roman" pitchFamily="18" charset="0"/>
              </a:rPr>
              <a:t>машиностроительном </a:t>
            </a:r>
            <a:r>
              <a:rPr lang="ru-RU" sz="2000" dirty="0" smtClean="0">
                <a:solidFill>
                  <a:schemeClr val="bg1"/>
                </a:solidFill>
                <a:latin typeface="Times New Roman" pitchFamily="18" charset="0"/>
                <a:cs typeface="Times New Roman" pitchFamily="18" charset="0"/>
              </a:rPr>
              <a:t>и чугунолитейном заводе Э.Т. Боссе, с 1912 года работал слесарем на шахте и как шахтёр не был взят на фронт в 1914 году</a:t>
            </a:r>
            <a:endParaRPr lang="ru-RU" sz="2000" dirty="0">
              <a:solidFill>
                <a:schemeClr val="bg1"/>
              </a:solidFill>
              <a:latin typeface="Times New Roman" pitchFamily="18" charset="0"/>
              <a:cs typeface="Times New Roman" pitchFamily="18" charset="0"/>
            </a:endParaRPr>
          </a:p>
        </p:txBody>
      </p:sp>
      <p:pic>
        <p:nvPicPr>
          <p:cNvPr id="1026" name="Picture 2" descr="C:\Users\hi-tech\Desktop\hrushev_kulak.jpg"/>
          <p:cNvPicPr>
            <a:picLocks noChangeAspect="1" noChangeArrowheads="1"/>
          </p:cNvPicPr>
          <p:nvPr/>
        </p:nvPicPr>
        <p:blipFill>
          <a:blip r:embed="rId2"/>
          <a:srcRect/>
          <a:stretch>
            <a:fillRect/>
          </a:stretch>
        </p:blipFill>
        <p:spPr bwMode="auto">
          <a:xfrm>
            <a:off x="357158" y="357166"/>
            <a:ext cx="4286280" cy="600079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3600" dirty="0" smtClean="0">
                <a:solidFill>
                  <a:schemeClr val="bg1"/>
                </a:solidFill>
                <a:latin typeface="Times New Roman" pitchFamily="18" charset="0"/>
                <a:cs typeface="Times New Roman" pitchFamily="18" charset="0"/>
              </a:rPr>
              <a:t>Никита Сергеевич со своей первой женой.</a:t>
            </a:r>
            <a:endParaRPr lang="ru-RU" sz="3600" dirty="0">
              <a:solidFill>
                <a:schemeClr val="bg1"/>
              </a:solidFill>
              <a:latin typeface="Times New Roman" pitchFamily="18" charset="0"/>
              <a:cs typeface="Times New Roman" pitchFamily="18" charset="0"/>
            </a:endParaRPr>
          </a:p>
        </p:txBody>
      </p:sp>
      <p:pic>
        <p:nvPicPr>
          <p:cNvPr id="3074" name="Picture 2" descr="C:\Users\hi-tech\Desktop\загруженное.jpg"/>
          <p:cNvPicPr>
            <a:picLocks noChangeAspect="1" noChangeArrowheads="1"/>
          </p:cNvPicPr>
          <p:nvPr/>
        </p:nvPicPr>
        <p:blipFill>
          <a:blip r:embed="rId2"/>
          <a:srcRect/>
          <a:stretch>
            <a:fillRect/>
          </a:stretch>
        </p:blipFill>
        <p:spPr bwMode="auto">
          <a:xfrm>
            <a:off x="2786050" y="1428737"/>
            <a:ext cx="3857653" cy="50006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71480"/>
            <a:ext cx="8229600" cy="5524520"/>
          </a:xfrm>
        </p:spPr>
        <p:txBody>
          <a:bodyPr>
            <a:noAutofit/>
          </a:bodyPr>
          <a:lstStyle/>
          <a:p>
            <a:pPr>
              <a:buFont typeface="Wingdings" pitchFamily="2" charset="2"/>
              <a:buChar char="v"/>
            </a:pPr>
            <a:r>
              <a:rPr lang="ru-RU" sz="2800" dirty="0" smtClean="0">
                <a:latin typeface="Times New Roman" pitchFamily="18" charset="0"/>
                <a:cs typeface="Times New Roman" pitchFamily="18" charset="0"/>
              </a:rPr>
              <a:t>В 1929 году поступил учиться в Промышленную академию в Москве, где был избран секретарём парткома.</a:t>
            </a:r>
          </a:p>
          <a:p>
            <a:pPr>
              <a:buFont typeface="Wingdings" pitchFamily="2" charset="2"/>
              <a:buChar char="v"/>
            </a:pPr>
            <a:r>
              <a:rPr lang="ru-RU" sz="2800" dirty="0" smtClean="0">
                <a:latin typeface="Times New Roman" pitchFamily="18" charset="0"/>
                <a:cs typeface="Times New Roman" pitchFamily="18" charset="0"/>
              </a:rPr>
              <a:t>С января 1931 года 1-й секретарь Бауманского, а с июля 1931 года Краснопресненского райкомов партии. С января 1932 года второй, а с января 1934 года по февраль 1938 года первый секретарь МГК ВКП(б). C 21 января 1934 года второй, а с 7 марта 1935 года по февраль 1938 года первый секретарь Московского областного комитета (МК) ВКП(б).</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buFont typeface="Wingdings" pitchFamily="2" charset="2"/>
              <a:buChar char="Ø"/>
            </a:pPr>
            <a:r>
              <a:rPr lang="ru-RU" dirty="0" smtClean="0">
                <a:latin typeface="Times New Roman" pitchFamily="18" charset="0"/>
                <a:cs typeface="Times New Roman" pitchFamily="18" charset="0"/>
              </a:rPr>
              <a:t>Как 1-й секретарь Московского горкома и обкома ВКП(б), был одним из главных организаторов террора НКВД в Москве и Московской области. Вместе с С. Ф. Реденсом и К. И. Масловым входил в Тройку НКВД, которая в день выносила расстрельные приговоры сотням людей</a:t>
            </a:r>
            <a:r>
              <a:rPr lang="ru-RU" dirty="0" smtClean="0">
                <a:latin typeface="Times New Roman" pitchFamily="18" charset="0"/>
                <a:cs typeface="Times New Roman" pitchFamily="18" charset="0"/>
              </a:rPr>
              <a:t>. Вместе </a:t>
            </a:r>
            <a:r>
              <a:rPr lang="ru-RU" dirty="0" smtClean="0">
                <a:latin typeface="Times New Roman" pitchFamily="18" charset="0"/>
                <a:cs typeface="Times New Roman" pitchFamily="18" charset="0"/>
              </a:rPr>
              <a:t>с тем, в ходе голосования во время февральско-мартовского пленума ЦК 1937 г., хотя и поддержал решение об исключении из партии и ЦКН. И. Бухарина и А. И. Рыкова, был среди восьми человек, высказавшихся против применения к ним высшей меры наказания.</a:t>
            </a:r>
            <a:endParaRPr lang="ru-RU" dirty="0">
              <a:latin typeface="Times New Roman" pitchFamily="18" charset="0"/>
              <a:cs typeface="Times New Roman" pitchFamily="18" charset="0"/>
            </a:endParaRPr>
          </a:p>
        </p:txBody>
      </p:sp>
      <p:sp>
        <p:nvSpPr>
          <p:cNvPr id="4" name="Прямоугольник 3"/>
          <p:cNvSpPr/>
          <p:nvPr/>
        </p:nvSpPr>
        <p:spPr>
          <a:xfrm>
            <a:off x="2000232" y="571480"/>
            <a:ext cx="4929222" cy="646331"/>
          </a:xfrm>
          <a:prstGeom prst="rect">
            <a:avLst/>
          </a:prstGeom>
        </p:spPr>
        <p:txBody>
          <a:bodyPr wrap="square">
            <a:spAutoFit/>
          </a:bodyPr>
          <a:lstStyle/>
          <a:p>
            <a:r>
              <a:rPr lang="ru-RU" sz="3600" dirty="0" smtClean="0">
                <a:latin typeface="Times New Roman" pitchFamily="18" charset="0"/>
                <a:cs typeface="Times New Roman" pitchFamily="18" charset="0"/>
              </a:rPr>
              <a:t>Участие в репрессиях: </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Хрущёв был членом военных советов Юго-Западного направления, Юго-Западного, Сталинградского, Южного, Воронежского и 1-го Украинского фронтов. Являлся одним из виновников катастрофических окружений РККА под Киевом (1941) и под Харьковом (1942), всецело поддерживая сталинскую точку зрения. В мае 1942 года Хрущёв вместе с Голиковым принимали решение Ставки о наступлении Воронежского фронта. </a:t>
            </a:r>
          </a:p>
          <a:p>
            <a:r>
              <a:rPr lang="ru-RU" dirty="0" smtClean="0"/>
              <a:t>Закончил войну в звании генерал-лейтенанта.</a:t>
            </a:r>
            <a:endParaRPr lang="ru-RU" dirty="0"/>
          </a:p>
        </p:txBody>
      </p:sp>
      <p:sp>
        <p:nvSpPr>
          <p:cNvPr id="3" name="Заголовок 2"/>
          <p:cNvSpPr>
            <a:spLocks noGrp="1"/>
          </p:cNvSpPr>
          <p:nvPr>
            <p:ph type="title"/>
          </p:nvPr>
        </p:nvSpPr>
        <p:spPr>
          <a:xfrm>
            <a:off x="714348" y="285728"/>
            <a:ext cx="7972452" cy="928694"/>
          </a:xfrm>
        </p:spPr>
        <p:txBody>
          <a:bodyPr>
            <a:noAutofit/>
          </a:bodyPr>
          <a:lstStyle/>
          <a:p>
            <a:r>
              <a:rPr lang="ru-RU" sz="3200" b="1" dirty="0" smtClean="0"/>
              <a:t>В годы Великой Отечественной войны </a:t>
            </a:r>
            <a:r>
              <a:rPr lang="ru-RU" sz="3600" b="1" dirty="0" smtClean="0"/>
              <a:t>.</a:t>
            </a:r>
            <a:endParaRPr lang="ru-RU"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4857760"/>
            <a:ext cx="8186766" cy="1133460"/>
          </a:xfrm>
        </p:spPr>
        <p:txBody>
          <a:bodyPr>
            <a:normAutofit/>
          </a:bodyPr>
          <a:lstStyle/>
          <a:p>
            <a:pPr algn="ctr"/>
            <a:r>
              <a:rPr lang="ru-RU" sz="2400" dirty="0" smtClean="0">
                <a:solidFill>
                  <a:schemeClr val="bg1"/>
                </a:solidFill>
                <a:latin typeface="Times New Roman" pitchFamily="18" charset="0"/>
                <a:cs typeface="Times New Roman" pitchFamily="18" charset="0"/>
              </a:rPr>
              <a:t>Сталин и Хрущёв в президиуме сессии ЦИК Союза ССР (январь 1936 года)</a:t>
            </a:r>
            <a:endParaRPr lang="ru-RU" sz="2400" dirty="0">
              <a:solidFill>
                <a:schemeClr val="bg1"/>
              </a:solidFill>
              <a:latin typeface="Times New Roman" pitchFamily="18" charset="0"/>
              <a:cs typeface="Times New Roman" pitchFamily="18" charset="0"/>
            </a:endParaRPr>
          </a:p>
        </p:txBody>
      </p:sp>
      <p:pic>
        <p:nvPicPr>
          <p:cNvPr id="4098" name="Picture 2" descr="C:\Users\hi-tech\Desktop\загруженное (1).jpg"/>
          <p:cNvPicPr>
            <a:picLocks noChangeAspect="1" noChangeArrowheads="1"/>
          </p:cNvPicPr>
          <p:nvPr/>
        </p:nvPicPr>
        <p:blipFill>
          <a:blip r:embed="rId2"/>
          <a:srcRect/>
          <a:stretch>
            <a:fillRect/>
          </a:stretch>
        </p:blipFill>
        <p:spPr bwMode="auto">
          <a:xfrm>
            <a:off x="1000101" y="500042"/>
            <a:ext cx="6929486" cy="464346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В июне 1953 года, после смерти Иосифа Сталина, был одним из основных инициаторов смещения со всех постов и ареста Лаврентия Берии. В сентябре 1953 г. Хрущёв был избран первым секретарём ЦК КПСС. Восстановил регулярность созывов съездов партии и пленумов ЦК.</a:t>
            </a:r>
          </a:p>
          <a:p>
            <a:r>
              <a:rPr lang="ru-RU" dirty="0" smtClean="0">
                <a:latin typeface="Times New Roman" pitchFamily="18" charset="0"/>
                <a:cs typeface="Times New Roman" pitchFamily="18" charset="0"/>
              </a:rPr>
              <a:t>На XX съезде КПСС Хрущёв выступил с докладом о культе личности И. В. Сталина и массовых репрессиях.</a:t>
            </a:r>
          </a:p>
          <a:p>
            <a:r>
              <a:rPr lang="ru-RU" dirty="0" smtClean="0">
                <a:latin typeface="Times New Roman" pitchFamily="18" charset="0"/>
                <a:cs typeface="Times New Roman" pitchFamily="18" charset="0"/>
              </a:rPr>
              <a:t>В июне 1957 года в ходе продолжавшегося четыре дня заседания Президиума ЦК КПСС было принято решение об освобождении Н. С. Хрущёва от обязанностей первого секретаря ЦК КПСС. Однако группе сторонников Хрущёва из числа членов ЦК КПСС во главе с маршалом Жуковым удалось вмешаться в работу Президиума и добиться передачи этого вопроса на рассмотрение созываемого для этой цели пленума ЦК КПСС</a:t>
            </a:r>
          </a:p>
          <a:p>
            <a:r>
              <a:rPr lang="ru-RU" dirty="0" smtClean="0">
                <a:latin typeface="Times New Roman" pitchFamily="18" charset="0"/>
                <a:cs typeface="Times New Roman" pitchFamily="18" charset="0"/>
              </a:rPr>
              <a:t>С 1958 года Хрущёв — Председатель Совета Министров СССР.</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t>После смерти Сталина </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714620"/>
            <a:ext cx="8229600" cy="3381380"/>
          </a:xfrm>
        </p:spPr>
        <p:txBody>
          <a:bodyPr/>
          <a:lstStyle/>
          <a:p>
            <a:pPr algn="ctr">
              <a:buFont typeface="Wingdings" pitchFamily="2" charset="2"/>
              <a:buChar char="v"/>
            </a:pPr>
            <a:r>
              <a:rPr lang="ru-RU" dirty="0" smtClean="0">
                <a:solidFill>
                  <a:schemeClr val="bg1"/>
                </a:solidFill>
              </a:rPr>
              <a:t>Октябрьский пленум ЦК 1964 г., организованный в отсутствие Хрущёва, находившегося на отдыхе, освободил его от партийных и государственных должностей «по состоянию здоровья».</a:t>
            </a:r>
            <a:endParaRPr lang="ru-RU" dirty="0">
              <a:solidFill>
                <a:schemeClr val="bg1"/>
              </a:solidFill>
            </a:endParaRPr>
          </a:p>
        </p:txBody>
      </p:sp>
      <p:sp>
        <p:nvSpPr>
          <p:cNvPr id="3" name="Заголовок 2"/>
          <p:cNvSpPr>
            <a:spLocks noGrp="1"/>
          </p:cNvSpPr>
          <p:nvPr>
            <p:ph type="title"/>
          </p:nvPr>
        </p:nvSpPr>
        <p:spPr/>
        <p:txBody>
          <a:bodyPr/>
          <a:lstStyle/>
          <a:p>
            <a:pPr algn="ctr"/>
            <a:r>
              <a:rPr lang="ru-RU" dirty="0" smtClean="0">
                <a:solidFill>
                  <a:schemeClr val="bg1"/>
                </a:solidFill>
                <a:latin typeface="Times New Roman" pitchFamily="18" charset="0"/>
                <a:cs typeface="Times New Roman" pitchFamily="18" charset="0"/>
              </a:rPr>
              <a:t>Отстранение от власти </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5ae72c659719c1c68785e193a4217bc8bcd46e"/>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39</TotalTime>
  <Words>146</Words>
  <Application>Microsoft Office PowerPoint</Application>
  <PresentationFormat>Экран (4:3)</PresentationFormat>
  <Paragraphs>57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Бумажная</vt:lpstr>
      <vt:lpstr> Хрущев Никита Сергеевич</vt:lpstr>
      <vt:lpstr>Никита Сергеевич Хрущёв родился в 1894 году в селе Калиновка Курской губернии в семье шахтёра Сергея Никаноровича Хрущёва и Ксении Ивановны. Зимой посещал школу и обучался грамоте, летом работал пастухом. В 1908 году, в 14 лет, переехав с семьёй на Успенский рудник около Юзовки, Хрущёв стал учеником слесаря на машиностроительном и чугунолитейном заводе Э.Т. Боссе, с 1912 года работал слесарем на шахте и как шахтёр не был взят на фронт в 1914 году</vt:lpstr>
      <vt:lpstr>Никита Сергеевич со своей первой женой.</vt:lpstr>
      <vt:lpstr>Презентация PowerPoint</vt:lpstr>
      <vt:lpstr>Презентация PowerPoint</vt:lpstr>
      <vt:lpstr>В годы Великой Отечественной войны .</vt:lpstr>
      <vt:lpstr>Сталин и Хрущёв в президиуме сессии ЦИК Союза ССР (январь 1936 года)</vt:lpstr>
      <vt:lpstr>После смерти Сталина </vt:lpstr>
      <vt:lpstr>Отстранение от власти </vt:lpstr>
      <vt:lpstr>Хрущёвские реформы :</vt:lpstr>
      <vt:lpstr>Основные политические акции </vt:lpstr>
      <vt:lpstr>Награды</vt:lpstr>
      <vt:lpstr>Источники: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Хрущев Никита Сергеевич</dc:title>
  <dc:creator>hi-tech</dc:creator>
  <cp:lastModifiedBy>Home</cp:lastModifiedBy>
  <cp:revision>27</cp:revision>
  <dcterms:created xsi:type="dcterms:W3CDTF">2014-01-24T10:25:55Z</dcterms:created>
  <dcterms:modified xsi:type="dcterms:W3CDTF">2014-01-30T17:34:54Z</dcterms:modified>
</cp:coreProperties>
</file>