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94" r:id="rId9"/>
    <p:sldId id="263" r:id="rId10"/>
    <p:sldId id="290" r:id="rId11"/>
    <p:sldId id="264" r:id="rId12"/>
    <p:sldId id="266" r:id="rId13"/>
    <p:sldId id="270" r:id="rId14"/>
    <p:sldId id="291" r:id="rId15"/>
    <p:sldId id="292" r:id="rId16"/>
    <p:sldId id="293" r:id="rId17"/>
    <p:sldId id="296" r:id="rId18"/>
    <p:sldId id="297" r:id="rId19"/>
    <p:sldId id="298" r:id="rId20"/>
    <p:sldId id="299" r:id="rId21"/>
    <p:sldId id="300" r:id="rId22"/>
    <p:sldId id="301" r:id="rId23"/>
    <p:sldId id="302" r:id="rId24"/>
    <p:sldId id="303" r:id="rId25"/>
    <p:sldId id="304" r:id="rId26"/>
    <p:sldId id="305" r:id="rId27"/>
    <p:sldId id="306" r:id="rId28"/>
    <p:sldId id="273" r:id="rId29"/>
    <p:sldId id="307" r:id="rId30"/>
    <p:sldId id="280" r:id="rId31"/>
    <p:sldId id="308" r:id="rId32"/>
    <p:sldId id="281" r:id="rId33"/>
    <p:sldId id="282" r:id="rId34"/>
    <p:sldId id="309" r:id="rId35"/>
    <p:sldId id="310" r:id="rId36"/>
    <p:sldId id="283" r:id="rId37"/>
    <p:sldId id="311" r:id="rId38"/>
    <p:sldId id="312" r:id="rId39"/>
    <p:sldId id="314" r:id="rId40"/>
    <p:sldId id="315" r:id="rId41"/>
    <p:sldId id="316" r:id="rId42"/>
    <p:sldId id="317" r:id="rId43"/>
    <p:sldId id="318" r:id="rId44"/>
    <p:sldId id="319" r:id="rId45"/>
    <p:sldId id="286" r:id="rId46"/>
    <p:sldId id="288" r:id="rId47"/>
    <p:sldId id="289"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11.04.2012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11.04.2012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11.04.2012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11.04.2012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11.04.2012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71612"/>
            <a:ext cx="8305800" cy="2857520"/>
          </a:xfrm>
        </p:spPr>
        <p:txBody>
          <a:bodyPr>
            <a:normAutofit fontScale="90000"/>
          </a:bodyPr>
          <a:lstStyle/>
          <a:p>
            <a:pPr algn="ctr"/>
            <a:r>
              <a:rPr lang="ru-RU" b="1" i="1" dirty="0" smtClean="0"/>
              <a:t>Симметрия относительно прямой и мы в мире симметрии</a:t>
            </a:r>
            <a:endParaRPr lang="ru-RU" i="1" dirty="0"/>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00108"/>
            <a:ext cx="8305800" cy="5857892"/>
          </a:xfrm>
        </p:spPr>
        <p:txBody>
          <a:bodyPr>
            <a:noAutofit/>
          </a:bodyPr>
          <a:lstStyle/>
          <a:p>
            <a:r>
              <a:rPr lang="ru-RU" sz="3200" dirty="0" smtClean="0"/>
              <a:t>  Слово </a:t>
            </a:r>
            <a:r>
              <a:rPr lang="ru-RU" sz="3200" b="1" dirty="0" smtClean="0"/>
              <a:t>«симметрия» </a:t>
            </a:r>
            <a:r>
              <a:rPr lang="ru-RU" sz="3200" dirty="0" smtClean="0"/>
              <a:t>греческого происхождения и буквально означает </a:t>
            </a:r>
            <a:r>
              <a:rPr lang="ru-RU" sz="3200" b="1" dirty="0" smtClean="0"/>
              <a:t>«соразмерность».</a:t>
            </a:r>
            <a:r>
              <a:rPr lang="ru-RU" sz="3200" dirty="0" smtClean="0"/>
              <a:t> Опыт применения симметрии в строительстве и искусстве привел к созданию учения о симметрии. О ней писал в своем трактате «Об архитектуре» римский инженер </a:t>
            </a:r>
            <a:r>
              <a:rPr lang="ru-RU" sz="3200" dirty="0" err="1" smtClean="0"/>
              <a:t>Витрувий</a:t>
            </a:r>
            <a:r>
              <a:rPr lang="ru-RU" sz="3200" dirty="0" smtClean="0"/>
              <a:t> (</a:t>
            </a:r>
            <a:r>
              <a:rPr lang="en-US" sz="3200" dirty="0" smtClean="0"/>
              <a:t>I</a:t>
            </a:r>
            <a:r>
              <a:rPr lang="ru-RU" sz="3200" dirty="0" smtClean="0"/>
              <a:t> век), ее изучали и применяли архитекторы и художники эпохи Возрождения. В геометрию элементы учения о симметрии ввел французский математик А. М. Лежандр (1752-1833 г.)</a:t>
            </a:r>
            <a:br>
              <a:rPr lang="ru-RU" sz="3200" dirty="0" smtClean="0"/>
            </a:br>
            <a:endParaRPr lang="ru-RU"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1176997"/>
            <a:ext cx="2212848" cy="1251872"/>
          </a:xfrm>
        </p:spPr>
        <p:txBody>
          <a:bodyPr/>
          <a:lstStyle/>
          <a:p>
            <a:r>
              <a:rPr lang="ru-RU" dirty="0" smtClean="0"/>
              <a:t>Французский математик</a:t>
            </a:r>
            <a:endParaRPr lang="ru-RU" dirty="0"/>
          </a:p>
        </p:txBody>
      </p:sp>
      <p:sp>
        <p:nvSpPr>
          <p:cNvPr id="3" name="Текст 2"/>
          <p:cNvSpPr>
            <a:spLocks noGrp="1"/>
          </p:cNvSpPr>
          <p:nvPr>
            <p:ph type="body" sz="half" idx="2"/>
          </p:nvPr>
        </p:nvSpPr>
        <p:spPr/>
        <p:txBody>
          <a:bodyPr>
            <a:noAutofit/>
          </a:bodyPr>
          <a:lstStyle/>
          <a:p>
            <a:r>
              <a:rPr lang="ru-RU" sz="3600" dirty="0" smtClean="0"/>
              <a:t>А. М. Лежандр (1752-1833 г.)</a:t>
            </a:r>
            <a:endParaRPr lang="ru-RU" sz="3600" dirty="0"/>
          </a:p>
        </p:txBody>
      </p:sp>
      <p:pic>
        <p:nvPicPr>
          <p:cNvPr id="1026" name="Рисунок 1"/>
          <p:cNvPicPr>
            <a:picLocks noGrp="1" noChangeAspect="1" noChangeArrowheads="1"/>
          </p:cNvPicPr>
          <p:nvPr>
            <p:ph type="pic" idx="1"/>
          </p:nvPr>
        </p:nvPicPr>
        <p:blipFill>
          <a:blip r:embed="rId2"/>
          <a:srcRect t="15670" b="15670"/>
          <a:stretch>
            <a:fillRect/>
          </a:stretch>
        </p:blipFill>
        <p:spPr bwMode="auto">
          <a:xfrm rot="420000">
            <a:off x="3488361" y="840769"/>
            <a:ext cx="4617720" cy="4607601"/>
          </a:xfrm>
          <a:prstGeom prst="rect">
            <a:avLst/>
          </a:prstGeom>
          <a:noFill/>
          <a:ln w="9525">
            <a:noFill/>
            <a:miter lim="800000"/>
            <a:headEnd/>
            <a:tailEnd/>
          </a:ln>
        </p:spPr>
      </p:pic>
    </p:spTree>
  </p:cSld>
  <p:clrMapOvr>
    <a:masterClrMapping/>
  </p:clrMapOvr>
  <p:transition spd="med">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2714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Picture 1" descr="1"/>
          <p:cNvPicPr>
            <a:picLocks noChangeAspect="1" noChangeArrowheads="1"/>
          </p:cNvPicPr>
          <p:nvPr/>
        </p:nvPicPr>
        <p:blipFill>
          <a:blip r:embed="rId2"/>
          <a:srcRect/>
          <a:stretch>
            <a:fillRect/>
          </a:stretch>
        </p:blipFill>
        <p:spPr bwMode="auto">
          <a:xfrm>
            <a:off x="4286248" y="857232"/>
            <a:ext cx="4857752" cy="5214974"/>
          </a:xfrm>
          <a:prstGeom prst="rect">
            <a:avLst/>
          </a:prstGeom>
          <a:noFill/>
          <a:ln w="9525">
            <a:noFill/>
            <a:miter lim="800000"/>
            <a:headEnd/>
            <a:tailEnd/>
          </a:ln>
        </p:spPr>
      </p:pic>
      <p:sp>
        <p:nvSpPr>
          <p:cNvPr id="6" name="Прямоугольник 5"/>
          <p:cNvSpPr/>
          <p:nvPr/>
        </p:nvSpPr>
        <p:spPr>
          <a:xfrm>
            <a:off x="0" y="928670"/>
            <a:ext cx="5072066" cy="4524315"/>
          </a:xfrm>
          <a:prstGeom prst="rect">
            <a:avLst/>
          </a:prstGeom>
        </p:spPr>
        <p:txBody>
          <a:bodyPr wrap="square">
            <a:spAutoFit/>
          </a:bodyPr>
          <a:lstStyle/>
          <a:p>
            <a:pPr lvl="0" fontAlgn="base">
              <a:spcBef>
                <a:spcPct val="0"/>
              </a:spcBef>
              <a:spcAft>
                <a:spcPct val="0"/>
              </a:spcAft>
              <a:buFontTx/>
              <a:buChar char="•"/>
            </a:pPr>
            <a:r>
              <a:rPr lang="ru-RU" sz="3200" dirty="0" smtClean="0">
                <a:latin typeface="Times New Roman" pitchFamily="18" charset="0"/>
                <a:ea typeface="Times New Roman" pitchFamily="18" charset="0"/>
                <a:cs typeface="Times New Roman" pitchFamily="18" charset="0"/>
              </a:rPr>
              <a:t>Что можно сказать  о взаимном расположении симметричных точек?</a:t>
            </a:r>
            <a:endParaRPr lang="ru-RU" sz="3200" dirty="0" smtClean="0">
              <a:latin typeface="Arial" pitchFamily="34" charset="0"/>
              <a:cs typeface="Arial" pitchFamily="34" charset="0"/>
            </a:endParaRPr>
          </a:p>
          <a:p>
            <a:pPr lvl="0" eaLnBrk="0" fontAlgn="base" hangingPunct="0">
              <a:spcBef>
                <a:spcPct val="0"/>
              </a:spcBef>
              <a:spcAft>
                <a:spcPct val="0"/>
              </a:spcAft>
              <a:buFontTx/>
              <a:buChar char="•"/>
            </a:pPr>
            <a:r>
              <a:rPr lang="ru-RU" sz="3200" dirty="0" smtClean="0">
                <a:latin typeface="Times New Roman" pitchFamily="18" charset="0"/>
                <a:ea typeface="Times New Roman" pitchFamily="18" charset="0"/>
                <a:cs typeface="Times New Roman" pitchFamily="18" charset="0"/>
              </a:rPr>
              <a:t>Как построить точку, симметричную данной относительно прямой?</a:t>
            </a:r>
            <a:endParaRPr lang="ru-RU" sz="3200" dirty="0" smtClean="0">
              <a:latin typeface="Arial" pitchFamily="34" charset="0"/>
              <a:cs typeface="Arial" pitchFamily="34" charset="0"/>
            </a:endParaRPr>
          </a:p>
          <a:p>
            <a:pPr lvl="0" eaLnBrk="0" fontAlgn="base" hangingPunct="0">
              <a:spcBef>
                <a:spcPct val="0"/>
              </a:spcBef>
              <a:spcAft>
                <a:spcPct val="0"/>
              </a:spcAft>
              <a:buFontTx/>
              <a:buChar char="•"/>
            </a:pPr>
            <a:r>
              <a:rPr lang="ru-RU" sz="3200" dirty="0" smtClean="0">
                <a:latin typeface="Times New Roman" pitchFamily="18" charset="0"/>
                <a:ea typeface="Times New Roman" pitchFamily="18" charset="0"/>
                <a:cs typeface="Times New Roman" pitchFamily="18" charset="0"/>
              </a:rPr>
              <a:t>Как построить фигуру, симметричную данной относительно прямой?</a:t>
            </a:r>
            <a:endParaRPr lang="ru-RU" sz="3200" dirty="0" smtClean="0">
              <a:latin typeface="Arial" pitchFamily="34" charset="0"/>
              <a:cs typeface="Arial" pitchFamily="34" charset="0"/>
            </a:endParaRPr>
          </a:p>
        </p:txBody>
      </p:sp>
    </p:spTree>
  </p:cSld>
  <p:clrMapOvr>
    <a:masterClrMapping/>
  </p:clrMapOvr>
  <p:transition spd="med">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3214678" y="785794"/>
            <a:ext cx="5715040" cy="5786478"/>
          </a:xfrm>
          <a:prstGeom prst="rect">
            <a:avLst/>
          </a:prstGeom>
          <a:noFill/>
          <a:ln w="9525">
            <a:noFill/>
            <a:miter lim="800000"/>
            <a:headEnd/>
            <a:tailEnd/>
          </a:ln>
        </p:spPr>
      </p:pic>
      <p:sp>
        <p:nvSpPr>
          <p:cNvPr id="4" name="Прямоугольник 3"/>
          <p:cNvSpPr/>
          <p:nvPr/>
        </p:nvSpPr>
        <p:spPr>
          <a:xfrm>
            <a:off x="214282" y="1142985"/>
            <a:ext cx="3214710" cy="4031873"/>
          </a:xfrm>
          <a:prstGeom prst="rect">
            <a:avLst/>
          </a:prstGeom>
        </p:spPr>
        <p:txBody>
          <a:bodyPr wrap="square">
            <a:spAutoFit/>
          </a:bodyPr>
          <a:lstStyle/>
          <a:p>
            <a:r>
              <a:rPr lang="ru-RU" sz="3200" dirty="0" smtClean="0"/>
              <a:t>Постройте точку, отрезок, фигуру, симметричные данным относительно некоторой прямой </a:t>
            </a:r>
            <a:r>
              <a:rPr lang="en-US" sz="3200" i="1" dirty="0" smtClean="0"/>
              <a:t>m </a:t>
            </a:r>
            <a:endParaRPr lang="ru-RU" sz="3200" dirty="0"/>
          </a:p>
        </p:txBody>
      </p:sp>
    </p:spTree>
  </p:cSld>
  <p:clrMapOvr>
    <a:masterClrMapping/>
  </p:clrMapOvr>
  <p:transition spd="med">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00108"/>
            <a:ext cx="8305800" cy="5857892"/>
          </a:xfrm>
        </p:spPr>
        <p:txBody>
          <a:bodyPr>
            <a:noAutofit/>
          </a:bodyPr>
          <a:lstStyle/>
          <a:p>
            <a:r>
              <a:rPr lang="ru-RU" sz="4000" dirty="0" smtClean="0"/>
              <a:t>Чем задается осевая симметрия?</a:t>
            </a:r>
            <a:br>
              <a:rPr lang="ru-RU" sz="4000" dirty="0" smtClean="0"/>
            </a:br>
            <a:r>
              <a:rPr lang="ru-RU" sz="4000" dirty="0" smtClean="0"/>
              <a:t>Что необходимо иметь, чтобы выполнить задание: построить фигуру, симметричную данной?</a:t>
            </a:r>
            <a:br>
              <a:rPr lang="ru-RU" sz="4000" dirty="0" smtClean="0"/>
            </a:br>
            <a:r>
              <a:rPr lang="ru-RU" sz="2800" dirty="0" smtClean="0"/>
              <a:t>Замечание: </a:t>
            </a:r>
            <a:br>
              <a:rPr lang="ru-RU" sz="2800" dirty="0" smtClean="0"/>
            </a:br>
            <a:r>
              <a:rPr lang="ru-RU" sz="2800" dirty="0" smtClean="0"/>
              <a:t>Последний вопрос неполный, так как неясно, относительно чего выполняется симметрия: относительно точки или относительно прямой. Значит для выполнения осевой симметрии необходимо знать </a:t>
            </a:r>
            <a:r>
              <a:rPr lang="ru-RU" sz="2800" i="1" u="sng" dirty="0" smtClean="0"/>
              <a:t>ось симметрии</a:t>
            </a:r>
            <a:r>
              <a:rPr lang="ru-RU" sz="2800" dirty="0" smtClean="0"/>
              <a:t/>
            </a:r>
            <a:br>
              <a:rPr lang="ru-RU" sz="2800" dirty="0" smtClean="0"/>
            </a:br>
            <a:endParaRPr lang="ru-RU"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357158" y="1000108"/>
            <a:ext cx="8429684"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Задание2. </a:t>
            </a: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Постройте в координатной плоскости точки по их координатам:</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 (0;8), В (-3;3), С (-9;2),</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 (-5;-3), Е (-6;-9), К (0;-7).</a:t>
            </a:r>
            <a:endParaRPr kumimoji="0" lang="ru-RU" sz="4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Соедините последовательно эти точки и постройте фигуру, симметричную данной относительно оси ОУ. </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ChangeArrowheads="1"/>
          </p:cNvSpPr>
          <p:nvPr/>
        </p:nvSpPr>
        <p:spPr bwMode="auto">
          <a:xfrm>
            <a:off x="214282" y="5357826"/>
            <a:ext cx="864399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Что вы можете сказать о полученной фигуре?</a:t>
            </a:r>
            <a:r>
              <a:rPr kumimoji="0" lang="ru-RU"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3489" name="Picture 1" descr="Изображение 048"/>
          <p:cNvPicPr>
            <a:picLocks noChangeAspect="1" noChangeArrowheads="1"/>
          </p:cNvPicPr>
          <p:nvPr/>
        </p:nvPicPr>
        <p:blipFill>
          <a:blip r:embed="rId2"/>
          <a:srcRect/>
          <a:stretch>
            <a:fillRect/>
          </a:stretch>
        </p:blipFill>
        <p:spPr bwMode="auto">
          <a:xfrm>
            <a:off x="1357290" y="0"/>
            <a:ext cx="6858048" cy="5357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1"/>
          <p:cNvSpPr>
            <a:spLocks noChangeArrowheads="1"/>
          </p:cNvSpPr>
          <p:nvPr/>
        </p:nvSpPr>
        <p:spPr bwMode="auto">
          <a:xfrm>
            <a:off x="357158" y="1071546"/>
            <a:ext cx="842968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Полученная фигура является </a:t>
            </a:r>
            <a:r>
              <a:rPr kumimoji="0" lang="ru-RU" sz="4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самосимметричной</a:t>
            </a:r>
            <a:r>
              <a:rPr kumimoji="0" lang="ru-RU" sz="4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таких фигур немало. Как и многие другие понятия в математике, понятие симметрии появилось в результате наблюдений над объектами окружающего мира.</a:t>
            </a:r>
            <a:endParaRPr kumimoji="0" lang="ru-RU"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p:cNvSpPr>
            <a:spLocks noChangeArrowheads="1"/>
          </p:cNvSpPr>
          <p:nvPr/>
        </p:nvSpPr>
        <p:spPr bwMode="auto">
          <a:xfrm>
            <a:off x="428596" y="1000109"/>
            <a:ext cx="807249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Из определения симметрии относительно прямой следует, что у точек С и С</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равные ординаты, а абсциссы отличаются только знаком: Х= - Х</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Значит В (Х</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Y</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С (Х</a:t>
            </a:r>
            <a:r>
              <a:rPr kumimoji="0" lang="ru-RU" sz="1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2</a:t>
            </a: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Y</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a:t>
            </a: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фигуры </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a:t>
            </a: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перейдут в В</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(-Х</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Y</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(-Х</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a:t>
            </a: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Y</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a:t>
            </a: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1"/>
          <p:cNvSpPr>
            <a:spLocks noChangeArrowheads="1"/>
          </p:cNvSpPr>
          <p:nvPr/>
        </p:nvSpPr>
        <p:spPr bwMode="auto">
          <a:xfrm>
            <a:off x="0" y="785794"/>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Что по свойству движения сохраняется?</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95234" name="Rectangle 2"/>
          <p:cNvSpPr>
            <a:spLocks noChangeArrowheads="1"/>
          </p:cNvSpPr>
          <p:nvPr/>
        </p:nvSpPr>
        <p:spPr bwMode="auto">
          <a:xfrm>
            <a:off x="0" y="1785926"/>
            <a:ext cx="9144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Самостоятельная работа.</a:t>
            </a: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 изучению доказательства теоремы о преобразовании симметрии относительно прямой. (работа с учебником стр. 119-120 п. 85)</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95235" name="Rectangle 3"/>
          <p:cNvSpPr>
            <a:spLocks noChangeArrowheads="1"/>
          </p:cNvSpPr>
          <p:nvPr/>
        </p:nvSpPr>
        <p:spPr bwMode="auto">
          <a:xfrm>
            <a:off x="0" y="5500702"/>
            <a:ext cx="8300093"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 какому выводу вы пришли?</a:t>
            </a:r>
            <a:endParaRPr kumimoji="0" lang="ru-RU"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3796482"/>
          </a:xfrm>
        </p:spPr>
        <p:txBody>
          <a:bodyPr>
            <a:normAutofit fontScale="90000"/>
          </a:bodyPr>
          <a:lstStyle/>
          <a:p>
            <a:pPr algn="r"/>
            <a:r>
              <a:rPr lang="ru-RU" i="1" dirty="0" smtClean="0"/>
              <a:t>«...быть прекрасным, значит быть симметричным  и  соразмерным»                                                                 Платон</a:t>
            </a:r>
            <a:endParaRPr lang="ru-RU" dirty="0"/>
          </a:p>
        </p:txBody>
      </p:sp>
    </p:spTree>
  </p:cSld>
  <p:clrMapOvr>
    <a:masterClrMapping/>
  </p:clrMapOvr>
  <p:transition spd="med">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0" y="553997"/>
            <a:ext cx="792958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6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Сохраняется расстояние между точками ВС и В</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sz="6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sz="6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(то есть  ВС = В</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sz="6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sz="6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6600" b="0" i="0" u="none" strike="noStrike" cap="none" normalizeH="0" baseline="0" dirty="0" smtClean="0">
              <a:ln>
                <a:noFill/>
              </a:ln>
              <a:solidFill>
                <a:schemeClr val="tx1"/>
              </a:solidFill>
              <a:effectLst/>
              <a:latin typeface="Arial" pitchFamily="34" charset="0"/>
              <a:cs typeface="Arial" pitchFamily="34" charset="0"/>
            </a:endParaRPr>
          </a:p>
        </p:txBody>
      </p:sp>
      <p:sp>
        <p:nvSpPr>
          <p:cNvPr id="96258" name="Rectangle 2"/>
          <p:cNvSpPr>
            <a:spLocks noChangeArrowheads="1"/>
          </p:cNvSpPr>
          <p:nvPr/>
        </p:nvSpPr>
        <p:spPr bwMode="auto">
          <a:xfrm>
            <a:off x="1" y="4714884"/>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Это значит, что преобразование симметрии относительно прямой есть движение. </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2143140"/>
          </a:xfrm>
        </p:spPr>
        <p:txBody>
          <a:bodyPr>
            <a:normAutofit fontScale="90000"/>
          </a:bodyPr>
          <a:lstStyle/>
          <a:p>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700" dirty="0" smtClean="0"/>
              <a:t>Природа </a:t>
            </a:r>
            <a:r>
              <a:rPr lang="ru-RU" sz="2700" dirty="0" smtClean="0"/>
              <a:t>– удивительный творец и мастер. Все живое в природе обладает свойством симметрии. Большинство созданий природы симметричны:</a:t>
            </a:r>
            <a:r>
              <a:rPr lang="ru-RU" dirty="0" smtClean="0"/>
              <a:t/>
            </a:r>
            <a:br>
              <a:rPr lang="ru-RU" dirty="0" smtClean="0"/>
            </a:br>
            <a:endParaRPr lang="ru-RU" dirty="0"/>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pic>
        <p:nvPicPr>
          <p:cNvPr id="97282" name="Picture 2" descr="C:\Documents and Settings\Admin\Рабочий стол\ребусы\i.jpeg"/>
          <p:cNvPicPr>
            <a:picLocks noGrp="1" noChangeAspect="1" noChangeArrowheads="1"/>
          </p:cNvPicPr>
          <p:nvPr>
            <p:ph sz="quarter" idx="2"/>
          </p:nvPr>
        </p:nvPicPr>
        <p:blipFill>
          <a:blip r:embed="rId2"/>
          <a:srcRect/>
          <a:stretch>
            <a:fillRect/>
          </a:stretch>
        </p:blipFill>
        <p:spPr bwMode="auto">
          <a:xfrm>
            <a:off x="857224" y="2514601"/>
            <a:ext cx="2643206" cy="3343292"/>
          </a:xfrm>
          <a:prstGeom prst="rect">
            <a:avLst/>
          </a:prstGeom>
          <a:noFill/>
        </p:spPr>
      </p:pic>
      <p:pic>
        <p:nvPicPr>
          <p:cNvPr id="97283" name="Picture 3" descr="C:\Documents and Settings\Admin\Рабочий стол\ребусы\2.jpeg"/>
          <p:cNvPicPr>
            <a:picLocks noGrp="1" noChangeAspect="1" noChangeArrowheads="1"/>
          </p:cNvPicPr>
          <p:nvPr>
            <p:ph sz="quarter" idx="4"/>
          </p:nvPr>
        </p:nvPicPr>
        <p:blipFill>
          <a:blip r:embed="rId3"/>
          <a:srcRect/>
          <a:stretch>
            <a:fillRect/>
          </a:stretch>
        </p:blipFill>
        <p:spPr bwMode="auto">
          <a:xfrm>
            <a:off x="6357950" y="2714620"/>
            <a:ext cx="2428892" cy="3143272"/>
          </a:xfrm>
          <a:prstGeom prst="rect">
            <a:avLst/>
          </a:prstGeom>
          <a:noFill/>
        </p:spPr>
      </p:pic>
      <p:pic>
        <p:nvPicPr>
          <p:cNvPr id="97284" name="Picture 4" descr="C:\Documents and Settings\Admin\Рабочий стол\ребусы\4.jpeg"/>
          <p:cNvPicPr>
            <a:picLocks noChangeAspect="1" noChangeArrowheads="1"/>
          </p:cNvPicPr>
          <p:nvPr/>
        </p:nvPicPr>
        <p:blipFill>
          <a:blip r:embed="rId4"/>
          <a:srcRect/>
          <a:stretch>
            <a:fillRect/>
          </a:stretch>
        </p:blipFill>
        <p:spPr bwMode="auto">
          <a:xfrm>
            <a:off x="3428992" y="3643314"/>
            <a:ext cx="2857519" cy="275750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57166"/>
            <a:ext cx="8029604" cy="1643074"/>
          </a:xfrm>
        </p:spPr>
        <p:txBody>
          <a:bodyPr/>
          <a:lstStyle/>
          <a:p>
            <a:r>
              <a:rPr lang="ru-RU" dirty="0" smtClean="0"/>
              <a:t>Кишечнополостные – </a:t>
            </a:r>
            <a:r>
              <a:rPr lang="ru-RU" dirty="0" smtClean="0"/>
              <a:t>двухслойные </a:t>
            </a:r>
            <a:r>
              <a:rPr lang="ru-RU" dirty="0" smtClean="0"/>
              <a:t>животные с лучевой симметрией, обитающие преимущественно в соленой воде.</a:t>
            </a:r>
            <a:br>
              <a:rPr lang="ru-RU" dirty="0" smtClean="0"/>
            </a:br>
            <a:endParaRPr lang="ru-RU" dirty="0"/>
          </a:p>
        </p:txBody>
      </p:sp>
      <p:sp>
        <p:nvSpPr>
          <p:cNvPr id="3" name="Текст 2"/>
          <p:cNvSpPr>
            <a:spLocks noGrp="1"/>
          </p:cNvSpPr>
          <p:nvPr>
            <p:ph type="body" idx="2"/>
          </p:nvPr>
        </p:nvSpPr>
        <p:spPr/>
        <p:txBody>
          <a:bodyPr>
            <a:normAutofit/>
          </a:bodyPr>
          <a:lstStyle/>
          <a:p>
            <a:endParaRPr lang="ru-RU" sz="2000" dirty="0" smtClean="0"/>
          </a:p>
          <a:p>
            <a:endParaRPr lang="ru-RU" sz="2000" dirty="0" smtClean="0"/>
          </a:p>
          <a:p>
            <a:endParaRPr lang="ru-RU" sz="2000" dirty="0" smtClean="0"/>
          </a:p>
          <a:p>
            <a:endParaRPr lang="ru-RU" sz="2000" dirty="0" smtClean="0"/>
          </a:p>
          <a:p>
            <a:r>
              <a:rPr lang="ru-RU" sz="2000" dirty="0" smtClean="0"/>
              <a:t>Медуза(радиально-лучевая </a:t>
            </a:r>
            <a:r>
              <a:rPr lang="ru-RU" sz="2000" dirty="0" smtClean="0"/>
              <a:t>симметрия)</a:t>
            </a:r>
            <a:endParaRPr lang="ru-RU" sz="2000" dirty="0"/>
          </a:p>
        </p:txBody>
      </p:sp>
      <p:pic>
        <p:nvPicPr>
          <p:cNvPr id="5" name="Содержимое 4" descr="meduza1"/>
          <p:cNvPicPr>
            <a:picLocks noGrp="1" noChangeAspect="1" noChangeArrowheads="1"/>
          </p:cNvPicPr>
          <p:nvPr>
            <p:ph sz="half" idx="1"/>
          </p:nvPr>
        </p:nvPicPr>
        <p:blipFill>
          <a:blip r:embed="rId2"/>
          <a:srcRect/>
          <a:stretch>
            <a:fillRect/>
          </a:stretch>
        </p:blipFill>
        <p:spPr bwMode="auto">
          <a:xfrm>
            <a:off x="3500430" y="1714488"/>
            <a:ext cx="5214974" cy="464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2357454"/>
          </a:xfrm>
        </p:spPr>
        <p:txBody>
          <a:bodyPr>
            <a:normAutofit fontScale="90000"/>
          </a:bodyPr>
          <a:lstStyle/>
          <a:p>
            <a:pPr algn="ctr"/>
            <a:r>
              <a:rPr lang="ru-RU" sz="3100" dirty="0" smtClean="0"/>
              <a:t>Гидра(радиально-лучевая симметрия). Расположение щупалец вокруг ротового отверстия свидетельствует о радиальной симметрии строения</a:t>
            </a:r>
            <a:r>
              <a:rPr lang="ru-RU" dirty="0" smtClean="0"/>
              <a:t/>
            </a:r>
            <a:br>
              <a:rPr lang="ru-RU" dirty="0" smtClean="0"/>
            </a:br>
            <a:endParaRPr lang="ru-RU" dirty="0"/>
          </a:p>
        </p:txBody>
      </p:sp>
      <p:pic>
        <p:nvPicPr>
          <p:cNvPr id="5" name="Picture 2" descr="C:\Documents and Settings\Пользователь\Мои документы\Работа\Биология\Рисунки по биологии\Зоология\Кишечнополостные\Гидра\f_0013.jpg"/>
          <p:cNvPicPr>
            <a:picLocks noGrp="1" noChangeAspect="1" noChangeArrowheads="1"/>
          </p:cNvPicPr>
          <p:nvPr>
            <p:ph sz="half" idx="1"/>
          </p:nvPr>
        </p:nvPicPr>
        <p:blipFill>
          <a:blip r:embed="rId2"/>
          <a:srcRect/>
          <a:stretch>
            <a:fillRect/>
          </a:stretch>
        </p:blipFill>
        <p:spPr bwMode="auto">
          <a:xfrm rot="16200000">
            <a:off x="261923" y="2069311"/>
            <a:ext cx="4429154" cy="4433888"/>
          </a:xfrm>
          <a:prstGeom prst="rect">
            <a:avLst/>
          </a:prstGeom>
          <a:noFill/>
        </p:spPr>
      </p:pic>
      <p:pic>
        <p:nvPicPr>
          <p:cNvPr id="8" name="Picture 2" descr="C:\Documents and Settings\Пользователь\Мои документы\Работа\Биология\Рисунки по биологии\Зоология\Кишечнополостные\Гидра\Схема радиальной симметрии тела кишечнополостных.gif"/>
          <p:cNvPicPr>
            <a:picLocks noGrp="1" noChangeAspect="1" noChangeArrowheads="1"/>
          </p:cNvPicPr>
          <p:nvPr>
            <p:ph sz="half" idx="2"/>
          </p:nvPr>
        </p:nvPicPr>
        <p:blipFill>
          <a:blip r:embed="rId3"/>
          <a:srcRect/>
          <a:stretch>
            <a:fillRect/>
          </a:stretch>
        </p:blipFill>
        <p:spPr bwMode="auto">
          <a:xfrm>
            <a:off x="4714876" y="2071678"/>
            <a:ext cx="4429124" cy="450059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8858312" cy="1704236"/>
          </a:xfrm>
        </p:spPr>
        <p:txBody>
          <a:bodyPr>
            <a:normAutofit fontScale="90000"/>
          </a:bodyPr>
          <a:lstStyle/>
          <a:p>
            <a:pPr lvl="0"/>
            <a:r>
              <a:rPr lang="ru-RU" sz="2000" b="1" dirty="0" smtClean="0"/>
              <a:t>Следующий вид симметрии мы встречаем при изучении типа Плоские черви. Прежде всего на себя обращает внимание действительно плоское тело. Легко заметить, что через тело Белой </a:t>
            </a:r>
            <a:r>
              <a:rPr lang="ru-RU" sz="2000" b="1" dirty="0" err="1" smtClean="0"/>
              <a:t>планарии</a:t>
            </a:r>
            <a:r>
              <a:rPr lang="ru-RU" sz="2000" b="1" dirty="0" smtClean="0"/>
              <a:t> можно провести одну воображаемую ось, которая будет делить его на две зеркально отражающие друг друга части.</a:t>
            </a:r>
            <a:r>
              <a:rPr lang="ru-RU" sz="1600" b="1" dirty="0" smtClean="0"/>
              <a:t/>
            </a:r>
            <a:br>
              <a:rPr lang="ru-RU" sz="1600" b="1" dirty="0" smtClean="0"/>
            </a:br>
            <a:endParaRPr lang="ru-RU" sz="1600" b="1" dirty="0"/>
          </a:p>
        </p:txBody>
      </p:sp>
      <p:pic>
        <p:nvPicPr>
          <p:cNvPr id="98306" name="Picture 2" descr="C:\Documents and Settings\Admin\Рабочий стол\вторник\1.jpeg"/>
          <p:cNvPicPr>
            <a:picLocks noGrp="1" noChangeAspect="1" noChangeArrowheads="1"/>
          </p:cNvPicPr>
          <p:nvPr>
            <p:ph sz="half" idx="1"/>
          </p:nvPr>
        </p:nvPicPr>
        <p:blipFill>
          <a:blip r:embed="rId2"/>
          <a:srcRect/>
          <a:stretch>
            <a:fillRect/>
          </a:stretch>
        </p:blipFill>
        <p:spPr bwMode="auto">
          <a:xfrm>
            <a:off x="285720" y="1857365"/>
            <a:ext cx="8429684" cy="2571768"/>
          </a:xfrm>
          <a:prstGeom prst="rect">
            <a:avLst/>
          </a:prstGeom>
          <a:noFill/>
        </p:spPr>
      </p:pic>
      <p:pic>
        <p:nvPicPr>
          <p:cNvPr id="98307" name="Picture 3" descr="C:\Documents and Settings\Admin\Рабочий стол\вторник\i.jpeg"/>
          <p:cNvPicPr>
            <a:picLocks noGrp="1" noChangeAspect="1" noChangeArrowheads="1"/>
          </p:cNvPicPr>
          <p:nvPr>
            <p:ph sz="half" idx="2"/>
          </p:nvPr>
        </p:nvPicPr>
        <p:blipFill>
          <a:blip r:embed="rId3"/>
          <a:srcRect/>
          <a:stretch>
            <a:fillRect/>
          </a:stretch>
        </p:blipFill>
        <p:spPr bwMode="auto">
          <a:xfrm>
            <a:off x="285720" y="4500570"/>
            <a:ext cx="8429684" cy="200026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510466"/>
          </a:xfrm>
        </p:spPr>
        <p:txBody>
          <a:bodyPr>
            <a:noAutofit/>
          </a:bodyPr>
          <a:lstStyle/>
          <a:p>
            <a:r>
              <a:rPr lang="ru-RU" sz="3200" dirty="0" smtClean="0"/>
              <a:t>У животных с двусторонней симметрией различают передний и задний концы тела, спинную и брюшную стороны, бока.</a:t>
            </a:r>
            <a:endParaRPr lang="ru-RU" sz="3200" dirty="0"/>
          </a:p>
        </p:txBody>
      </p:sp>
      <p:pic>
        <p:nvPicPr>
          <p:cNvPr id="99330" name="Picture 2"/>
          <p:cNvPicPr>
            <a:picLocks noGrp="1" noChangeAspect="1" noChangeArrowheads="1"/>
          </p:cNvPicPr>
          <p:nvPr>
            <p:ph idx="1"/>
          </p:nvPr>
        </p:nvPicPr>
        <p:blipFill>
          <a:blip r:embed="rId2"/>
          <a:srcRect/>
          <a:stretch>
            <a:fillRect/>
          </a:stretch>
        </p:blipFill>
        <p:spPr bwMode="auto">
          <a:xfrm>
            <a:off x="214282" y="2357430"/>
            <a:ext cx="2857520" cy="1928826"/>
          </a:xfrm>
          <a:prstGeom prst="rect">
            <a:avLst/>
          </a:prstGeom>
          <a:noFill/>
          <a:ln w="9525">
            <a:noFill/>
            <a:miter lim="800000"/>
            <a:headEnd/>
            <a:tailEnd/>
          </a:ln>
          <a:effectLst/>
        </p:spPr>
      </p:pic>
      <p:sp>
        <p:nvSpPr>
          <p:cNvPr id="9933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9933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99333" name="Picture 5"/>
          <p:cNvPicPr>
            <a:picLocks noChangeAspect="1" noChangeArrowheads="1"/>
          </p:cNvPicPr>
          <p:nvPr/>
        </p:nvPicPr>
        <p:blipFill>
          <a:blip r:embed="rId3"/>
          <a:srcRect/>
          <a:stretch>
            <a:fillRect/>
          </a:stretch>
        </p:blipFill>
        <p:spPr bwMode="auto">
          <a:xfrm>
            <a:off x="3143240" y="2928934"/>
            <a:ext cx="2786082" cy="2714644"/>
          </a:xfrm>
          <a:prstGeom prst="rect">
            <a:avLst/>
          </a:prstGeom>
          <a:noFill/>
          <a:ln w="9525">
            <a:noFill/>
            <a:miter lim="800000"/>
            <a:headEnd/>
            <a:tailEnd/>
          </a:ln>
          <a:effectLst/>
        </p:spPr>
      </p:pic>
      <p:pic>
        <p:nvPicPr>
          <p:cNvPr id="99334" name="Picture 6"/>
          <p:cNvPicPr>
            <a:picLocks noChangeAspect="1" noChangeArrowheads="1"/>
          </p:cNvPicPr>
          <p:nvPr/>
        </p:nvPicPr>
        <p:blipFill>
          <a:blip r:embed="rId4"/>
          <a:srcRect/>
          <a:stretch>
            <a:fillRect/>
          </a:stretch>
        </p:blipFill>
        <p:spPr bwMode="auto">
          <a:xfrm>
            <a:off x="6000760" y="2357430"/>
            <a:ext cx="2857520" cy="2000264"/>
          </a:xfrm>
          <a:prstGeom prst="rect">
            <a:avLst/>
          </a:prstGeom>
          <a:noFill/>
          <a:ln w="9525">
            <a:noFill/>
            <a:miter lim="800000"/>
            <a:headEnd/>
            <a:tailEnd/>
          </a:ln>
          <a:effectLst/>
        </p:spPr>
      </p:pic>
      <p:pic>
        <p:nvPicPr>
          <p:cNvPr id="99335" name="Picture 7"/>
          <p:cNvPicPr>
            <a:picLocks noChangeAspect="1" noChangeArrowheads="1"/>
          </p:cNvPicPr>
          <p:nvPr/>
        </p:nvPicPr>
        <p:blipFill>
          <a:blip r:embed="rId5"/>
          <a:srcRect/>
          <a:stretch>
            <a:fillRect/>
          </a:stretch>
        </p:blipFill>
        <p:spPr bwMode="auto">
          <a:xfrm>
            <a:off x="285720" y="4572008"/>
            <a:ext cx="2786082" cy="2000264"/>
          </a:xfrm>
          <a:prstGeom prst="rect">
            <a:avLst/>
          </a:prstGeom>
          <a:noFill/>
          <a:ln w="9525">
            <a:noFill/>
            <a:miter lim="800000"/>
            <a:headEnd/>
            <a:tailEnd/>
          </a:ln>
          <a:effectLst/>
        </p:spPr>
      </p:pic>
      <p:pic>
        <p:nvPicPr>
          <p:cNvPr id="99336" name="Picture 8"/>
          <p:cNvPicPr>
            <a:picLocks noChangeAspect="1" noChangeArrowheads="1"/>
          </p:cNvPicPr>
          <p:nvPr/>
        </p:nvPicPr>
        <p:blipFill>
          <a:blip r:embed="rId6"/>
          <a:srcRect/>
          <a:stretch>
            <a:fillRect/>
          </a:stretch>
        </p:blipFill>
        <p:spPr bwMode="auto">
          <a:xfrm>
            <a:off x="6000760" y="4500570"/>
            <a:ext cx="2857520" cy="2071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357158" y="714356"/>
            <a:ext cx="857256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Двустороннюю симметрию тела имеют все активно передвигающиеся животные. Она позволяет им двигаться прямолинейно, сохраняя равновесие, с одинаковой скоростью поворачиваться вправо и влево. На переднем (поступательном) конце тела двусторонне - симметричных животных расположены рот, органы защиты и нападения, органы чувств. Органы чувств, именно они помогают вовремя заметить других животных –  и врагов, и добычу и вовремя на них среагировать</a:t>
            </a:r>
            <a:endParaRPr kumimoji="0" lang="ru-RU" sz="3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714348" y="785794"/>
            <a:ext cx="8001056" cy="5857916"/>
          </a:xfrm>
          <a:prstGeom prst="rect">
            <a:avLst/>
          </a:prstGeom>
          <a:noFill/>
          <a:ln w="9525">
            <a:noFill/>
            <a:miter lim="800000"/>
            <a:headEnd/>
            <a:tailEnd/>
          </a:ln>
        </p:spPr>
      </p:pic>
    </p:spTree>
  </p:cSld>
  <p:clrMapOvr>
    <a:masterClrMapping/>
  </p:clrMapOvr>
  <p:transition spd="med">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Рисунок 5" descr="Рисунок12"/>
          <p:cNvPicPr>
            <a:picLocks noChangeAspect="1" noChangeArrowheads="1"/>
          </p:cNvPicPr>
          <p:nvPr/>
        </p:nvPicPr>
        <p:blipFill>
          <a:blip r:embed="rId2"/>
          <a:srcRect/>
          <a:stretch>
            <a:fillRect/>
          </a:stretch>
        </p:blipFill>
        <p:spPr bwMode="auto">
          <a:xfrm>
            <a:off x="214282" y="1071546"/>
            <a:ext cx="8643998" cy="5357850"/>
          </a:xfrm>
          <a:prstGeom prst="rect">
            <a:avLst/>
          </a:prstGeom>
          <a:noFill/>
          <a:ln w="9525">
            <a:noFill/>
            <a:miter lim="800000"/>
            <a:headEnd/>
            <a:tailEnd/>
          </a:ln>
        </p:spPr>
      </p:pic>
    </p:spTree>
  </p:cSld>
  <p:clrMapOvr>
    <a:masterClrMapping/>
  </p:clrMapOvr>
  <p:transition spd="med">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noChangeArrowheads="1"/>
          </p:cNvSpPr>
          <p:nvPr/>
        </p:nvSpPr>
        <p:spPr bwMode="auto">
          <a:xfrm>
            <a:off x="0" y="785794"/>
            <a:ext cx="885828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Давайте попробуем провести небольшой опыт. У вас на столах лежит по 2 листка бумаги. Сделайте 2 бумажных самолетика: один с симметричными крыльями, а другой с несимметричными и запустите их. Какой лучше летает? Почему? Сделайте вывод.</a:t>
            </a:r>
            <a:endParaRPr kumimoji="0" lang="ru-RU" sz="4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2984"/>
            <a:ext cx="8305800" cy="5072098"/>
          </a:xfrm>
        </p:spPr>
        <p:txBody>
          <a:bodyPr>
            <a:noAutofit/>
          </a:bodyPr>
          <a:lstStyle/>
          <a:p>
            <a:pPr algn="ctr"/>
            <a:r>
              <a:rPr lang="ru-RU" sz="4000" b="1" dirty="0" smtClean="0"/>
              <a:t>Симметрия является фундаментальным свойством природы, представление о котором, как отмечал академик В. И. Вернадский (1863—1945), «слагалось в течение десятков, сотен, тысяч поколений".</a:t>
            </a:r>
            <a:endParaRPr lang="ru-RU" sz="4000" dirty="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71678"/>
            <a:ext cx="8305800" cy="4000528"/>
          </a:xfrm>
        </p:spPr>
        <p:txBody>
          <a:bodyPr>
            <a:normAutofit fontScale="90000"/>
          </a:bodyPr>
          <a:lstStyle/>
          <a:p>
            <a:r>
              <a:rPr lang="ru-RU" b="1" dirty="0" smtClean="0"/>
              <a:t>Вывод: </a:t>
            </a:r>
            <a:r>
              <a:rPr lang="ru-RU" sz="4400" dirty="0" smtClean="0"/>
              <a:t>Только</a:t>
            </a:r>
            <a:r>
              <a:rPr lang="ru-RU" dirty="0" smtClean="0"/>
              <a:t> </a:t>
            </a:r>
            <a:r>
              <a:rPr lang="ru-RU" sz="4400" dirty="0" smtClean="0"/>
              <a:t>симметричные тела (живой и неживой природы) могут самостоятельно передвигаться в пространстве, держать равновесие и быть устойчивыми в окружающей среде. </a:t>
            </a:r>
            <a:r>
              <a:rPr lang="ru-RU" dirty="0" smtClean="0"/>
              <a:t/>
            </a:r>
            <a:br>
              <a:rPr lang="ru-RU" dirty="0" smtClean="0"/>
            </a:br>
            <a:endParaRPr lang="ru-RU" dirty="0"/>
          </a:p>
        </p:txBody>
      </p:sp>
    </p:spTree>
  </p:cSld>
  <p:clrMapOvr>
    <a:masterClrMapping/>
  </p:clrMapOvr>
  <p:transition spd="med">
    <p:pull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928670"/>
            <a:ext cx="8643998" cy="1077218"/>
          </a:xfrm>
          <a:prstGeom prst="rect">
            <a:avLst/>
          </a:prstGeom>
        </p:spPr>
        <p:txBody>
          <a:bodyPr wrap="square">
            <a:spAutoFit/>
          </a:bodyPr>
          <a:lstStyle/>
          <a:p>
            <a:r>
              <a:rPr lang="ru-RU" sz="3200" dirty="0" smtClean="0"/>
              <a:t>Вся живая природа, имеющая симметрию, гармонично развивается в природе</a:t>
            </a:r>
            <a:endParaRPr lang="ru-RU" sz="3200" dirty="0"/>
          </a:p>
        </p:txBody>
      </p:sp>
      <p:pic>
        <p:nvPicPr>
          <p:cNvPr id="105473" name="Picture 1"/>
          <p:cNvPicPr>
            <a:picLocks noChangeAspect="1" noChangeArrowheads="1"/>
          </p:cNvPicPr>
          <p:nvPr/>
        </p:nvPicPr>
        <p:blipFill>
          <a:blip r:embed="rId2"/>
          <a:srcRect/>
          <a:stretch>
            <a:fillRect/>
          </a:stretch>
        </p:blipFill>
        <p:spPr bwMode="auto">
          <a:xfrm>
            <a:off x="1142976" y="2000240"/>
            <a:ext cx="7000924" cy="4500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6153912"/>
          </a:xfrm>
        </p:spPr>
        <p:txBody>
          <a:bodyPr>
            <a:normAutofit fontScale="90000"/>
          </a:bodyPr>
          <a:lstStyle/>
          <a:p>
            <a:r>
              <a:rPr lang="ru-RU" sz="4400" dirty="0" smtClean="0"/>
              <a:t>Вся живая природа, имеющая симметрию, гармонично развивается в природе.</a:t>
            </a:r>
            <a:br>
              <a:rPr lang="ru-RU" sz="4400" dirty="0" smtClean="0"/>
            </a:br>
            <a:r>
              <a:rPr lang="ru-RU" sz="4400" dirty="0" smtClean="0"/>
              <a:t>Весь внешний вид животного и растения стремится к симметрии, в которой определяется красота и совершенство созданного Природой. Это проявляется в:</a:t>
            </a:r>
            <a:br>
              <a:rPr lang="ru-RU" sz="4400" dirty="0" smtClean="0"/>
            </a:br>
            <a:endParaRPr lang="ru-RU" sz="4400" dirty="0"/>
          </a:p>
        </p:txBody>
      </p:sp>
    </p:spTree>
  </p:cSld>
  <p:clrMapOvr>
    <a:masterClrMapping/>
  </p:clrMapOvr>
  <p:transition spd="med">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Рисунок 7" descr="Рисунок10"/>
          <p:cNvPicPr>
            <a:picLocks noChangeAspect="1" noChangeArrowheads="1"/>
          </p:cNvPicPr>
          <p:nvPr/>
        </p:nvPicPr>
        <p:blipFill>
          <a:blip r:embed="rId2"/>
          <a:srcRect/>
          <a:stretch>
            <a:fillRect/>
          </a:stretch>
        </p:blipFill>
        <p:spPr bwMode="auto">
          <a:xfrm>
            <a:off x="714348" y="928670"/>
            <a:ext cx="7429552" cy="5572164"/>
          </a:xfrm>
          <a:prstGeom prst="rect">
            <a:avLst/>
          </a:prstGeom>
          <a:noFill/>
          <a:ln w="9525">
            <a:noFill/>
            <a:miter lim="800000"/>
            <a:headEnd/>
            <a:tailEnd/>
          </a:ln>
        </p:spPr>
      </p:pic>
    </p:spTree>
  </p:cSld>
  <p:clrMapOvr>
    <a:masterClrMapping/>
  </p:clrMapOvr>
  <p:transition spd="med">
    <p:push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6498" name="Picture 2"/>
          <p:cNvPicPr>
            <a:picLocks noChangeAspect="1" noChangeArrowheads="1"/>
          </p:cNvPicPr>
          <p:nvPr/>
        </p:nvPicPr>
        <p:blipFill>
          <a:blip r:embed="rId2"/>
          <a:srcRect/>
          <a:stretch>
            <a:fillRect/>
          </a:stretch>
        </p:blipFill>
        <p:spPr bwMode="auto">
          <a:xfrm>
            <a:off x="428596" y="714356"/>
            <a:ext cx="8286807"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7522" name="Picture 2"/>
          <p:cNvPicPr>
            <a:picLocks noChangeAspect="1" noChangeArrowheads="1"/>
          </p:cNvPicPr>
          <p:nvPr/>
        </p:nvPicPr>
        <p:blipFill>
          <a:blip r:embed="rId2"/>
          <a:srcRect/>
          <a:stretch>
            <a:fillRect/>
          </a:stretch>
        </p:blipFill>
        <p:spPr bwMode="auto">
          <a:xfrm>
            <a:off x="1857356" y="1000109"/>
            <a:ext cx="5357850" cy="5572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Рисунок 25"/>
          <p:cNvPicPr>
            <a:picLocks noChangeAspect="1" noChangeArrowheads="1"/>
          </p:cNvPicPr>
          <p:nvPr/>
        </p:nvPicPr>
        <p:blipFill>
          <a:blip r:embed="rId2"/>
          <a:srcRect/>
          <a:stretch>
            <a:fillRect/>
          </a:stretch>
        </p:blipFill>
        <p:spPr bwMode="auto">
          <a:xfrm>
            <a:off x="1500166" y="714356"/>
            <a:ext cx="6286544" cy="6143644"/>
          </a:xfrm>
          <a:prstGeom prst="rect">
            <a:avLst/>
          </a:prstGeom>
          <a:noFill/>
          <a:ln w="9525">
            <a:noFill/>
            <a:miter lim="800000"/>
            <a:headEnd/>
            <a:tailEnd/>
          </a:ln>
        </p:spPr>
      </p:pic>
    </p:spTree>
  </p:cSld>
  <p:clrMapOvr>
    <a:masterClrMapping/>
  </p:clrMapOvr>
  <p:transition spd="med">
    <p:pull dir="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439028"/>
          </a:xfrm>
        </p:spPr>
        <p:txBody>
          <a:bodyPr>
            <a:noAutofit/>
          </a:bodyPr>
          <a:lstStyle/>
          <a:p>
            <a:pPr algn="ctr"/>
            <a:r>
              <a:rPr lang="ru-RU" sz="3200" dirty="0" smtClean="0"/>
              <a:t>Только симметричный организм может самостоятельно управлять своей жизнью и движение, и обладают формой тела. </a:t>
            </a:r>
            <a:endParaRPr lang="ru-RU" sz="3200" dirty="0"/>
          </a:p>
        </p:txBody>
      </p:sp>
      <p:pic>
        <p:nvPicPr>
          <p:cNvPr id="3" name="Рисунок 26"/>
          <p:cNvPicPr>
            <a:picLocks noChangeAspect="1" noChangeArrowheads="1"/>
          </p:cNvPicPr>
          <p:nvPr/>
        </p:nvPicPr>
        <p:blipFill>
          <a:blip r:embed="rId2"/>
          <a:srcRect/>
          <a:stretch>
            <a:fillRect/>
          </a:stretch>
        </p:blipFill>
        <p:spPr bwMode="auto">
          <a:xfrm>
            <a:off x="142844" y="3429000"/>
            <a:ext cx="2643206" cy="3143272"/>
          </a:xfrm>
          <a:prstGeom prst="rect">
            <a:avLst/>
          </a:prstGeom>
          <a:noFill/>
          <a:ln w="9525">
            <a:noFill/>
            <a:miter lim="800000"/>
            <a:headEnd/>
            <a:tailEnd/>
          </a:ln>
        </p:spPr>
      </p:pic>
      <p:pic>
        <p:nvPicPr>
          <p:cNvPr id="4" name="Рисунок 29"/>
          <p:cNvPicPr>
            <a:picLocks noChangeAspect="1" noChangeArrowheads="1"/>
          </p:cNvPicPr>
          <p:nvPr/>
        </p:nvPicPr>
        <p:blipFill>
          <a:blip r:embed="rId3"/>
          <a:srcRect/>
          <a:stretch>
            <a:fillRect/>
          </a:stretch>
        </p:blipFill>
        <p:spPr bwMode="auto">
          <a:xfrm>
            <a:off x="2857488" y="2285992"/>
            <a:ext cx="2928958" cy="2857520"/>
          </a:xfrm>
          <a:prstGeom prst="rect">
            <a:avLst/>
          </a:prstGeom>
          <a:noFill/>
          <a:ln w="9525">
            <a:noFill/>
            <a:miter lim="800000"/>
            <a:headEnd/>
            <a:tailEnd/>
          </a:ln>
        </p:spPr>
      </p:pic>
      <p:pic>
        <p:nvPicPr>
          <p:cNvPr id="5" name="Рисунок 32"/>
          <p:cNvPicPr>
            <a:picLocks noChangeAspect="1" noChangeArrowheads="1"/>
          </p:cNvPicPr>
          <p:nvPr/>
        </p:nvPicPr>
        <p:blipFill>
          <a:blip r:embed="rId4"/>
          <a:srcRect/>
          <a:stretch>
            <a:fillRect/>
          </a:stretch>
        </p:blipFill>
        <p:spPr bwMode="auto">
          <a:xfrm>
            <a:off x="5857884" y="3429000"/>
            <a:ext cx="3071834"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653342"/>
          </a:xfrm>
        </p:spPr>
        <p:txBody>
          <a:bodyPr>
            <a:noAutofit/>
          </a:bodyPr>
          <a:lstStyle/>
          <a:p>
            <a:pPr algn="ctr"/>
            <a:r>
              <a:rPr lang="ru-RU" sz="2800" dirty="0" smtClean="0"/>
              <a:t>Свойство симметричности, присущее живой природе, человек использовал в своих достижениях: изобрел самолет, создал уникальные строения архитектуры.</a:t>
            </a:r>
            <a:endParaRPr lang="ru-RU" sz="2800" dirty="0"/>
          </a:p>
        </p:txBody>
      </p:sp>
      <p:pic>
        <p:nvPicPr>
          <p:cNvPr id="108546" name="Picture 2" descr="2"/>
          <p:cNvPicPr>
            <a:picLocks noChangeAspect="1" noChangeArrowheads="1"/>
          </p:cNvPicPr>
          <p:nvPr/>
        </p:nvPicPr>
        <p:blipFill>
          <a:blip r:embed="rId2"/>
          <a:srcRect/>
          <a:stretch>
            <a:fillRect/>
          </a:stretch>
        </p:blipFill>
        <p:spPr bwMode="auto">
          <a:xfrm>
            <a:off x="285720" y="2786058"/>
            <a:ext cx="8501122" cy="40719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867656"/>
          </a:xfrm>
        </p:spPr>
        <p:txBody>
          <a:bodyPr>
            <a:noAutofit/>
          </a:bodyPr>
          <a:lstStyle/>
          <a:p>
            <a:pPr algn="ctr"/>
            <a:r>
              <a:rPr lang="ru-RU" sz="4000" dirty="0" smtClean="0"/>
              <a:t>Все изобретения человека основаны на живой природе:</a:t>
            </a:r>
            <a:br>
              <a:rPr lang="ru-RU" sz="4000" dirty="0" smtClean="0"/>
            </a:br>
            <a:endParaRPr lang="ru-RU" sz="4000" dirty="0"/>
          </a:p>
        </p:txBody>
      </p:sp>
      <p:pic>
        <p:nvPicPr>
          <p:cNvPr id="32770" name="Рисунок 17"/>
          <p:cNvPicPr>
            <a:picLocks noChangeAspect="1" noChangeArrowheads="1"/>
          </p:cNvPicPr>
          <p:nvPr/>
        </p:nvPicPr>
        <p:blipFill>
          <a:blip r:embed="rId2"/>
          <a:srcRect/>
          <a:stretch>
            <a:fillRect/>
          </a:stretch>
        </p:blipFill>
        <p:spPr bwMode="auto">
          <a:xfrm>
            <a:off x="285720" y="2214554"/>
            <a:ext cx="4695825" cy="1657350"/>
          </a:xfrm>
          <a:prstGeom prst="rect">
            <a:avLst/>
          </a:prstGeom>
          <a:noFill/>
          <a:ln w="9525">
            <a:noFill/>
            <a:miter lim="800000"/>
            <a:headEnd/>
            <a:tailEnd/>
          </a:ln>
        </p:spPr>
      </p:pic>
      <p:pic>
        <p:nvPicPr>
          <p:cNvPr id="32771" name="Рисунок 18"/>
          <p:cNvPicPr>
            <a:picLocks noChangeAspect="1" noChangeArrowheads="1"/>
          </p:cNvPicPr>
          <p:nvPr/>
        </p:nvPicPr>
        <p:blipFill>
          <a:blip r:embed="rId3"/>
          <a:srcRect/>
          <a:stretch>
            <a:fillRect/>
          </a:stretch>
        </p:blipFill>
        <p:spPr bwMode="auto">
          <a:xfrm>
            <a:off x="3000364" y="3857628"/>
            <a:ext cx="5943600" cy="2800350"/>
          </a:xfrm>
          <a:prstGeom prst="rect">
            <a:avLst/>
          </a:prstGeom>
          <a:noFill/>
          <a:ln w="9525">
            <a:noFill/>
            <a:miter lim="800000"/>
            <a:headEnd/>
            <a:tailEnd/>
          </a:ln>
        </p:spPr>
      </p:pic>
    </p:spTree>
  </p:cSld>
  <p:clrMapOvr>
    <a:masterClrMapping/>
  </p:clrMapOvr>
  <p:transition spd="med">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010796"/>
          </a:xfrm>
        </p:spPr>
        <p:txBody>
          <a:bodyPr>
            <a:normAutofit/>
          </a:bodyPr>
          <a:lstStyle/>
          <a:p>
            <a:pPr lvl="0" algn="ctr">
              <a:buFont typeface="Arial" pitchFamily="34" charset="0"/>
              <a:buChar char="•"/>
            </a:pPr>
            <a:r>
              <a:rPr lang="ru-RU" dirty="0" smtClean="0"/>
              <a:t>Каково взаимное расположение прямых на плоскости?</a:t>
            </a:r>
            <a:br>
              <a:rPr lang="ru-RU" dirty="0" smtClean="0"/>
            </a:br>
            <a:endParaRPr lang="ru-RU" dirty="0"/>
          </a:p>
        </p:txBody>
      </p:sp>
    </p:spTree>
  </p:cSld>
  <p:clrMapOvr>
    <a:masterClrMapping/>
  </p:clrMapOvr>
  <p:transition spd="med">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Рисунок 19"/>
          <p:cNvPicPr>
            <a:picLocks noChangeAspect="1" noChangeArrowheads="1"/>
          </p:cNvPicPr>
          <p:nvPr/>
        </p:nvPicPr>
        <p:blipFill>
          <a:blip r:embed="rId2"/>
          <a:srcRect/>
          <a:stretch>
            <a:fillRect/>
          </a:stretch>
        </p:blipFill>
        <p:spPr bwMode="auto">
          <a:xfrm>
            <a:off x="214282" y="1214422"/>
            <a:ext cx="4286280" cy="5143536"/>
          </a:xfrm>
          <a:prstGeom prst="rect">
            <a:avLst/>
          </a:prstGeom>
          <a:noFill/>
          <a:ln w="9525">
            <a:noFill/>
            <a:miter lim="800000"/>
            <a:headEnd/>
            <a:tailEnd/>
          </a:ln>
        </p:spPr>
      </p:pic>
      <p:pic>
        <p:nvPicPr>
          <p:cNvPr id="33795" name="Рисунок 20"/>
          <p:cNvPicPr>
            <a:picLocks noChangeAspect="1" noChangeArrowheads="1"/>
          </p:cNvPicPr>
          <p:nvPr/>
        </p:nvPicPr>
        <p:blipFill>
          <a:blip r:embed="rId3"/>
          <a:srcRect/>
          <a:stretch>
            <a:fillRect/>
          </a:stretch>
        </p:blipFill>
        <p:spPr bwMode="auto">
          <a:xfrm>
            <a:off x="4786314" y="1214422"/>
            <a:ext cx="4167202" cy="5143536"/>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Рисунок 21"/>
          <p:cNvPicPr>
            <a:picLocks noChangeAspect="1" noChangeArrowheads="1"/>
          </p:cNvPicPr>
          <p:nvPr/>
        </p:nvPicPr>
        <p:blipFill>
          <a:blip r:embed="rId2"/>
          <a:srcRect/>
          <a:stretch>
            <a:fillRect/>
          </a:stretch>
        </p:blipFill>
        <p:spPr bwMode="auto">
          <a:xfrm>
            <a:off x="214282" y="1071546"/>
            <a:ext cx="4714908" cy="5500726"/>
          </a:xfrm>
          <a:prstGeom prst="rect">
            <a:avLst/>
          </a:prstGeom>
          <a:noFill/>
          <a:ln w="9525">
            <a:noFill/>
            <a:miter lim="800000"/>
            <a:headEnd/>
            <a:tailEnd/>
          </a:ln>
        </p:spPr>
      </p:pic>
      <p:pic>
        <p:nvPicPr>
          <p:cNvPr id="34819" name="Рисунок 22"/>
          <p:cNvPicPr>
            <a:picLocks noChangeAspect="1" noChangeArrowheads="1"/>
          </p:cNvPicPr>
          <p:nvPr/>
        </p:nvPicPr>
        <p:blipFill>
          <a:blip r:embed="rId3"/>
          <a:srcRect/>
          <a:stretch>
            <a:fillRect/>
          </a:stretch>
        </p:blipFill>
        <p:spPr bwMode="auto">
          <a:xfrm>
            <a:off x="4786314" y="1142984"/>
            <a:ext cx="4143388" cy="5357850"/>
          </a:xfrm>
          <a:prstGeom prst="rect">
            <a:avLst/>
          </a:prstGeom>
          <a:noFill/>
          <a:ln w="9525">
            <a:noFill/>
            <a:miter lim="800000"/>
            <a:headEnd/>
            <a:tailEnd/>
          </a:ln>
        </p:spPr>
      </p:pic>
    </p:spTree>
  </p:cSld>
  <p:clrMapOvr>
    <a:masterClrMapping/>
  </p:clrMapOvr>
  <p:transition spd="med">
    <p:strips dir="l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Рисунок 23"/>
          <p:cNvPicPr>
            <a:picLocks noChangeAspect="1" noChangeArrowheads="1"/>
          </p:cNvPicPr>
          <p:nvPr/>
        </p:nvPicPr>
        <p:blipFill>
          <a:blip r:embed="rId2"/>
          <a:srcRect/>
          <a:stretch>
            <a:fillRect/>
          </a:stretch>
        </p:blipFill>
        <p:spPr bwMode="auto">
          <a:xfrm>
            <a:off x="214282" y="1142984"/>
            <a:ext cx="4000528" cy="5429288"/>
          </a:xfrm>
          <a:prstGeom prst="rect">
            <a:avLst/>
          </a:prstGeom>
          <a:noFill/>
          <a:ln w="9525">
            <a:noFill/>
            <a:miter lim="800000"/>
            <a:headEnd/>
            <a:tailEnd/>
          </a:ln>
        </p:spPr>
      </p:pic>
      <p:pic>
        <p:nvPicPr>
          <p:cNvPr id="35843" name="Рисунок 24"/>
          <p:cNvPicPr>
            <a:picLocks noChangeAspect="1" noChangeArrowheads="1"/>
          </p:cNvPicPr>
          <p:nvPr/>
        </p:nvPicPr>
        <p:blipFill>
          <a:blip r:embed="rId3"/>
          <a:srcRect/>
          <a:stretch>
            <a:fillRect/>
          </a:stretch>
        </p:blipFill>
        <p:spPr bwMode="auto">
          <a:xfrm>
            <a:off x="4429124" y="1214422"/>
            <a:ext cx="4357702" cy="5286412"/>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305800" cy="1714512"/>
          </a:xfrm>
        </p:spPr>
        <p:txBody>
          <a:bodyPr>
            <a:noAutofit/>
          </a:bodyPr>
          <a:lstStyle/>
          <a:p>
            <a:r>
              <a:rPr lang="ru-RU" sz="2400" dirty="0" smtClean="0"/>
              <a:t>Сидящая на цветке бабочка, когда крылышки у нее сложены, позволяет убедиться, что крылышки у нее абсолютно одинаковые, как у любого насекомого.</a:t>
            </a:r>
            <a:r>
              <a:rPr lang="ru-RU" sz="2800" dirty="0" smtClean="0"/>
              <a:t/>
            </a:r>
            <a:br>
              <a:rPr lang="ru-RU" sz="2800" dirty="0" smtClean="0"/>
            </a:br>
            <a:endParaRPr lang="ru-RU" sz="2800" dirty="0"/>
          </a:p>
        </p:txBody>
      </p:sp>
      <p:pic>
        <p:nvPicPr>
          <p:cNvPr id="3" name="Рисунок 35"/>
          <p:cNvPicPr>
            <a:picLocks noChangeAspect="1" noChangeArrowheads="1"/>
          </p:cNvPicPr>
          <p:nvPr/>
        </p:nvPicPr>
        <p:blipFill>
          <a:blip r:embed="rId2"/>
          <a:srcRect/>
          <a:stretch>
            <a:fillRect/>
          </a:stretch>
        </p:blipFill>
        <p:spPr bwMode="auto">
          <a:xfrm>
            <a:off x="6072198" y="3500438"/>
            <a:ext cx="2714634" cy="2928948"/>
          </a:xfrm>
          <a:prstGeom prst="rect">
            <a:avLst/>
          </a:prstGeom>
          <a:noFill/>
          <a:ln w="9525">
            <a:noFill/>
            <a:miter lim="800000"/>
            <a:headEnd/>
            <a:tailEnd/>
          </a:ln>
        </p:spPr>
      </p:pic>
      <p:pic>
        <p:nvPicPr>
          <p:cNvPr id="4" name="Рисунок 38"/>
          <p:cNvPicPr>
            <a:picLocks noChangeAspect="1" noChangeArrowheads="1"/>
          </p:cNvPicPr>
          <p:nvPr/>
        </p:nvPicPr>
        <p:blipFill>
          <a:blip r:embed="rId3"/>
          <a:srcRect/>
          <a:stretch>
            <a:fillRect/>
          </a:stretch>
        </p:blipFill>
        <p:spPr bwMode="auto">
          <a:xfrm>
            <a:off x="3143240" y="2428868"/>
            <a:ext cx="2928958" cy="2714644"/>
          </a:xfrm>
          <a:prstGeom prst="rect">
            <a:avLst/>
          </a:prstGeom>
          <a:noFill/>
          <a:ln w="9525">
            <a:noFill/>
            <a:miter lim="800000"/>
            <a:headEnd/>
            <a:tailEnd/>
          </a:ln>
        </p:spPr>
      </p:pic>
      <p:pic>
        <p:nvPicPr>
          <p:cNvPr id="5" name="Рисунок 41"/>
          <p:cNvPicPr>
            <a:picLocks noChangeAspect="1" noChangeArrowheads="1"/>
          </p:cNvPicPr>
          <p:nvPr/>
        </p:nvPicPr>
        <p:blipFill>
          <a:blip r:embed="rId4"/>
          <a:srcRect/>
          <a:stretch>
            <a:fillRect/>
          </a:stretch>
        </p:blipFill>
        <p:spPr bwMode="auto">
          <a:xfrm>
            <a:off x="0" y="3429000"/>
            <a:ext cx="3071802"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
          <p:cNvSpPr>
            <a:spLocks noChangeArrowheads="1"/>
          </p:cNvSpPr>
          <p:nvPr/>
        </p:nvSpPr>
        <p:spPr bwMode="auto">
          <a:xfrm>
            <a:off x="642910" y="928670"/>
            <a:ext cx="7929586"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Таким образом, сегодня мы познакомились с новым преобразованием фигур, которое вошло в математику в результате наблюдения человека за окружающим миром. Симметрии посвящены такие строчки:</a:t>
            </a:r>
            <a:endParaRPr kumimoji="0" lang="ru-RU" sz="4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5"/>
          <p:cNvSpPr>
            <a:spLocks noChangeArrowheads="1"/>
          </p:cNvSpPr>
          <p:nvPr/>
        </p:nvSpPr>
        <p:spPr bwMode="auto">
          <a:xfrm>
            <a:off x="2000232" y="0"/>
            <a:ext cx="428628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 симметрия!</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Гимн тебе пою!</a:t>
            </a:r>
            <a:endParaRPr kumimoji="0" lang="ru-RU"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Тебя повсюду в мире узнаю.</a:t>
            </a:r>
            <a:endParaRPr kumimoji="0" lang="ru-RU"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 в Эйфелевой башне,</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малой мошке,</a:t>
            </a:r>
            <a:endParaRPr kumimoji="0" lang="ru-RU"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64" name="Рисунок 44"/>
          <p:cNvPicPr>
            <a:picLocks noChangeAspect="1" noChangeArrowheads="1"/>
          </p:cNvPicPr>
          <p:nvPr/>
        </p:nvPicPr>
        <p:blipFill>
          <a:blip r:embed="rId2"/>
          <a:srcRect/>
          <a:stretch>
            <a:fillRect/>
          </a:stretch>
        </p:blipFill>
        <p:spPr bwMode="auto">
          <a:xfrm>
            <a:off x="3428992" y="2928934"/>
            <a:ext cx="1790700" cy="1809750"/>
          </a:xfrm>
          <a:prstGeom prst="rect">
            <a:avLst/>
          </a:prstGeom>
          <a:noFill/>
        </p:spPr>
      </p:pic>
      <p:sp>
        <p:nvSpPr>
          <p:cNvPr id="40966" name="Rectangle 6"/>
          <p:cNvSpPr>
            <a:spLocks noChangeArrowheads="1"/>
          </p:cNvSpPr>
          <p:nvPr/>
        </p:nvSpPr>
        <p:spPr bwMode="auto">
          <a:xfrm>
            <a:off x="1142976" y="5036939"/>
            <a:ext cx="642942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 в елочке, что у лесной дорожки.</a:t>
            </a:r>
            <a:endParaRPr kumimoji="0" lang="ru-RU"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тобою в дружбе и тюльпан, и роза,</a:t>
            </a:r>
            <a:endParaRPr kumimoji="0" lang="ru-RU" sz="28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 снежный рой – творение мороза!</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439556"/>
          </a:xfrm>
        </p:spPr>
        <p:txBody>
          <a:bodyPr>
            <a:noAutofit/>
          </a:bodyPr>
          <a:lstStyle/>
          <a:p>
            <a:pPr algn="just">
              <a:buFont typeface="Arial" pitchFamily="34" charset="0"/>
              <a:buChar char="•"/>
            </a:pPr>
            <a:r>
              <a:rPr lang="ru-RU" sz="4000" b="1" dirty="0" smtClean="0"/>
              <a:t>Домашнее задание:</a:t>
            </a:r>
            <a:r>
              <a:rPr lang="ru-RU" sz="4000" dirty="0" smtClean="0"/>
              <a:t> </a:t>
            </a:r>
            <a:br>
              <a:rPr lang="ru-RU" sz="4000" dirty="0" smtClean="0"/>
            </a:br>
            <a:r>
              <a:rPr lang="ru-RU" sz="4000" dirty="0" smtClean="0"/>
              <a:t>п. 85, повторить п. 82-84, задачи 12,13,14 стр. 127 (математика)</a:t>
            </a:r>
            <a:br>
              <a:rPr lang="ru-RU" sz="4000" dirty="0" smtClean="0"/>
            </a:br>
            <a:r>
              <a:rPr lang="ru-RU" sz="4000" b="1" dirty="0" smtClean="0"/>
              <a:t>  </a:t>
            </a:r>
            <a:br>
              <a:rPr lang="ru-RU" sz="4000" b="1" dirty="0" smtClean="0"/>
            </a:br>
            <a:r>
              <a:rPr lang="ru-RU" sz="4000" dirty="0" smtClean="0"/>
              <a:t>Привести пример симметрии в природе, подготовить сообщения на тему«Симметрия вокруг меня». (биология)</a:t>
            </a:r>
            <a:br>
              <a:rPr lang="ru-RU" sz="4000" dirty="0" smtClean="0"/>
            </a:br>
            <a:endParaRPr lang="ru-RU" sz="4000" dirty="0"/>
          </a:p>
        </p:txBody>
      </p:sp>
    </p:spTree>
  </p:cSld>
  <p:clrMapOvr>
    <a:masterClrMapping/>
  </p:clrMapOvr>
  <p:transition spd="med">
    <p:spli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642918"/>
            <a:ext cx="8305800" cy="1143000"/>
          </a:xfrm>
        </p:spPr>
        <p:txBody>
          <a:bodyPr>
            <a:normAutofit fontScale="90000"/>
          </a:bodyPr>
          <a:lstStyle/>
          <a:p>
            <a:pPr algn="ctr"/>
            <a:r>
              <a:rPr lang="ru-RU" dirty="0" smtClean="0"/>
              <a:t>	</a:t>
            </a:r>
            <a:r>
              <a:rPr lang="ru-RU" sz="4400" i="1" dirty="0" smtClean="0"/>
              <a:t>СПАСИБО, ЗА ВНИМАНИЕ!</a:t>
            </a:r>
            <a:endParaRPr lang="ru-RU" sz="4400" dirty="0"/>
          </a:p>
        </p:txBody>
      </p:sp>
      <p:graphicFrame>
        <p:nvGraphicFramePr>
          <p:cNvPr id="46082" name="Object 2"/>
          <p:cNvGraphicFramePr>
            <a:graphicFrameLocks noChangeAspect="1"/>
          </p:cNvGraphicFramePr>
          <p:nvPr/>
        </p:nvGraphicFramePr>
        <p:xfrm>
          <a:off x="1571604" y="2143116"/>
          <a:ext cx="6215106" cy="4286259"/>
        </p:xfrm>
        <a:graphic>
          <a:graphicData uri="http://schemas.openxmlformats.org/presentationml/2006/ole">
            <p:oleObj spid="_x0000_s46082" r:id="rId3" imgW="4568900" imgH="3425883" progId="Msxml2.SAXXMLReader.5.0">
              <p:embed/>
            </p:oleObj>
          </a:graphicData>
        </a:graphic>
      </p:graphicFrame>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3582168"/>
          </a:xfrm>
        </p:spPr>
        <p:txBody>
          <a:bodyPr>
            <a:normAutofit/>
          </a:bodyPr>
          <a:lstStyle/>
          <a:p>
            <a:pPr lvl="0" algn="ctr">
              <a:buFont typeface="Arial" pitchFamily="34" charset="0"/>
              <a:buChar char="•"/>
            </a:pPr>
            <a:r>
              <a:rPr lang="ru-RU" dirty="0" smtClean="0"/>
              <a:t>Какие прямые называются параллельными?</a:t>
            </a:r>
            <a:br>
              <a:rPr lang="ru-RU" dirty="0" smtClean="0"/>
            </a:br>
            <a:endParaRPr lang="ru-RU" dirty="0"/>
          </a:p>
        </p:txBody>
      </p:sp>
    </p:spTree>
  </p:cSld>
  <p:clrMapOvr>
    <a:masterClrMapping/>
  </p:clrMapOvr>
  <p:transition spd="med">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153804"/>
          </a:xfrm>
        </p:spPr>
        <p:txBody>
          <a:bodyPr>
            <a:normAutofit fontScale="90000"/>
          </a:bodyPr>
          <a:lstStyle/>
          <a:p>
            <a:pPr lvl="0" algn="ctr">
              <a:buFont typeface="Arial" pitchFamily="34" charset="0"/>
              <a:buChar char="•"/>
            </a:pPr>
            <a:r>
              <a:rPr lang="ru-RU" dirty="0" smtClean="0"/>
              <a:t>Какой чертежный инструмент нужен для построения перпендикулярных прямых и как его используют для построения этих прямых?</a:t>
            </a:r>
            <a:br>
              <a:rPr lang="ru-RU" dirty="0" smtClean="0"/>
            </a:br>
            <a:endParaRPr lang="ru-RU" dirty="0"/>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736"/>
            <a:ext cx="8305800" cy="5000660"/>
          </a:xfrm>
        </p:spPr>
        <p:txBody>
          <a:bodyPr>
            <a:normAutofit fontScale="90000"/>
          </a:bodyPr>
          <a:lstStyle/>
          <a:p>
            <a:pPr lvl="0" algn="ctr">
              <a:buFont typeface="Arial" pitchFamily="34" charset="0"/>
              <a:buChar char="•"/>
            </a:pPr>
            <a:r>
              <a:rPr lang="ru-RU" sz="4400" dirty="0" smtClean="0"/>
              <a:t>Какое преобразование фигур называется центральной симметрией или симметрией относительно точки? Чем задается центральная симметрия? Как построить точки, фигуры, симметричные относительно данной точки? </a:t>
            </a:r>
            <a:r>
              <a:rPr lang="ru-RU" dirty="0" smtClean="0"/>
              <a:t/>
            </a:r>
            <a:br>
              <a:rPr lang="ru-RU" dirty="0" smtClean="0"/>
            </a:br>
            <a:endParaRPr lang="ru-RU" dirty="0"/>
          </a:p>
        </p:txBody>
      </p:sp>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153804"/>
          </a:xfrm>
        </p:spPr>
        <p:txBody>
          <a:bodyPr>
            <a:normAutofit/>
          </a:bodyPr>
          <a:lstStyle/>
          <a:p>
            <a:pPr lvl="0" algn="ctr"/>
            <a:r>
              <a:rPr lang="ru-RU" dirty="0" smtClean="0"/>
              <a:t>Является ли преобразование симметрии относительно точки движением, если да, то почему?  </a:t>
            </a:r>
            <a:br>
              <a:rPr lang="ru-RU" dirty="0" smtClean="0"/>
            </a:b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725176"/>
          </a:xfrm>
        </p:spPr>
        <p:txBody>
          <a:bodyPr>
            <a:normAutofit/>
          </a:bodyPr>
          <a:lstStyle/>
          <a:p>
            <a:pPr lvl="0" algn="ctr">
              <a:buFont typeface="Arial" pitchFamily="34" charset="0"/>
              <a:buChar char="•"/>
            </a:pPr>
            <a:r>
              <a:rPr lang="ru-RU" dirty="0" smtClean="0"/>
              <a:t>Какие геометрические фигуры имеют центр симметрии и где он находится?</a:t>
            </a:r>
            <a:br>
              <a:rPr lang="ru-RU" dirty="0" smtClean="0"/>
            </a:br>
            <a:endParaRPr lang="ru-RU" dirty="0"/>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TotalTime>
  <Words>888</Words>
  <PresentationFormat>Экран (4:3)</PresentationFormat>
  <Paragraphs>62</Paragraphs>
  <Slides>47</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47</vt:i4>
      </vt:variant>
    </vt:vector>
  </HeadingPairs>
  <TitlesOfParts>
    <vt:vector size="49" baseType="lpstr">
      <vt:lpstr>Поток</vt:lpstr>
      <vt:lpstr>SAX XML Reader 5.0</vt:lpstr>
      <vt:lpstr>Симметрия относительно прямой и мы в мире симметрии</vt:lpstr>
      <vt:lpstr>«...быть прекрасным, значит быть симметричным  и  соразмерным»                                                                 Платон</vt:lpstr>
      <vt:lpstr>Симметрия является фундаментальным свойством природы, представление о котором, как отмечал академик В. И. Вернадский (1863—1945), «слагалось в течение десятков, сотен, тысяч поколений".</vt:lpstr>
      <vt:lpstr>Каково взаимное расположение прямых на плоскости? </vt:lpstr>
      <vt:lpstr>Какие прямые называются параллельными? </vt:lpstr>
      <vt:lpstr>Какой чертежный инструмент нужен для построения перпендикулярных прямых и как его используют для построения этих прямых? </vt:lpstr>
      <vt:lpstr>Какое преобразование фигур называется центральной симметрией или симметрией относительно точки? Чем задается центральная симметрия? Как построить точки, фигуры, симметричные относительно данной точки?  </vt:lpstr>
      <vt:lpstr>Является ли преобразование симметрии относительно точки движением, если да, то почему?   </vt:lpstr>
      <vt:lpstr>Какие геометрические фигуры имеют центр симметрии и где он находится? </vt:lpstr>
      <vt:lpstr>  Слово «симметрия» греческого происхождения и буквально означает «соразмерность». Опыт применения симметрии в строительстве и искусстве привел к созданию учения о симметрии. О ней писал в своем трактате «Об архитектуре» римский инженер Витрувий (I век), ее изучали и применяли архитекторы и художники эпохи Возрождения. В геометрию элементы учения о симметрии ввел французский математик А. М. Лежандр (1752-1833 г.) </vt:lpstr>
      <vt:lpstr>Французский математик</vt:lpstr>
      <vt:lpstr>Слайд 12</vt:lpstr>
      <vt:lpstr>Слайд 13</vt:lpstr>
      <vt:lpstr>Чем задается осевая симметрия? Что необходимо иметь, чтобы выполнить задание: построить фигуру, симметричную данной? Замечание:  Последний вопрос неполный, так как неясно, относительно чего выполняется симметрия: относительно точки или относительно прямой. Значит для выполнения осевой симметрии необходимо знать ось симметрии </vt:lpstr>
      <vt:lpstr>Слайд 15</vt:lpstr>
      <vt:lpstr>Слайд 16</vt:lpstr>
      <vt:lpstr>Слайд 17</vt:lpstr>
      <vt:lpstr>Слайд 18</vt:lpstr>
      <vt:lpstr>Слайд 19</vt:lpstr>
      <vt:lpstr>Слайд 20</vt:lpstr>
      <vt:lpstr>     Природа – удивительный творец и мастер. Все живое в природе обладает свойством симметрии. Большинство созданий природы симметричны: </vt:lpstr>
      <vt:lpstr>Кишечнополостные – двухслойные животные с лучевой симметрией, обитающие преимущественно в соленой воде. </vt:lpstr>
      <vt:lpstr>Гидра(радиально-лучевая симметрия). Расположение щупалец вокруг ротового отверстия свидетельствует о радиальной симметрии строения </vt:lpstr>
      <vt:lpstr>Следующий вид симметрии мы встречаем при изучении типа Плоские черви. Прежде всего на себя обращает внимание действительно плоское тело. Легко заметить, что через тело Белой планарии можно провести одну воображаемую ось, которая будет делить его на две зеркально отражающие друг друга части. </vt:lpstr>
      <vt:lpstr>У животных с двусторонней симметрией различают передний и задний концы тела, спинную и брюшную стороны, бока.</vt:lpstr>
      <vt:lpstr>Слайд 26</vt:lpstr>
      <vt:lpstr>Слайд 27</vt:lpstr>
      <vt:lpstr>Слайд 28</vt:lpstr>
      <vt:lpstr>Слайд 29</vt:lpstr>
      <vt:lpstr>Вывод: Только симметричные тела (живой и неживой природы) могут самостоятельно передвигаться в пространстве, держать равновесие и быть устойчивыми в окружающей среде.  </vt:lpstr>
      <vt:lpstr>Слайд 31</vt:lpstr>
      <vt:lpstr>Вся живая природа, имеющая симметрию, гармонично развивается в природе. Весь внешний вид животного и растения стремится к симметрии, в которой определяется красота и совершенство созданного Природой. Это проявляется в: </vt:lpstr>
      <vt:lpstr>Слайд 33</vt:lpstr>
      <vt:lpstr>Слайд 34</vt:lpstr>
      <vt:lpstr>Слайд 35</vt:lpstr>
      <vt:lpstr>Слайд 36</vt:lpstr>
      <vt:lpstr>Только симметричный организм может самостоятельно управлять своей жизнью и движение, и обладают формой тела. </vt:lpstr>
      <vt:lpstr>Свойство симметричности, присущее живой природе, человек использовал в своих достижениях: изобрел самолет, создал уникальные строения архитектуры.</vt:lpstr>
      <vt:lpstr>Все изобретения человека основаны на живой природе: </vt:lpstr>
      <vt:lpstr>Слайд 40</vt:lpstr>
      <vt:lpstr>Слайд 41</vt:lpstr>
      <vt:lpstr>Слайд 42</vt:lpstr>
      <vt:lpstr>Сидящая на цветке бабочка, когда крылышки у нее сложены, позволяет убедиться, что крылышки у нее абсолютно одинаковые, как у любого насекомого. </vt:lpstr>
      <vt:lpstr>Слайд 44</vt:lpstr>
      <vt:lpstr>Слайд 45</vt:lpstr>
      <vt:lpstr>Домашнее задание:  п. 85, повторить п. 82-84, задачи 12,13,14 стр. 127 (математика)    Привести пример симметрии в природе, подготовить сообщения на тему«Симметрия вокруг меня». (биология) </vt:lpstr>
      <vt:lpstr> 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Симметрия относительно прямой и мы в мире симметрии</dc:title>
  <dc:creator>111</dc:creator>
  <cp:lastModifiedBy>Admin</cp:lastModifiedBy>
  <cp:revision>42</cp:revision>
  <dcterms:created xsi:type="dcterms:W3CDTF">2012-04-10T02:29:20Z</dcterms:created>
  <dcterms:modified xsi:type="dcterms:W3CDTF">2012-04-11T14:53:24Z</dcterms:modified>
</cp:coreProperties>
</file>