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8" r:id="rId3"/>
    <p:sldId id="264" r:id="rId4"/>
    <p:sldId id="259" r:id="rId5"/>
    <p:sldId id="260" r:id="rId6"/>
    <p:sldId id="267" r:id="rId7"/>
    <p:sldId id="265" r:id="rId8"/>
    <p:sldId id="262" r:id="rId9"/>
    <p:sldId id="266"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930"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34BB95-351E-44E5-9A5A-FC13D14A814F}" type="datetimeFigureOut">
              <a:rPr lang="ru-RU" smtClean="0"/>
              <a:pPr/>
              <a:t>15.02.2012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0661E-C4DA-4145-A32B-606181073D9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83000">
              <a:schemeClr val="accent4">
                <a:lumMod val="75000"/>
              </a:schemeClr>
            </a:gs>
            <a:gs pos="70000">
              <a:srgbClr val="C4D6EB"/>
            </a:gs>
            <a:gs pos="100000">
              <a:srgbClr val="FFEBFA"/>
            </a:gs>
          </a:gsLst>
          <a:lin ang="3600000" scaled="0"/>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4BB95-351E-44E5-9A5A-FC13D14A814F}" type="datetimeFigureOut">
              <a:rPr lang="ru-RU" smtClean="0"/>
              <a:pPr/>
              <a:t>15.02.2012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0661E-C4DA-4145-A32B-606181073D9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holidaym.ru/" TargetMode="External"/><Relationship Id="rId3" Type="http://schemas.openxmlformats.org/officeDocument/2006/relationships/hyperlink" Target="http://www.megabook.ru/" TargetMode="External"/><Relationship Id="rId7" Type="http://schemas.openxmlformats.org/officeDocument/2006/relationships/hyperlink" Target="http://www.static.diary.ru/" TargetMode="External"/><Relationship Id="rId2" Type="http://schemas.openxmlformats.org/officeDocument/2006/relationships/hyperlink" Target="http://www.alshar.ru/" TargetMode="External"/><Relationship Id="rId1" Type="http://schemas.openxmlformats.org/officeDocument/2006/relationships/slideLayout" Target="../slideLayouts/slideLayout2.xml"/><Relationship Id="rId6" Type="http://schemas.openxmlformats.org/officeDocument/2006/relationships/hyperlink" Target="http://www.juntadeandalucia.es/" TargetMode="External"/><Relationship Id="rId5" Type="http://schemas.openxmlformats.org/officeDocument/2006/relationships/hyperlink" Target="http://www.am111.ru/" TargetMode="External"/><Relationship Id="rId4" Type="http://schemas.openxmlformats.org/officeDocument/2006/relationships/hyperlink" Target="http://www.wikimedia.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83000">
              <a:schemeClr val="accent6">
                <a:lumMod val="75000"/>
              </a:schemeClr>
            </a:gs>
            <a:gs pos="70000">
              <a:srgbClr val="C4D6EB"/>
            </a:gs>
            <a:gs pos="100000">
              <a:srgbClr val="FFEBFA"/>
            </a:gs>
          </a:gsLst>
          <a:lin ang="3600000" scaled="0"/>
          <a:tileRect l="-100000" t="-100000"/>
        </a:gradFill>
        <a:effectLst/>
      </p:bgPr>
    </p:bg>
    <p:spTree>
      <p:nvGrpSpPr>
        <p:cNvPr id="1" name=""/>
        <p:cNvGrpSpPr/>
        <p:nvPr/>
      </p:nvGrpSpPr>
      <p:grpSpPr>
        <a:xfrm>
          <a:off x="0" y="0"/>
          <a:ext cx="0" cy="0"/>
          <a:chOff x="0" y="0"/>
          <a:chExt cx="0" cy="0"/>
        </a:xfrm>
      </p:grpSpPr>
      <p:pic>
        <p:nvPicPr>
          <p:cNvPr id="18434" name="Picture 2" descr="Картинка 14 из 129000"/>
          <p:cNvPicPr>
            <a:picLocks noChangeAspect="1" noChangeArrowheads="1"/>
          </p:cNvPicPr>
          <p:nvPr/>
        </p:nvPicPr>
        <p:blipFill>
          <a:blip r:embed="rId2" cstate="screen"/>
          <a:srcRect/>
          <a:stretch>
            <a:fillRect/>
          </a:stretch>
        </p:blipFill>
        <p:spPr bwMode="auto">
          <a:xfrm>
            <a:off x="251520" y="260648"/>
            <a:ext cx="8208912" cy="6421506"/>
          </a:xfrm>
          <a:prstGeom prst="rect">
            <a:avLst/>
          </a:prstGeom>
          <a:noFill/>
        </p:spPr>
      </p:pic>
      <p:sp>
        <p:nvSpPr>
          <p:cNvPr id="3" name="TextBox 2"/>
          <p:cNvSpPr txBox="1"/>
          <p:nvPr/>
        </p:nvSpPr>
        <p:spPr>
          <a:xfrm>
            <a:off x="683568" y="3212976"/>
            <a:ext cx="7525746" cy="1569660"/>
          </a:xfrm>
          <a:prstGeom prst="rect">
            <a:avLst/>
          </a:prstGeom>
          <a:noFill/>
        </p:spPr>
        <p:txBody>
          <a:bodyPr wrap="square" rtlCol="0">
            <a:spAutoFit/>
          </a:bodyPr>
          <a:lstStyle/>
          <a:p>
            <a:r>
              <a:rPr lang="en-US" sz="9600" dirty="0" err="1" smtClean="0">
                <a:solidFill>
                  <a:srgbClr val="FF0000"/>
                </a:solidFill>
                <a:latin typeface="a_AlgeriusBlw" pitchFamily="82" charset="-52"/>
              </a:rPr>
              <a:t>london</a:t>
            </a:r>
            <a:endParaRPr lang="ru-RU" sz="9600" dirty="0">
              <a:solidFill>
                <a:srgbClr val="FF0000"/>
              </a:solidFill>
              <a:latin typeface="a_AlgeriusBlw" pitchFamily="82" charset="-5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Web sites:</a:t>
            </a:r>
            <a:endParaRPr lang="ru-RU" dirty="0"/>
          </a:p>
        </p:txBody>
      </p:sp>
      <p:sp>
        <p:nvSpPr>
          <p:cNvPr id="3" name="Содержимое 2"/>
          <p:cNvSpPr>
            <a:spLocks noGrp="1"/>
          </p:cNvSpPr>
          <p:nvPr>
            <p:ph idx="1"/>
          </p:nvPr>
        </p:nvSpPr>
        <p:spPr/>
        <p:txBody>
          <a:bodyPr/>
          <a:lstStyle/>
          <a:p>
            <a:r>
              <a:rPr lang="en-US" dirty="0" smtClean="0">
                <a:hlinkClick r:id="rId2"/>
              </a:rPr>
              <a:t>www.alshar.ru</a:t>
            </a:r>
            <a:endParaRPr lang="en-US" dirty="0" smtClean="0"/>
          </a:p>
          <a:p>
            <a:r>
              <a:rPr lang="en-US" dirty="0" smtClean="0">
                <a:hlinkClick r:id="rId3"/>
              </a:rPr>
              <a:t>www.megabook.ru</a:t>
            </a:r>
            <a:endParaRPr lang="en-US" dirty="0" smtClean="0"/>
          </a:p>
          <a:p>
            <a:r>
              <a:rPr lang="en-US" dirty="0" smtClean="0">
                <a:hlinkClick r:id="rId4"/>
              </a:rPr>
              <a:t>www.wikimedia.org</a:t>
            </a:r>
            <a:endParaRPr lang="en-US" dirty="0" smtClean="0"/>
          </a:p>
          <a:p>
            <a:r>
              <a:rPr lang="en-US" dirty="0" smtClean="0">
                <a:hlinkClick r:id="rId5"/>
              </a:rPr>
              <a:t>www.am111.ru</a:t>
            </a:r>
            <a:endParaRPr lang="en-US" dirty="0" smtClean="0"/>
          </a:p>
          <a:p>
            <a:r>
              <a:rPr lang="en-US" dirty="0" smtClean="0">
                <a:hlinkClick r:id="rId6"/>
              </a:rPr>
              <a:t>www.juntadeandalucia.es</a:t>
            </a:r>
            <a:endParaRPr lang="en-US" dirty="0" smtClean="0"/>
          </a:p>
          <a:p>
            <a:r>
              <a:rPr lang="en-US" dirty="0" smtClean="0">
                <a:hlinkClick r:id="rId7"/>
              </a:rPr>
              <a:t>www.static.diary.ru</a:t>
            </a:r>
            <a:endParaRPr lang="en-US" dirty="0" smtClean="0"/>
          </a:p>
          <a:p>
            <a:r>
              <a:rPr lang="en-US" dirty="0" smtClean="0">
                <a:hlinkClick r:id="rId8"/>
              </a:rPr>
              <a:t>www.holidaym.ru</a:t>
            </a:r>
            <a:endParaRPr lang="en-US"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3508969"/>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London is the capital of Great Britain, its political, economic and cultural centre. It's one of the largest cities in the world. Its population is more than 9 million people</a:t>
            </a:r>
            <a:r>
              <a:rPr lang="en-US" sz="2400" dirty="0" smtClean="0">
                <a:solidFill>
                  <a:srgbClr val="FF0000"/>
                </a:solidFill>
                <a:latin typeface="Arial" pitchFamily="34" charset="0"/>
                <a:ea typeface="Calibri" pitchFamily="34" charset="0"/>
                <a:cs typeface="Arial" pitchFamily="34" charset="0"/>
              </a:rPr>
              <a:t>. London is situated on the river Thames. </a:t>
            </a:r>
            <a:r>
              <a:rPr lang="en-US" sz="2400" dirty="0" smtClean="0"/>
              <a:t> </a:t>
            </a:r>
            <a:r>
              <a:rPr lang="en-US" sz="2400" dirty="0" smtClean="0">
                <a:solidFill>
                  <a:srgbClr val="FF0000"/>
                </a:solidFill>
                <a:latin typeface="Arial" pitchFamily="34" charset="0"/>
                <a:cs typeface="Arial" pitchFamily="34" charset="0"/>
              </a:rPr>
              <a:t>There are 17 bridges that cross the river. </a:t>
            </a:r>
            <a:r>
              <a:rPr kumimoji="0" lang="en-US" sz="2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The city is very old and beautiful. It was founded more than two thousand years ago. Traditionally London is divided into several parts: the City, the West End, the East End and Westminster. </a:t>
            </a:r>
          </a:p>
          <a:p>
            <a:pPr lvl="0" fontAlgn="base">
              <a:spcBef>
                <a:spcPct val="0"/>
              </a:spcBef>
              <a:spcAft>
                <a:spcPct val="0"/>
              </a:spcAft>
            </a:pPr>
            <a:endParaRPr lang="en-US" sz="1400" dirty="0">
              <a:solidFill>
                <a:srgbClr val="333333"/>
              </a:solidFill>
              <a:latin typeface="Arial" pitchFamily="34" charset="0"/>
              <a:ea typeface="Calibri" pitchFamily="34" charset="0"/>
              <a:cs typeface="Arial" pitchFamily="34" charset="0"/>
            </a:endParaRPr>
          </a:p>
        </p:txBody>
      </p:sp>
      <p:pic>
        <p:nvPicPr>
          <p:cNvPr id="5" name="Picture 2" descr="Картинка 3 из 6102"/>
          <p:cNvPicPr>
            <a:picLocks noChangeAspect="1" noChangeArrowheads="1"/>
          </p:cNvPicPr>
          <p:nvPr/>
        </p:nvPicPr>
        <p:blipFill>
          <a:blip r:embed="rId2" cstate="screen"/>
          <a:srcRect/>
          <a:stretch>
            <a:fillRect/>
          </a:stretch>
        </p:blipFill>
        <p:spPr bwMode="auto">
          <a:xfrm>
            <a:off x="2051720" y="188640"/>
            <a:ext cx="5076825" cy="3371851"/>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83000">
              <a:schemeClr val="accent6">
                <a:lumMod val="75000"/>
              </a:schemeClr>
            </a:gs>
            <a:gs pos="70000">
              <a:srgbClr val="C4D6EB"/>
            </a:gs>
            <a:gs pos="100000">
              <a:srgbClr val="FFEBFA"/>
            </a:gs>
          </a:gsLst>
          <a:lin ang="3600000" scaled="0"/>
          <a:tileRect l="-100000" t="-100000"/>
        </a:gradFill>
        <a:effectLst/>
      </p:bgPr>
    </p:bg>
    <p:spTree>
      <p:nvGrpSpPr>
        <p:cNvPr id="1" name=""/>
        <p:cNvGrpSpPr/>
        <p:nvPr/>
      </p:nvGrpSpPr>
      <p:grpSpPr>
        <a:xfrm>
          <a:off x="0" y="0"/>
          <a:ext cx="0" cy="0"/>
          <a:chOff x="0" y="0"/>
          <a:chExt cx="0" cy="0"/>
        </a:xfrm>
      </p:grpSpPr>
      <p:sp>
        <p:nvSpPr>
          <p:cNvPr id="2" name="Прямоугольник 1"/>
          <p:cNvSpPr/>
          <p:nvPr/>
        </p:nvSpPr>
        <p:spPr>
          <a:xfrm>
            <a:off x="295422" y="1"/>
            <a:ext cx="8032652" cy="4524315"/>
          </a:xfrm>
          <a:prstGeom prst="rect">
            <a:avLst/>
          </a:prstGeom>
        </p:spPr>
        <p:txBody>
          <a:bodyPr wrap="square">
            <a:spAutoFit/>
          </a:bodyPr>
          <a:lstStyle/>
          <a:p>
            <a:pPr lvl="0" fontAlgn="base">
              <a:spcBef>
                <a:spcPct val="0"/>
              </a:spcBef>
              <a:spcAft>
                <a:spcPct val="0"/>
              </a:spcAft>
            </a:pPr>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The City is the oldest part of London, its financial and business centre. The heart of the City is the Stock Exchange. Westminster is the most important part of the capital. It's the administrative centre. </a:t>
            </a:r>
            <a:r>
              <a:rPr lang="en-US" sz="2400" dirty="0" smtClean="0">
                <a:latin typeface="Arial" pitchFamily="34" charset="0"/>
                <a:cs typeface="Arial" pitchFamily="34" charset="0"/>
              </a:rPr>
              <a:t>It includes </a:t>
            </a:r>
            <a:r>
              <a:rPr lang="en-US" sz="2400" dirty="0" smtClean="0"/>
              <a:t>Buckingham Palace, where the Queen lives. </a:t>
            </a:r>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The Houses of Parliament, the seat of the British Government, are there. It's a very beautiful building with two towers and a very big clock called Big Ben. Big Ben is really the bell which strikes every quarter of an hour. Opposite the Houses of Parliament is Westminster Abbey. It's a very beautiful church built over 900 years ago. The tombs of many great statesmen, scientists and writers are there.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8" name="Picture 4" descr="Картинка 0 из 102720"/>
          <p:cNvPicPr>
            <a:picLocks noChangeAspect="1" noChangeArrowheads="1"/>
          </p:cNvPicPr>
          <p:nvPr/>
        </p:nvPicPr>
        <p:blipFill>
          <a:blip r:embed="rId2" cstate="screen"/>
          <a:srcRect/>
          <a:stretch>
            <a:fillRect/>
          </a:stretch>
        </p:blipFill>
        <p:spPr bwMode="auto">
          <a:xfrm>
            <a:off x="3923928" y="4437112"/>
            <a:ext cx="5038725" cy="2420888"/>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83000">
              <a:schemeClr val="accent3">
                <a:lumMod val="50000"/>
              </a:schemeClr>
            </a:gs>
            <a:gs pos="70000">
              <a:srgbClr val="C4D6EB"/>
            </a:gs>
            <a:gs pos="100000">
              <a:srgbClr val="FFEBFA"/>
            </a:gs>
          </a:gsLst>
          <a:lin ang="3600000" scaled="0"/>
          <a:tileRect l="-100000" t="-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611560" y="548680"/>
            <a:ext cx="7848872" cy="2308324"/>
          </a:xfrm>
          <a:prstGeom prst="rect">
            <a:avLst/>
          </a:prstGeom>
        </p:spPr>
        <p:txBody>
          <a:bodyPr wrap="square">
            <a:spAutoFit/>
          </a:bodyPr>
          <a:lstStyle/>
          <a:p>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To</a:t>
            </a:r>
            <a:r>
              <a:rPr kumimoji="0" lang="en-US" b="0" i="0" u="none" strike="noStrike" cap="none" normalizeH="0" baseline="0" dirty="0" smtClean="0">
                <a:ln>
                  <a:noFill/>
                </a:ln>
                <a:solidFill>
                  <a:srgbClr val="333333"/>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the west of Westminster is West End. Here we find most of the big shops, hotels, museums, art galleries, theatres and concert halls. </a:t>
            </a:r>
            <a:r>
              <a:rPr kumimoji="0" lang="en-US" sz="2400" b="0"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Picadilly</a:t>
            </a:r>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Circus is the heart of London's West End. In the West End there are wide streets with beautiful houses and many parks, gardens and squares.</a:t>
            </a:r>
            <a:endParaRPr lang="ru-RU" sz="2400" dirty="0"/>
          </a:p>
        </p:txBody>
      </p:sp>
      <p:pic>
        <p:nvPicPr>
          <p:cNvPr id="2050" name="Picture 2" descr="http://techdigestuk.typepad.com/tech_digest/Piccadilly-Circus.JPG"/>
          <p:cNvPicPr>
            <a:picLocks noChangeAspect="1" noChangeArrowheads="1"/>
          </p:cNvPicPr>
          <p:nvPr/>
        </p:nvPicPr>
        <p:blipFill>
          <a:blip r:embed="rId2" cstate="screen"/>
          <a:srcRect/>
          <a:stretch>
            <a:fillRect/>
          </a:stretch>
        </p:blipFill>
        <p:spPr bwMode="auto">
          <a:xfrm>
            <a:off x="2699792" y="2588455"/>
            <a:ext cx="6044952" cy="396095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83000">
              <a:schemeClr val="accent6">
                <a:lumMod val="50000"/>
              </a:schemeClr>
            </a:gs>
            <a:gs pos="70000">
              <a:srgbClr val="C4D6EB"/>
            </a:gs>
            <a:gs pos="100000">
              <a:srgbClr val="FFEBFA"/>
            </a:gs>
          </a:gsLst>
          <a:lin ang="3600000" scaled="0"/>
          <a:tileRect l="-100000" t="-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467543" y="332656"/>
            <a:ext cx="8676457" cy="4154984"/>
          </a:xfrm>
          <a:prstGeom prst="rect">
            <a:avLst/>
          </a:prstGeom>
        </p:spPr>
        <p:txBody>
          <a:bodyPr wrap="square">
            <a:spAutoFit/>
          </a:bodyPr>
          <a:lstStyle/>
          <a:p>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To the east of Westminster is the East End, an industrial district of the capital.</a:t>
            </a:r>
            <a:r>
              <a:rPr lang="en-US" sz="2400" dirty="0"/>
              <a:t> </a:t>
            </a:r>
            <a:r>
              <a:rPr lang="en-US" sz="2400" dirty="0" smtClean="0">
                <a:latin typeface="Arial" pitchFamily="34" charset="0"/>
                <a:cs typeface="Arial" pitchFamily="34" charset="0"/>
              </a:rPr>
              <a:t>There </a:t>
            </a:r>
            <a:r>
              <a:rPr lang="en-US" sz="2400" dirty="0">
                <a:latin typeface="Arial" pitchFamily="34" charset="0"/>
                <a:cs typeface="Arial" pitchFamily="34" charset="0"/>
              </a:rPr>
              <a:t>are many factories and the Port of London there.</a:t>
            </a:r>
            <a:endParaRPr lang="ru-RU" sz="2400" dirty="0">
              <a:latin typeface="Arial" pitchFamily="34" charset="0"/>
              <a:cs typeface="Arial" pitchFamily="34" charset="0"/>
            </a:endParaRPr>
          </a:p>
          <a:p>
            <a:endPar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endParaRPr lang="en-US" sz="2400" dirty="0" smtClean="0">
              <a:solidFill>
                <a:srgbClr val="333333"/>
              </a:solidFill>
              <a:latin typeface="Arial" pitchFamily="34" charset="0"/>
              <a:ea typeface="Calibri" pitchFamily="34" charset="0"/>
              <a:cs typeface="Arial" pitchFamily="34" charset="0"/>
            </a:endParaRPr>
          </a:p>
          <a:p>
            <a:endPar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endParaRPr lang="en-US" sz="2400" dirty="0" smtClean="0">
              <a:solidFill>
                <a:srgbClr val="333333"/>
              </a:solidFill>
              <a:latin typeface="Arial" pitchFamily="34" charset="0"/>
              <a:ea typeface="Calibri" pitchFamily="34" charset="0"/>
              <a:cs typeface="Arial" pitchFamily="34" charset="0"/>
            </a:endParaRPr>
          </a:p>
          <a:p>
            <a:endPar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endParaRPr lang="en-US" sz="2400" dirty="0" smtClean="0">
              <a:solidFill>
                <a:srgbClr val="333333"/>
              </a:solidFill>
              <a:latin typeface="Arial" pitchFamily="34" charset="0"/>
              <a:ea typeface="Calibri" pitchFamily="34" charset="0"/>
              <a:cs typeface="Arial" pitchFamily="34" charset="0"/>
            </a:endParaRPr>
          </a:p>
          <a:p>
            <a:endPar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  </a:t>
            </a:r>
            <a:endParaRPr lang="ru-RU" sz="2400" dirty="0"/>
          </a:p>
        </p:txBody>
      </p:sp>
      <p:pic>
        <p:nvPicPr>
          <p:cNvPr id="1027" name="Picture 3" descr="Картинка 8 из 33104"/>
          <p:cNvPicPr>
            <a:picLocks noChangeAspect="1" noChangeArrowheads="1"/>
          </p:cNvPicPr>
          <p:nvPr/>
        </p:nvPicPr>
        <p:blipFill>
          <a:blip r:embed="rId2" cstate="screen"/>
          <a:srcRect/>
          <a:stretch>
            <a:fillRect/>
          </a:stretch>
        </p:blipFill>
        <p:spPr bwMode="auto">
          <a:xfrm>
            <a:off x="395536" y="1484784"/>
            <a:ext cx="7848872" cy="5040560"/>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496944" cy="1938992"/>
          </a:xfrm>
          <a:prstGeom prst="rect">
            <a:avLst/>
          </a:prstGeom>
        </p:spPr>
        <p:txBody>
          <a:bodyPr wrap="square">
            <a:spAutoFit/>
          </a:bodyPr>
          <a:lstStyle/>
          <a:p>
            <a:r>
              <a:rPr lang="en-US" sz="2400" dirty="0" smtClean="0">
                <a:solidFill>
                  <a:srgbClr val="FF0000"/>
                </a:solidFill>
                <a:latin typeface="Arial" pitchFamily="34" charset="0"/>
                <a:ea typeface="Calibri" pitchFamily="34" charset="0"/>
                <a:cs typeface="Arial" pitchFamily="34" charset="0"/>
              </a:rPr>
              <a:t>London has many places of interest. One of them is Buckingham Palace. It's the residence of the Queen. The English are proud of Trafalgar Square, which was named so in memory of the victory at the battle. There in 1805 the English fleet defeated the fleet of France and Spain. </a:t>
            </a:r>
            <a:endParaRPr lang="ru-RU" sz="24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39552" y="2636912"/>
            <a:ext cx="6480720" cy="36004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Картинка 2 из 18779"/>
          <p:cNvPicPr>
            <a:picLocks noChangeAspect="1" noChangeArrowheads="1"/>
          </p:cNvPicPr>
          <p:nvPr/>
        </p:nvPicPr>
        <p:blipFill>
          <a:blip r:embed="rId2" cstate="screen"/>
          <a:srcRect/>
          <a:stretch>
            <a:fillRect/>
          </a:stretch>
        </p:blipFill>
        <p:spPr bwMode="auto">
          <a:xfrm>
            <a:off x="1187624" y="260648"/>
            <a:ext cx="5688632" cy="3744416"/>
          </a:xfrm>
          <a:prstGeom prst="rect">
            <a:avLst/>
          </a:prstGeom>
          <a:noFill/>
        </p:spPr>
      </p:pic>
      <p:sp>
        <p:nvSpPr>
          <p:cNvPr id="4" name="TextBox 3"/>
          <p:cNvSpPr txBox="1"/>
          <p:nvPr/>
        </p:nvSpPr>
        <p:spPr>
          <a:xfrm>
            <a:off x="899592" y="3861048"/>
            <a:ext cx="7848872" cy="2985433"/>
          </a:xfrm>
          <a:prstGeom prst="rect">
            <a:avLst/>
          </a:prstGeom>
          <a:noFill/>
        </p:spPr>
        <p:txBody>
          <a:bodyPr wrap="square" rtlCol="0">
            <a:spAutoFit/>
          </a:bodyPr>
          <a:lstStyle/>
          <a:p>
            <a:r>
              <a:rPr lang="en-US" sz="3600" dirty="0" smtClean="0">
                <a:solidFill>
                  <a:srgbClr val="C00000"/>
                </a:solidFill>
              </a:rPr>
              <a:t> </a:t>
            </a:r>
            <a:r>
              <a:rPr lang="en-US" sz="3600" dirty="0" err="1" smtClean="0">
                <a:solidFill>
                  <a:srgbClr val="C00000"/>
                </a:solidFill>
              </a:rPr>
              <a:t>St.</a:t>
            </a:r>
            <a:r>
              <a:rPr lang="en-US" sz="3600" b="1" dirty="0" err="1" smtClean="0">
                <a:solidFill>
                  <a:srgbClr val="C00000"/>
                </a:solidFill>
              </a:rPr>
              <a:t>Paul</a:t>
            </a:r>
            <a:r>
              <a:rPr lang="en-US" sz="3600" dirty="0" err="1" smtClean="0">
                <a:solidFill>
                  <a:srgbClr val="C00000"/>
                </a:solidFill>
              </a:rPr>
              <a:t>'s</a:t>
            </a:r>
            <a:r>
              <a:rPr lang="en-US" sz="3600" dirty="0" smtClean="0">
                <a:solidFill>
                  <a:srgbClr val="C00000"/>
                </a:solidFill>
              </a:rPr>
              <a:t> </a:t>
            </a:r>
            <a:r>
              <a:rPr lang="en-US" sz="3600" b="1" dirty="0" smtClean="0">
                <a:solidFill>
                  <a:srgbClr val="C00000"/>
                </a:solidFill>
              </a:rPr>
              <a:t>Cathedral-</a:t>
            </a:r>
            <a:r>
              <a:rPr lang="en-US" sz="3600" dirty="0" smtClean="0"/>
              <a:t> </a:t>
            </a:r>
            <a:r>
              <a:rPr lang="en-US" sz="3600" b="1" dirty="0" smtClean="0">
                <a:solidFill>
                  <a:srgbClr val="FF0000"/>
                </a:solidFill>
              </a:rPr>
              <a:t>is the seat of the Bishop of London and a major London </a:t>
            </a:r>
            <a:r>
              <a:rPr lang="en-US" sz="3600" b="1" dirty="0" smtClean="0">
                <a:solidFill>
                  <a:srgbClr val="FF0000"/>
                </a:solidFill>
              </a:rPr>
              <a:t>landmark </a:t>
            </a:r>
            <a:r>
              <a:rPr lang="en-US" sz="3600" b="1" dirty="0" smtClean="0"/>
              <a:t>.</a:t>
            </a:r>
            <a:r>
              <a:rPr lang="en-US" sz="2000" dirty="0" smtClean="0"/>
              <a:t>It was completed on October 20, 1708 by Sir Christopher Wren .</a:t>
            </a:r>
            <a:r>
              <a:rPr lang="en-US" sz="2000" b="1" dirty="0" smtClean="0"/>
              <a:t> The </a:t>
            </a:r>
            <a:r>
              <a:rPr lang="en-US" sz="2000" dirty="0" smtClean="0"/>
              <a:t>dome contains three circular galleries - the internal Whispering Gallery, the external Stone Gallery and the external Golden Gallery. The Whispering Gallery derives its name from </a:t>
            </a:r>
            <a:r>
              <a:rPr lang="en-US" sz="2000" dirty="0" smtClean="0"/>
              <a:t>its unusual acoustics, which cause whispers to echo around the dome. </a:t>
            </a:r>
            <a:r>
              <a:rPr lang="en-US" sz="2000" dirty="0" smtClean="0">
                <a:solidFill>
                  <a:srgbClr val="C00000"/>
                </a:solidFill>
              </a:rPr>
              <a:t> </a:t>
            </a:r>
            <a:endParaRPr lang="ru-RU" sz="20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83000">
              <a:schemeClr val="accent6">
                <a:lumMod val="50000"/>
              </a:schemeClr>
            </a:gs>
            <a:gs pos="70000">
              <a:srgbClr val="C4D6EB"/>
            </a:gs>
            <a:gs pos="100000">
              <a:srgbClr val="FFEBFA"/>
            </a:gs>
          </a:gsLst>
          <a:lin ang="3600000" scaled="0"/>
          <a:tileRect l="-100000" t="-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251520" y="188640"/>
            <a:ext cx="8424936" cy="3046988"/>
          </a:xfrm>
          <a:prstGeom prst="rect">
            <a:avLst/>
          </a:prstGeom>
        </p:spPr>
        <p:txBody>
          <a:bodyPr wrap="square">
            <a:spAutoFit/>
          </a:bodyPr>
          <a:lstStyle/>
          <a:p>
            <a:pPr lvl="0" eaLnBrk="0" fontAlgn="base" hangingPunct="0">
              <a:spcBef>
                <a:spcPct val="0"/>
              </a:spcBef>
              <a:spcAft>
                <a:spcPct val="0"/>
              </a:spcAft>
            </a:pPr>
            <a:r>
              <a:rPr kumimoji="0" lang="en-US" sz="24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London's long-past history is told by its streets. There are many streets in London which are known all over the" world. Among them Oxford Street, Downing Street and a lot of others can be mentioned.</a:t>
            </a:r>
          </a:p>
          <a:p>
            <a:pPr lvl="0" eaLnBrk="0" fontAlgn="base" hangingPunct="0">
              <a:spcBef>
                <a:spcPct val="0"/>
              </a:spcBef>
              <a:spcAft>
                <a:spcPct val="0"/>
              </a:spcAft>
            </a:pPr>
            <a:r>
              <a:rPr kumimoji="0" lang="en-US" sz="24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And tourists are usually attracted not only by the places of interest but by the streets too. If you are lucky enough to find yourself in London some day you will have a lot to see and enjoy there.</a:t>
            </a: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37892" name="Picture 4" descr="Картинка 4 из 8013"/>
          <p:cNvPicPr>
            <a:picLocks noChangeAspect="1" noChangeArrowheads="1"/>
          </p:cNvPicPr>
          <p:nvPr/>
        </p:nvPicPr>
        <p:blipFill>
          <a:blip r:embed="rId2" cstate="screen"/>
          <a:srcRect/>
          <a:stretch>
            <a:fillRect/>
          </a:stretch>
        </p:blipFill>
        <p:spPr bwMode="auto">
          <a:xfrm>
            <a:off x="4499992" y="3789040"/>
            <a:ext cx="4644008" cy="3068960"/>
          </a:xfrm>
          <a:prstGeom prst="rect">
            <a:avLst/>
          </a:prstGeom>
          <a:noFill/>
        </p:spPr>
      </p:pic>
      <p:pic>
        <p:nvPicPr>
          <p:cNvPr id="37894" name="Picture 6" descr="Картинка 2 из 1183"/>
          <p:cNvPicPr>
            <a:picLocks noChangeAspect="1" noChangeArrowheads="1"/>
          </p:cNvPicPr>
          <p:nvPr/>
        </p:nvPicPr>
        <p:blipFill>
          <a:blip r:embed="rId3" cstate="screen"/>
          <a:srcRect/>
          <a:stretch>
            <a:fillRect/>
          </a:stretch>
        </p:blipFill>
        <p:spPr bwMode="auto">
          <a:xfrm>
            <a:off x="179512" y="3140968"/>
            <a:ext cx="4139951" cy="3381375"/>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8208912" cy="5262979"/>
          </a:xfrm>
          <a:prstGeom prst="rect">
            <a:avLst/>
          </a:prstGeom>
        </p:spPr>
        <p:txBody>
          <a:bodyPr wrap="square">
            <a:spAutoFit/>
          </a:bodyPr>
          <a:lstStyle/>
          <a:p>
            <a:pPr marL="342900" indent="-342900"/>
            <a:r>
              <a:rPr lang="en-US" sz="2400" dirty="0" smtClean="0">
                <a:solidFill>
                  <a:srgbClr val="FF0000"/>
                </a:solidFill>
              </a:rPr>
              <a:t>     </a:t>
            </a:r>
          </a:p>
          <a:p>
            <a:pPr marL="342900" indent="-342900"/>
            <a:r>
              <a:rPr lang="en-US" sz="2400" dirty="0" smtClean="0">
                <a:solidFill>
                  <a:srgbClr val="FF0000"/>
                </a:solidFill>
              </a:rPr>
              <a:t>     1.Is London a young city?</a:t>
            </a:r>
            <a:br>
              <a:rPr lang="en-US" sz="2400" dirty="0" smtClean="0">
                <a:solidFill>
                  <a:srgbClr val="FF0000"/>
                </a:solidFill>
              </a:rPr>
            </a:br>
            <a:r>
              <a:rPr lang="en-US" sz="2400" dirty="0" smtClean="0">
                <a:solidFill>
                  <a:srgbClr val="FF0000"/>
                </a:solidFill>
              </a:rPr>
              <a:t>2. Where is London situated?</a:t>
            </a:r>
            <a:br>
              <a:rPr lang="en-US" sz="2400" dirty="0" smtClean="0">
                <a:solidFill>
                  <a:srgbClr val="FF0000"/>
                </a:solidFill>
              </a:rPr>
            </a:br>
            <a:r>
              <a:rPr lang="en-US" sz="2400" dirty="0" smtClean="0">
                <a:solidFill>
                  <a:srgbClr val="FF0000"/>
                </a:solidFill>
              </a:rPr>
              <a:t>3. How many bridges cross the river Thames?</a:t>
            </a:r>
            <a:r>
              <a:rPr lang="en-US" sz="2400" b="1" dirty="0" smtClean="0">
                <a:solidFill>
                  <a:srgbClr val="FF0000"/>
                </a:solidFill>
              </a:rPr>
              <a:t> </a:t>
            </a:r>
            <a:endParaRPr lang="ru-RU" sz="2400" dirty="0" smtClean="0">
              <a:solidFill>
                <a:srgbClr val="FF0000"/>
              </a:solidFill>
            </a:endParaRPr>
          </a:p>
          <a:p>
            <a:pPr marL="342900" indent="-342900"/>
            <a:r>
              <a:rPr lang="en-US" sz="2400" dirty="0" smtClean="0">
                <a:solidFill>
                  <a:srgbClr val="FF0000"/>
                </a:solidFill>
              </a:rPr>
              <a:t>     4. What is the oldest part of London?</a:t>
            </a:r>
            <a:br>
              <a:rPr lang="en-US" sz="2400" dirty="0" smtClean="0">
                <a:solidFill>
                  <a:srgbClr val="FF0000"/>
                </a:solidFill>
              </a:rPr>
            </a:br>
            <a:r>
              <a:rPr lang="en-US" sz="2400" dirty="0" smtClean="0">
                <a:solidFill>
                  <a:srgbClr val="FF0000"/>
                </a:solidFill>
              </a:rPr>
              <a:t>5. What is situated in the West End?</a:t>
            </a:r>
            <a:br>
              <a:rPr lang="en-US" sz="2400" dirty="0" smtClean="0">
                <a:solidFill>
                  <a:srgbClr val="FF0000"/>
                </a:solidFill>
              </a:rPr>
            </a:br>
            <a:r>
              <a:rPr lang="en-US" sz="2400" dirty="0" smtClean="0">
                <a:solidFill>
                  <a:srgbClr val="FF0000"/>
                </a:solidFill>
              </a:rPr>
              <a:t>6. Where are the most of Government buildings situated?</a:t>
            </a:r>
            <a:br>
              <a:rPr lang="en-US" sz="2400" dirty="0" smtClean="0">
                <a:solidFill>
                  <a:srgbClr val="FF0000"/>
                </a:solidFill>
              </a:rPr>
            </a:br>
            <a:r>
              <a:rPr lang="en-US" sz="2400" dirty="0" smtClean="0">
                <a:solidFill>
                  <a:srgbClr val="FF0000"/>
                </a:solidFill>
              </a:rPr>
              <a:t>7. Where is the largest clock in the country located?</a:t>
            </a:r>
            <a:br>
              <a:rPr lang="en-US" sz="2400" dirty="0" smtClean="0">
                <a:solidFill>
                  <a:srgbClr val="FF0000"/>
                </a:solidFill>
              </a:rPr>
            </a:br>
            <a:r>
              <a:rPr lang="en-US" sz="2400" dirty="0" smtClean="0">
                <a:solidFill>
                  <a:srgbClr val="FF0000"/>
                </a:solidFill>
              </a:rPr>
              <a:t>8. How often does Big Ben strike?</a:t>
            </a:r>
            <a:br>
              <a:rPr lang="en-US" sz="2400" dirty="0" smtClean="0">
                <a:solidFill>
                  <a:srgbClr val="FF0000"/>
                </a:solidFill>
              </a:rPr>
            </a:br>
            <a:r>
              <a:rPr lang="en-US" sz="2400" dirty="0" smtClean="0">
                <a:solidFill>
                  <a:srgbClr val="FF0000"/>
                </a:solidFill>
              </a:rPr>
              <a:t>9. What is the official London residence of the Queen?</a:t>
            </a:r>
            <a:br>
              <a:rPr lang="en-US" sz="2400" dirty="0" smtClean="0">
                <a:solidFill>
                  <a:srgbClr val="FF0000"/>
                </a:solidFill>
              </a:rPr>
            </a:br>
            <a:r>
              <a:rPr lang="en-US" sz="2400" dirty="0" smtClean="0">
                <a:solidFill>
                  <a:srgbClr val="FF0000"/>
                </a:solidFill>
              </a:rPr>
              <a:t>10. What square is situated in the centre of the West End ?</a:t>
            </a:r>
            <a:br>
              <a:rPr lang="en-US" sz="2400" dirty="0" smtClean="0">
                <a:solidFill>
                  <a:srgbClr val="FF0000"/>
                </a:solidFill>
              </a:rPr>
            </a:br>
            <a:r>
              <a:rPr lang="en-US" sz="2400" dirty="0" smtClean="0">
                <a:solidFill>
                  <a:srgbClr val="FF0000"/>
                </a:solidFill>
              </a:rPr>
              <a:t>11. When was ST Paul’s Cathedral founded?</a:t>
            </a:r>
          </a:p>
          <a:p>
            <a:pPr marL="342900" indent="-342900"/>
            <a:r>
              <a:rPr lang="en-US" sz="2400" dirty="0" smtClean="0">
                <a:solidFill>
                  <a:srgbClr val="FF0000"/>
                </a:solidFill>
              </a:rPr>
              <a:t>     12. How many galleries are there in it?</a:t>
            </a:r>
            <a:br>
              <a:rPr lang="en-US" sz="2400" dirty="0" smtClean="0">
                <a:solidFill>
                  <a:srgbClr val="FF0000"/>
                </a:solidFill>
              </a:rPr>
            </a:br>
            <a:endParaRPr lang="ru-RU" sz="2400" dirty="0">
              <a:solidFill>
                <a:srgbClr val="FF0000"/>
              </a:solidFill>
            </a:endParaRPr>
          </a:p>
        </p:txBody>
      </p:sp>
      <p:sp>
        <p:nvSpPr>
          <p:cNvPr id="3" name="Прямоугольник 2"/>
          <p:cNvSpPr/>
          <p:nvPr/>
        </p:nvSpPr>
        <p:spPr>
          <a:xfrm>
            <a:off x="798883" y="599430"/>
            <a:ext cx="1558183" cy="461665"/>
          </a:xfrm>
          <a:prstGeom prst="rect">
            <a:avLst/>
          </a:prstGeom>
        </p:spPr>
        <p:txBody>
          <a:bodyPr wrap="none">
            <a:spAutoFit/>
          </a:bodyPr>
          <a:lstStyle/>
          <a:p>
            <a:r>
              <a:rPr lang="en-US" sz="2400" b="1" dirty="0" smtClean="0">
                <a:solidFill>
                  <a:srgbClr val="FF0000"/>
                </a:solidFill>
              </a:rPr>
              <a:t>Questions</a:t>
            </a:r>
            <a:r>
              <a:rPr lang="ru-RU" sz="2400" b="1" dirty="0" smtClean="0">
                <a:solidFill>
                  <a:srgbClr val="FF0000"/>
                </a:solidFill>
              </a:rPr>
              <a:t>:</a:t>
            </a:r>
            <a:endParaRPr lang="ru-RU"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539</Words>
  <Application>Microsoft Office PowerPoint</Application>
  <PresentationFormat>Экран (4:3)</PresentationFormat>
  <Paragraphs>30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Web sites: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57</cp:revision>
  <dcterms:created xsi:type="dcterms:W3CDTF">2011-10-18T17:23:06Z</dcterms:created>
  <dcterms:modified xsi:type="dcterms:W3CDTF">2012-02-15T15:51:12Z</dcterms:modified>
</cp:coreProperties>
</file>