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0000"/>
    <a:srgbClr val="F6E8DA"/>
    <a:srgbClr val="9624BA"/>
    <a:srgbClr val="6FB12D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4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4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slide" Target="sl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4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4" Type="http://schemas.openxmlformats.org/officeDocument/2006/relationships/slide" Target="slid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13" Type="http://schemas.openxmlformats.org/officeDocument/2006/relationships/slide" Target="slide5.xml"/><Relationship Id="rId18" Type="http://schemas.openxmlformats.org/officeDocument/2006/relationships/slide" Target="slide19.xml"/><Relationship Id="rId3" Type="http://schemas.openxmlformats.org/officeDocument/2006/relationships/slide" Target="slide9.xml"/><Relationship Id="rId7" Type="http://schemas.openxmlformats.org/officeDocument/2006/relationships/slide" Target="slide12.xml"/><Relationship Id="rId12" Type="http://schemas.openxmlformats.org/officeDocument/2006/relationships/slide" Target="slide4.xml"/><Relationship Id="rId17" Type="http://schemas.openxmlformats.org/officeDocument/2006/relationships/slide" Target="slide18.xml"/><Relationship Id="rId2" Type="http://schemas.openxmlformats.org/officeDocument/2006/relationships/slide" Target="slide8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1" Type="http://schemas.openxmlformats.org/officeDocument/2006/relationships/slideLayout" Target="../slideLayouts/slideLayout6.xml"/><Relationship Id="rId6" Type="http://schemas.openxmlformats.org/officeDocument/2006/relationships/slide" Target="slide13.xml"/><Relationship Id="rId11" Type="http://schemas.openxmlformats.org/officeDocument/2006/relationships/slide" Target="slide3.xml"/><Relationship Id="rId5" Type="http://schemas.openxmlformats.org/officeDocument/2006/relationships/slide" Target="slide11.xml"/><Relationship Id="rId15" Type="http://schemas.openxmlformats.org/officeDocument/2006/relationships/slide" Target="slide7.xml"/><Relationship Id="rId10" Type="http://schemas.openxmlformats.org/officeDocument/2006/relationships/slide" Target="slide16.xml"/><Relationship Id="rId19" Type="http://schemas.openxmlformats.org/officeDocument/2006/relationships/slide" Target="slide20.xml"/><Relationship Id="rId4" Type="http://schemas.openxmlformats.org/officeDocument/2006/relationships/slide" Target="slide10.xml"/><Relationship Id="rId9" Type="http://schemas.openxmlformats.org/officeDocument/2006/relationships/slide" Target="slide15.xml"/><Relationship Id="rId14" Type="http://schemas.openxmlformats.org/officeDocument/2006/relationships/slide" Target="slide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4" Type="http://schemas.openxmlformats.org/officeDocument/2006/relationships/slide" Target="sl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29058" y="4714884"/>
            <a:ext cx="5000660" cy="1614502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ru-RU" dirty="0" smtClean="0">
                <a:solidFill>
                  <a:srgbClr val="6000A2"/>
                </a:solidFill>
                <a:latin typeface="Times New Roman" pitchFamily="18" charset="0"/>
                <a:cs typeface="Times New Roman" pitchFamily="18" charset="0"/>
              </a:rPr>
              <a:t>Подготовила: Наседкина О.А.,</a:t>
            </a:r>
          </a:p>
          <a:p>
            <a:pPr algn="l"/>
            <a:r>
              <a:rPr lang="ru-RU" dirty="0" smtClean="0">
                <a:solidFill>
                  <a:srgbClr val="6000A2"/>
                </a:solidFill>
                <a:latin typeface="Times New Roman" pitchFamily="18" charset="0"/>
                <a:cs typeface="Times New Roman" pitchFamily="18" charset="0"/>
              </a:rPr>
              <a:t>учитель математики 1 кв. категории </a:t>
            </a:r>
          </a:p>
          <a:p>
            <a:pPr algn="l"/>
            <a:r>
              <a:rPr lang="ru-RU" dirty="0" smtClean="0">
                <a:solidFill>
                  <a:srgbClr val="6000A2"/>
                </a:solidFill>
                <a:latin typeface="Times New Roman" pitchFamily="18" charset="0"/>
                <a:cs typeface="Times New Roman" pitchFamily="18" charset="0"/>
              </a:rPr>
              <a:t>МКОУ  Квитокская СОШ№1</a:t>
            </a:r>
          </a:p>
          <a:p>
            <a:pPr algn="l"/>
            <a:r>
              <a:rPr lang="ru-RU" dirty="0" smtClean="0">
                <a:solidFill>
                  <a:srgbClr val="6000A2"/>
                </a:solidFill>
                <a:latin typeface="Times New Roman" pitchFamily="18" charset="0"/>
                <a:cs typeface="Times New Roman" pitchFamily="18" charset="0"/>
              </a:rPr>
              <a:t>п.Квиток, Тайшетского района,</a:t>
            </a:r>
          </a:p>
          <a:p>
            <a:pPr algn="l"/>
            <a:r>
              <a:rPr lang="ru-RU" dirty="0" smtClean="0">
                <a:solidFill>
                  <a:srgbClr val="6000A2"/>
                </a:solidFill>
                <a:latin typeface="Times New Roman" pitchFamily="18" charset="0"/>
                <a:cs typeface="Times New Roman" pitchFamily="18" charset="0"/>
              </a:rPr>
              <a:t>Иркутской области</a:t>
            </a:r>
            <a:endParaRPr lang="ru-RU" dirty="0">
              <a:solidFill>
                <a:srgbClr val="6000A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85786" y="214290"/>
            <a:ext cx="7818166" cy="3416320"/>
          </a:xfrm>
          <a:prstGeom prst="rect">
            <a:avLst/>
          </a:prstGeom>
          <a:scene3d>
            <a:camera prst="perspectiveLeft"/>
            <a:lightRig rig="glow" dir="t">
              <a:rot lat="0" lon="0" rev="21000000"/>
            </a:lightRig>
          </a:scene3d>
          <a:sp3d>
            <a:bevelT w="342900" h="38100" prst="relaxedInset"/>
            <a:bevelB w="342900" h="38100" prst="softRound"/>
            <a:contourClr>
              <a:schemeClr val="accent3">
                <a:shade val="60000"/>
                <a:satMod val="110000"/>
              </a:schemeClr>
            </a:contourClr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Задачи на готовых </a:t>
            </a:r>
          </a:p>
          <a:p>
            <a:pPr algn="ctr"/>
            <a:r>
              <a:rPr lang="ru-RU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Чертежах</a:t>
            </a:r>
          </a:p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Ромб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6" name="Picture 2" descr="D:\Мои документы\Мои рисунки\mate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593057">
            <a:off x="486395" y="4200607"/>
            <a:ext cx="2944697" cy="191229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/>
          </a:p>
        </p:txBody>
      </p:sp>
      <p:sp>
        <p:nvSpPr>
          <p:cNvPr id="3" name="Ромб 2"/>
          <p:cNvSpPr/>
          <p:nvPr/>
        </p:nvSpPr>
        <p:spPr>
          <a:xfrm>
            <a:off x="1214414" y="1500174"/>
            <a:ext cx="2428892" cy="3000396"/>
          </a:xfrm>
          <a:prstGeom prst="diamond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0"/>
            <a:endCxn id="3" idx="2"/>
          </p:cNvCxnSpPr>
          <p:nvPr/>
        </p:nvCxnSpPr>
        <p:spPr>
          <a:xfrm rot="16200000" flipH="1">
            <a:off x="928662" y="3000372"/>
            <a:ext cx="300039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1"/>
            <a:endCxn id="3" idx="3"/>
          </p:cNvCxnSpPr>
          <p:nvPr/>
        </p:nvCxnSpPr>
        <p:spPr>
          <a:xfrm rot="10800000" flipH="1">
            <a:off x="1214414" y="3000372"/>
            <a:ext cx="242889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уга 7"/>
          <p:cNvSpPr/>
          <p:nvPr/>
        </p:nvSpPr>
        <p:spPr>
          <a:xfrm rot="8519638">
            <a:off x="1909451" y="1558759"/>
            <a:ext cx="635934" cy="620255"/>
          </a:xfrm>
          <a:prstGeom prst="arc">
            <a:avLst>
              <a:gd name="adj1" fmla="val 16200000"/>
              <a:gd name="adj2" fmla="val 341450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/>
          <p:cNvSpPr/>
          <p:nvPr/>
        </p:nvSpPr>
        <p:spPr>
          <a:xfrm rot="8034305">
            <a:off x="2037860" y="1517451"/>
            <a:ext cx="457972" cy="497600"/>
          </a:xfrm>
          <a:prstGeom prst="arc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 rot="2756732">
            <a:off x="1110595" y="2486547"/>
            <a:ext cx="596949" cy="560549"/>
          </a:xfrm>
          <a:prstGeom prst="arc">
            <a:avLst>
              <a:gd name="adj1" fmla="val 15653068"/>
              <a:gd name="adj2" fmla="val 0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4857752" y="1857364"/>
            <a:ext cx="392909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ромб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Диагонали составляют с его сторонами углы, один из которых на 30° меньше другого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57752" y="4643446"/>
            <a:ext cx="34886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углы ромба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71868" y="250030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642910" y="264318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357422" y="100010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428860" y="428625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357422" y="242886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20" name="Управляющая кнопка: домой 19">
            <a:hlinkClick r:id="rId2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/>
          </a:p>
        </p:txBody>
      </p:sp>
      <p:sp>
        <p:nvSpPr>
          <p:cNvPr id="3" name="Ромб 2"/>
          <p:cNvSpPr/>
          <p:nvPr/>
        </p:nvSpPr>
        <p:spPr>
          <a:xfrm>
            <a:off x="571472" y="1428736"/>
            <a:ext cx="2857520" cy="3786214"/>
          </a:xfrm>
          <a:prstGeom prst="diamond">
            <a:avLst/>
          </a:prstGeom>
          <a:gradFill flip="none" rotWithShape="1">
            <a:gsLst>
              <a:gs pos="0">
                <a:schemeClr val="accent3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accent3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accent3">
                  <a:lumMod val="60000"/>
                  <a:lumOff val="40000"/>
                  <a:tint val="23500"/>
                  <a:satMod val="160000"/>
                </a:schemeClr>
              </a:gs>
            </a:gsLst>
            <a:lin ang="10800000" scaled="1"/>
            <a:tileRect/>
          </a:gra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0"/>
            <a:endCxn id="3" idx="2"/>
          </p:cNvCxnSpPr>
          <p:nvPr/>
        </p:nvCxnSpPr>
        <p:spPr>
          <a:xfrm rot="16200000" flipH="1">
            <a:off x="107125" y="3321843"/>
            <a:ext cx="378621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1"/>
            <a:endCxn id="3" idx="3"/>
          </p:cNvCxnSpPr>
          <p:nvPr/>
        </p:nvCxnSpPr>
        <p:spPr>
          <a:xfrm rot="10800000" flipH="1">
            <a:off x="571472" y="3321843"/>
            <a:ext cx="285752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>
            <a:stCxn id="3" idx="1"/>
          </p:cNvCxnSpPr>
          <p:nvPr/>
        </p:nvCxnSpPr>
        <p:spPr>
          <a:xfrm rot="10800000" flipH="1">
            <a:off x="571472" y="2285993"/>
            <a:ext cx="2071702" cy="103585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 rot="8173756">
            <a:off x="2200024" y="1939041"/>
            <a:ext cx="705595" cy="654524"/>
          </a:xfrm>
          <a:prstGeom prst="arc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7957228">
            <a:off x="2310562" y="1981724"/>
            <a:ext cx="560379" cy="506833"/>
          </a:xfrm>
          <a:prstGeom prst="arc">
            <a:avLst>
              <a:gd name="adj1" fmla="val 16929253"/>
              <a:gd name="adj2" fmla="val 0"/>
            </a:avLst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 rot="2875683">
            <a:off x="775475" y="2775746"/>
            <a:ext cx="642942" cy="642942"/>
          </a:xfrm>
          <a:prstGeom prst="arc">
            <a:avLst>
              <a:gd name="adj1" fmla="val 17147471"/>
              <a:gd name="adj2" fmla="val 21031164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>
            <a:off x="857224" y="2643182"/>
            <a:ext cx="500066" cy="571504"/>
          </a:xfrm>
          <a:prstGeom prst="arc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4" name="Объект 13"/>
          <p:cNvGraphicFramePr>
            <a:graphicFrameLocks noChangeAspect="1"/>
          </p:cNvGraphicFramePr>
          <p:nvPr/>
        </p:nvGraphicFramePr>
        <p:xfrm>
          <a:off x="2214546" y="2571744"/>
          <a:ext cx="652466" cy="434977"/>
        </p:xfrm>
        <a:graphic>
          <a:graphicData uri="http://schemas.openxmlformats.org/presentationml/2006/ole">
            <p:oleObj spid="_x0000_s19458" name="Формула" r:id="rId3" imgW="304560" imgH="203040" progId="Equation.3">
              <p:embed/>
            </p:oleObj>
          </a:graphicData>
        </a:graphic>
      </p:graphicFrame>
      <p:cxnSp>
        <p:nvCxnSpPr>
          <p:cNvPr id="16" name="Прямая соединительная линия 15"/>
          <p:cNvCxnSpPr/>
          <p:nvPr/>
        </p:nvCxnSpPr>
        <p:spPr>
          <a:xfrm rot="5400000">
            <a:off x="1678761" y="3178967"/>
            <a:ext cx="21431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785918" y="3071810"/>
            <a:ext cx="21431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14282" y="314324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500166" y="207167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500298" y="178592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</a:t>
            </a:r>
            <a:endParaRPr lang="ru-RU" sz="3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000232" y="321468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2000232" y="492919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000232" y="100010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3357554" y="300037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857752" y="1857365"/>
            <a:ext cx="392909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ромб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AM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биссектриса </a:t>
            </a:r>
            <a:r>
              <a:rPr lang="ru-RU" sz="2800" dirty="0" smtClean="0">
                <a:latin typeface="Cambria Math"/>
                <a:ea typeface="Cambria Math"/>
                <a:cs typeface="Times New Roman" pitchFamily="18" charset="0"/>
              </a:rPr>
              <a:t>∠</a:t>
            </a:r>
            <a:r>
              <a:rPr lang="en-US" sz="2800" dirty="0" smtClean="0">
                <a:latin typeface="Cambria Math"/>
                <a:ea typeface="Cambria Math"/>
                <a:cs typeface="Times New Roman" pitchFamily="18" charset="0"/>
              </a:rPr>
              <a:t>BAC</a:t>
            </a:r>
            <a:r>
              <a:rPr lang="ru-RU" sz="2800" dirty="0" smtClean="0">
                <a:latin typeface="Cambria Math"/>
                <a:ea typeface="Cambria Math"/>
                <a:cs typeface="Times New Roman" pitchFamily="18" charset="0"/>
              </a:rPr>
              <a:t> пересекает сторону ВС в точке М и диагональ </a:t>
            </a:r>
            <a:r>
              <a:rPr lang="en-US" sz="2800" dirty="0" smtClean="0">
                <a:latin typeface="Cambria Math"/>
                <a:ea typeface="Cambria Math"/>
                <a:cs typeface="Times New Roman" pitchFamily="18" charset="0"/>
              </a:rPr>
              <a:t>BD</a:t>
            </a:r>
            <a:r>
              <a:rPr lang="ru-RU" sz="2800" dirty="0" smtClean="0">
                <a:latin typeface="Cambria Math"/>
                <a:ea typeface="Cambria Math"/>
                <a:cs typeface="Times New Roman" pitchFamily="18" charset="0"/>
              </a:rPr>
              <a:t> в точке </a:t>
            </a:r>
            <a:r>
              <a:rPr lang="en-US" sz="2800" dirty="0" smtClean="0">
                <a:latin typeface="Cambria Math"/>
                <a:ea typeface="Cambria Math"/>
                <a:cs typeface="Times New Roman" pitchFamily="18" charset="0"/>
              </a:rPr>
              <a:t>N</a:t>
            </a:r>
            <a:r>
              <a:rPr lang="ru-RU" sz="2800" dirty="0" smtClean="0">
                <a:latin typeface="Cambria Math"/>
                <a:ea typeface="Cambria Math"/>
                <a:cs typeface="Times New Roman" pitchFamily="18" charset="0"/>
              </a:rPr>
              <a:t>, ∠ </a:t>
            </a:r>
            <a:r>
              <a:rPr lang="en-US" sz="2800" dirty="0" smtClean="0">
                <a:latin typeface="Cambria Math"/>
                <a:ea typeface="Cambria Math"/>
                <a:cs typeface="Times New Roman" pitchFamily="18" charset="0"/>
              </a:rPr>
              <a:t>AMC = 120°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57752" y="4643446"/>
            <a:ext cx="264687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smtClean="0">
                <a:latin typeface="Cambria Math"/>
                <a:ea typeface="Cambria Math"/>
                <a:cs typeface="Times New Roman" pitchFamily="18" charset="0"/>
              </a:rPr>
              <a:t>∠ </a:t>
            </a:r>
            <a:r>
              <a:rPr lang="en-US" sz="3200" dirty="0" smtClean="0">
                <a:latin typeface="Cambria Math"/>
                <a:ea typeface="Cambria Math"/>
                <a:cs typeface="Times New Roman" pitchFamily="18" charset="0"/>
              </a:rPr>
              <a:t>ANB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Управляющая кнопка: домой 27">
            <a:hlinkClick r:id="rId4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endParaRPr lang="ru-RU" dirty="0"/>
          </a:p>
        </p:txBody>
      </p:sp>
      <p:sp>
        <p:nvSpPr>
          <p:cNvPr id="3" name="Ромб 2"/>
          <p:cNvSpPr/>
          <p:nvPr/>
        </p:nvSpPr>
        <p:spPr>
          <a:xfrm rot="19113984">
            <a:off x="744126" y="1022904"/>
            <a:ext cx="2836530" cy="3321745"/>
          </a:xfrm>
          <a:prstGeom prst="diamond">
            <a:avLst/>
          </a:prstGeom>
          <a:gradFill flip="none" rotWithShape="1">
            <a:gsLst>
              <a:gs pos="15000">
                <a:schemeClr val="bg1">
                  <a:lumMod val="95000"/>
                </a:schemeClr>
              </a:gs>
              <a:gs pos="50000">
                <a:schemeClr val="bg1"/>
              </a:gs>
              <a:gs pos="100000">
                <a:schemeClr val="accent4">
                  <a:lumMod val="75000"/>
                  <a:alpha val="83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0"/>
          </p:cNvCxnSpPr>
          <p:nvPr/>
        </p:nvCxnSpPr>
        <p:spPr>
          <a:xfrm rot="16200000" flipH="1">
            <a:off x="572279" y="1929609"/>
            <a:ext cx="2347608" cy="1365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0"/>
          </p:cNvCxnSpPr>
          <p:nvPr/>
        </p:nvCxnSpPr>
        <p:spPr>
          <a:xfrm rot="16200000" flipH="1">
            <a:off x="1322378" y="1179510"/>
            <a:ext cx="1704666" cy="22228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143240" y="3429000"/>
            <a:ext cx="214314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2643174" y="3857628"/>
            <a:ext cx="285752" cy="158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71472" y="335756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500034" y="114298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143240" y="135729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3214678" y="364331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1928794" y="378619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</a:t>
            </a:r>
            <a:endParaRPr lang="ru-RU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214678" y="278605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5072066" y="1857364"/>
            <a:ext cx="28575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ромб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71934" y="3929066"/>
            <a:ext cx="45391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Доказать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smtClean="0">
                <a:latin typeface="Cambria Math"/>
                <a:ea typeface="Cambria Math"/>
                <a:cs typeface="Times New Roman" pitchFamily="18" charset="0"/>
              </a:rPr>
              <a:t>∠ </a:t>
            </a:r>
            <a:r>
              <a:rPr lang="en-US" sz="3200" dirty="0" smtClean="0">
                <a:latin typeface="Cambria Math"/>
                <a:ea typeface="Cambria Math"/>
                <a:cs typeface="Times New Roman" pitchFamily="18" charset="0"/>
              </a:rPr>
              <a:t>ABF =∠CBE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Управляющая кнопка: домой 20">
            <a:hlinkClick r:id="rId2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endParaRPr lang="ru-RU" dirty="0"/>
          </a:p>
        </p:txBody>
      </p:sp>
      <p:sp>
        <p:nvSpPr>
          <p:cNvPr id="3" name="Ромб 2"/>
          <p:cNvSpPr/>
          <p:nvPr/>
        </p:nvSpPr>
        <p:spPr>
          <a:xfrm>
            <a:off x="714348" y="1285860"/>
            <a:ext cx="2857520" cy="3714776"/>
          </a:xfrm>
          <a:prstGeom prst="diamond">
            <a:avLst/>
          </a:prstGeom>
          <a:gradFill flip="none" rotWithShape="1">
            <a:gsLst>
              <a:gs pos="0">
                <a:schemeClr val="bg1"/>
              </a:gs>
              <a:gs pos="50000">
                <a:srgbClr val="F6E8DA"/>
              </a:gs>
              <a:gs pos="100000">
                <a:srgbClr val="00B0F0"/>
              </a:gs>
            </a:gsLst>
            <a:path path="circle">
              <a:fillToRect l="100000" t="100000"/>
            </a:path>
            <a:tileRect r="-100000" b="-100000"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0"/>
            <a:endCxn id="3" idx="2"/>
          </p:cNvCxnSpPr>
          <p:nvPr/>
        </p:nvCxnSpPr>
        <p:spPr>
          <a:xfrm rot="16200000" flipH="1">
            <a:off x="285720" y="3143248"/>
            <a:ext cx="3714776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0"/>
          </p:cNvCxnSpPr>
          <p:nvPr/>
        </p:nvCxnSpPr>
        <p:spPr>
          <a:xfrm rot="16200000" flipH="1" flipV="1">
            <a:off x="428596" y="2143116"/>
            <a:ext cx="2571768" cy="8572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уга 7"/>
          <p:cNvSpPr/>
          <p:nvPr/>
        </p:nvSpPr>
        <p:spPr>
          <a:xfrm rot="1344792">
            <a:off x="782695" y="3497347"/>
            <a:ext cx="914400" cy="914400"/>
          </a:xfrm>
          <a:prstGeom prst="arc">
            <a:avLst>
              <a:gd name="adj1" fmla="val 16200000"/>
              <a:gd name="adj2" fmla="val 1162647"/>
            </a:avLst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Дуга 8"/>
          <p:cNvSpPr/>
          <p:nvPr/>
        </p:nvSpPr>
        <p:spPr>
          <a:xfrm rot="1857739">
            <a:off x="705337" y="3539922"/>
            <a:ext cx="923924" cy="776294"/>
          </a:xfrm>
          <a:prstGeom prst="arc">
            <a:avLst>
              <a:gd name="adj1" fmla="val 16200000"/>
              <a:gd name="adj2" fmla="val 192698"/>
            </a:avLst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 rot="7825240">
            <a:off x="1785986" y="1816926"/>
            <a:ext cx="452360" cy="396772"/>
          </a:xfrm>
          <a:prstGeom prst="arc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10605388">
            <a:off x="1583062" y="1801099"/>
            <a:ext cx="548197" cy="420548"/>
          </a:xfrm>
          <a:prstGeom prst="arc">
            <a:avLst>
              <a:gd name="adj1" fmla="val 17010070"/>
              <a:gd name="adj2" fmla="val 21207389"/>
            </a:avLst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 rot="10800000" flipV="1">
            <a:off x="1643042" y="1857364"/>
            <a:ext cx="1928826" cy="1785950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Объект 15"/>
          <p:cNvGraphicFramePr>
            <a:graphicFrameLocks noChangeAspect="1"/>
          </p:cNvGraphicFramePr>
          <p:nvPr/>
        </p:nvGraphicFramePr>
        <p:xfrm>
          <a:off x="3500430" y="1500174"/>
          <a:ext cx="795342" cy="530228"/>
        </p:xfrm>
        <a:graphic>
          <a:graphicData uri="http://schemas.openxmlformats.org/presentationml/2006/ole">
            <p:oleObj spid="_x0000_s20482" name="Формула" r:id="rId3" imgW="304560" imgH="203040" progId="Equation.3">
              <p:embed/>
            </p:oleObj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214282" y="285749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571604" y="100010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143108" y="471488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3428992" y="264318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072066" y="1857364"/>
            <a:ext cx="2857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ромб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57752" y="3857628"/>
            <a:ext cx="39018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углы ромба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Управляющая кнопка: домой 22">
            <a:hlinkClick r:id="rId4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35716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endParaRPr lang="ru-RU" dirty="0"/>
          </a:p>
        </p:txBody>
      </p:sp>
      <p:sp>
        <p:nvSpPr>
          <p:cNvPr id="3" name="Ромб 2"/>
          <p:cNvSpPr/>
          <p:nvPr/>
        </p:nvSpPr>
        <p:spPr>
          <a:xfrm rot="1647626">
            <a:off x="754215" y="1427338"/>
            <a:ext cx="2070349" cy="4175803"/>
          </a:xfrm>
          <a:prstGeom prst="diamond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/>
              </a:gs>
              <a:gs pos="100000">
                <a:srgbClr val="FF0000"/>
              </a:gs>
            </a:gsLst>
            <a:path path="circle">
              <a:fillToRect l="100000" t="100000"/>
            </a:path>
            <a:tileRect r="-100000" b="-100000"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1"/>
          </p:cNvCxnSpPr>
          <p:nvPr/>
        </p:nvCxnSpPr>
        <p:spPr>
          <a:xfrm rot="10800000" flipH="1">
            <a:off x="870848" y="3000372"/>
            <a:ext cx="1843764" cy="37512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>
            <a:off x="2321703" y="2893215"/>
            <a:ext cx="21431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428860" y="2786058"/>
            <a:ext cx="285752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2500298" y="2357430"/>
            <a:ext cx="42862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2500298" y="3500438"/>
            <a:ext cx="428628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57158" y="507207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2643174" y="371475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2643174" y="1214422"/>
            <a:ext cx="571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57158" y="264318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2643174" y="264318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072066" y="1857364"/>
            <a:ext cx="28575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ромб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857752" y="3714752"/>
            <a:ext cx="29375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600" dirty="0" smtClean="0">
                <a:latin typeface="Cambria Math"/>
                <a:ea typeface="Cambria Math"/>
                <a:cs typeface="Times New Roman" pitchFamily="18" charset="0"/>
              </a:rPr>
              <a:t>∠ </a:t>
            </a:r>
            <a:r>
              <a:rPr lang="en-US" sz="3600" dirty="0" smtClean="0">
                <a:latin typeface="Cambria Math"/>
                <a:ea typeface="Cambria Math"/>
                <a:cs typeface="Times New Roman" pitchFamily="18" charset="0"/>
              </a:rPr>
              <a:t>BAD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Управляющая кнопка: домой 22">
            <a:hlinkClick r:id="rId2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13</a:t>
            </a:r>
            <a:endParaRPr lang="ru-RU" dirty="0"/>
          </a:p>
        </p:txBody>
      </p:sp>
      <p:sp>
        <p:nvSpPr>
          <p:cNvPr id="3" name="Ромб 2"/>
          <p:cNvSpPr/>
          <p:nvPr/>
        </p:nvSpPr>
        <p:spPr>
          <a:xfrm rot="1647626">
            <a:off x="754215" y="1427338"/>
            <a:ext cx="2070349" cy="4175803"/>
          </a:xfrm>
          <a:prstGeom prst="diamond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/>
              </a:gs>
              <a:gs pos="100000">
                <a:srgbClr val="0070C0">
                  <a:alpha val="63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3"/>
          </p:cNvCxnSpPr>
          <p:nvPr/>
        </p:nvCxnSpPr>
        <p:spPr>
          <a:xfrm flipH="1" flipV="1">
            <a:off x="1643042" y="2428868"/>
            <a:ext cx="1064888" cy="156372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3"/>
          </p:cNvCxnSpPr>
          <p:nvPr/>
        </p:nvCxnSpPr>
        <p:spPr>
          <a:xfrm flipH="1">
            <a:off x="857224" y="3992596"/>
            <a:ext cx="1850706" cy="790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6200000" flipV="1">
            <a:off x="1821637" y="2321711"/>
            <a:ext cx="214314" cy="14287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 flipV="1">
            <a:off x="1785918" y="2500306"/>
            <a:ext cx="214314" cy="14287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>
            <a:off x="857224" y="3786190"/>
            <a:ext cx="214314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964381" y="3893347"/>
            <a:ext cx="214314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V="1">
            <a:off x="1857356" y="2928934"/>
            <a:ext cx="428628" cy="28575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1393009" y="3964785"/>
            <a:ext cx="500066" cy="15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357158" y="507207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2643174" y="364331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2714612" y="135729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357158" y="271462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85720" y="378619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</a:t>
            </a:r>
            <a:endParaRPr lang="ru-RU" sz="3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214414" y="185736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4143372" y="1857364"/>
            <a:ext cx="428628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параллелограмм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714744" y="4000504"/>
            <a:ext cx="438549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Доказать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– ромб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Управляющая кнопка: домой 27">
            <a:hlinkClick r:id="rId2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/>
          </a:p>
        </p:txBody>
      </p:sp>
      <p:sp>
        <p:nvSpPr>
          <p:cNvPr id="3" name="Ромб 2"/>
          <p:cNvSpPr/>
          <p:nvPr/>
        </p:nvSpPr>
        <p:spPr>
          <a:xfrm rot="3719824">
            <a:off x="1509276" y="602721"/>
            <a:ext cx="2070349" cy="4175803"/>
          </a:xfrm>
          <a:prstGeom prst="diamond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/>
              </a:gs>
              <a:gs pos="100000">
                <a:srgbClr val="0070C0">
                  <a:alpha val="63000"/>
                </a:srgbClr>
              </a:gs>
            </a:gsLst>
            <a:path path="circle">
              <a:fillToRect l="100000" t="100000"/>
            </a:path>
            <a:tileRect r="-100000" b="-100000"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1"/>
          </p:cNvCxnSpPr>
          <p:nvPr/>
        </p:nvCxnSpPr>
        <p:spPr>
          <a:xfrm rot="16200000" flipH="1">
            <a:off x="1131708" y="2703352"/>
            <a:ext cx="1866671" cy="1325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1"/>
          </p:cNvCxnSpPr>
          <p:nvPr/>
        </p:nvCxnSpPr>
        <p:spPr>
          <a:xfrm rot="16200000" flipH="1">
            <a:off x="2203278" y="1631782"/>
            <a:ext cx="1152291" cy="1442012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1643042" y="3500438"/>
            <a:ext cx="285752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785918" y="3357562"/>
            <a:ext cx="285752" cy="158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428992" y="2571744"/>
            <a:ext cx="214314" cy="14287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3250397" y="2607463"/>
            <a:ext cx="214314" cy="14287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413437">
            <a:off x="605258" y="3322752"/>
            <a:ext cx="646869" cy="602174"/>
          </a:xfrm>
          <a:prstGeom prst="arc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1142976" y="3071810"/>
          <a:ext cx="573488" cy="458790"/>
        </p:xfrm>
        <a:graphic>
          <a:graphicData uri="http://schemas.openxmlformats.org/presentationml/2006/ole">
            <p:oleObj spid="_x0000_s21506" name="Формула" r:id="rId3" imgW="253800" imgH="20304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 rot="18483644">
            <a:off x="730922" y="2217338"/>
            <a:ext cx="9877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6 см</a:t>
            </a:r>
            <a:endParaRPr lang="ru-RU" sz="2800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14282" y="342900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785918" y="357187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</a:t>
            </a:r>
            <a:endParaRPr lang="ru-RU" sz="3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3428992" y="271462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</a:t>
            </a:r>
            <a:endParaRPr lang="ru-RU" sz="3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500166" y="135729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4286248" y="150017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2928926" y="342900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5072066" y="1857364"/>
            <a:ext cx="28575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ромб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857752" y="3714752"/>
            <a:ext cx="3140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 smtClean="0">
                <a:latin typeface="Cambria Math"/>
                <a:ea typeface="Cambria Math"/>
                <a:cs typeface="Times New Roman" pitchFamily="18" charset="0"/>
              </a:rPr>
              <a:t>MD + DN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Управляющая кнопка: домой 27">
            <a:hlinkClick r:id="rId4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ru-RU" dirty="0"/>
          </a:p>
        </p:txBody>
      </p:sp>
      <p:sp>
        <p:nvSpPr>
          <p:cNvPr id="3" name="Ромб 2"/>
          <p:cNvSpPr/>
          <p:nvPr/>
        </p:nvSpPr>
        <p:spPr>
          <a:xfrm>
            <a:off x="928662" y="1357298"/>
            <a:ext cx="2857520" cy="3929090"/>
          </a:xfrm>
          <a:prstGeom prst="diamond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/>
              </a:gs>
              <a:gs pos="100000">
                <a:srgbClr val="7030A0"/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1"/>
            <a:endCxn id="3" idx="3"/>
          </p:cNvCxnSpPr>
          <p:nvPr/>
        </p:nvCxnSpPr>
        <p:spPr>
          <a:xfrm rot="10800000" flipH="1">
            <a:off x="928662" y="3321843"/>
            <a:ext cx="285752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1"/>
          </p:cNvCxnSpPr>
          <p:nvPr/>
        </p:nvCxnSpPr>
        <p:spPr>
          <a:xfrm rot="10800000" flipH="1">
            <a:off x="928662" y="2071679"/>
            <a:ext cx="1928826" cy="1250165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2786050" y="2214554"/>
            <a:ext cx="214314" cy="14287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6200000" flipH="1">
            <a:off x="2643174" y="2214554"/>
            <a:ext cx="142876" cy="14287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Дуга 22"/>
          <p:cNvSpPr/>
          <p:nvPr/>
        </p:nvSpPr>
        <p:spPr>
          <a:xfrm rot="2863922">
            <a:off x="1123611" y="2779495"/>
            <a:ext cx="641708" cy="617720"/>
          </a:xfrm>
          <a:prstGeom prst="arc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4" name="Объект 23"/>
          <p:cNvGraphicFramePr>
            <a:graphicFrameLocks noChangeAspect="1"/>
          </p:cNvGraphicFramePr>
          <p:nvPr/>
        </p:nvGraphicFramePr>
        <p:xfrm>
          <a:off x="1785918" y="2703423"/>
          <a:ext cx="642942" cy="541425"/>
        </p:xfrm>
        <a:graphic>
          <a:graphicData uri="http://schemas.openxmlformats.org/presentationml/2006/ole">
            <p:oleObj spid="_x0000_s29698" name="Формула" r:id="rId3" imgW="241200" imgH="203040" progId="Equation.3">
              <p:embed/>
            </p:oleObj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00034" y="300037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786050" y="157161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K</a:t>
            </a:r>
            <a:endParaRPr lang="ru-RU" sz="36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1785918" y="100010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357422" y="507207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3714744" y="285749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072066" y="1857364"/>
            <a:ext cx="285752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ромб</a:t>
            </a: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57752" y="3714752"/>
            <a:ext cx="24961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3200" dirty="0" smtClean="0">
                <a:latin typeface="Cambria Math"/>
                <a:ea typeface="Cambria Math"/>
                <a:cs typeface="Times New Roman" pitchFamily="18" charset="0"/>
              </a:rPr>
              <a:t>∠</a:t>
            </a:r>
            <a:r>
              <a:rPr lang="en-US" sz="3200" dirty="0" smtClean="0">
                <a:latin typeface="Cambria Math"/>
                <a:ea typeface="Cambria Math"/>
                <a:cs typeface="Times New Roman" pitchFamily="18" charset="0"/>
              </a:rPr>
              <a:t> ABC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Управляющая кнопка: домой 18">
            <a:hlinkClick r:id="rId4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endParaRPr lang="ru-RU" dirty="0"/>
          </a:p>
        </p:txBody>
      </p:sp>
      <p:sp>
        <p:nvSpPr>
          <p:cNvPr id="3" name="Ромб 2"/>
          <p:cNvSpPr/>
          <p:nvPr/>
        </p:nvSpPr>
        <p:spPr>
          <a:xfrm>
            <a:off x="928662" y="1357298"/>
            <a:ext cx="2857520" cy="3929090"/>
          </a:xfrm>
          <a:prstGeom prst="diamond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/>
              </a:gs>
              <a:gs pos="100000">
                <a:schemeClr val="accent4">
                  <a:lumMod val="5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1"/>
            <a:endCxn id="3" idx="3"/>
          </p:cNvCxnSpPr>
          <p:nvPr/>
        </p:nvCxnSpPr>
        <p:spPr>
          <a:xfrm rot="10800000" flipH="1">
            <a:off x="928662" y="3321843"/>
            <a:ext cx="2857520" cy="1588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0"/>
            <a:endCxn id="3" idx="2"/>
          </p:cNvCxnSpPr>
          <p:nvPr/>
        </p:nvCxnSpPr>
        <p:spPr>
          <a:xfrm rot="16200000" flipH="1">
            <a:off x="392877" y="3321843"/>
            <a:ext cx="3929090" cy="1588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00034" y="300037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785918" y="271462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285984" y="500063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714744" y="292893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357422" y="92867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072066" y="1857364"/>
            <a:ext cx="285752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ромб, </a:t>
            </a:r>
            <a:r>
              <a:rPr lang="ru-RU" sz="28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∠А = 31°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57752" y="3714752"/>
            <a:ext cx="34676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углы </a:t>
            </a:r>
            <a:r>
              <a:rPr lang="ru-RU" sz="24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∆</a:t>
            </a:r>
            <a:r>
              <a:rPr lang="en-US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B</a:t>
            </a:r>
            <a:r>
              <a:rPr lang="ru-RU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О</a:t>
            </a:r>
            <a:r>
              <a:rPr lang="en-US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C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Управляющая кнопка: домой 14">
            <a:hlinkClick r:id="rId2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714380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/>
          </a:p>
        </p:txBody>
      </p:sp>
      <p:sp>
        <p:nvSpPr>
          <p:cNvPr id="3" name="Ромб 2"/>
          <p:cNvSpPr/>
          <p:nvPr/>
        </p:nvSpPr>
        <p:spPr>
          <a:xfrm rot="3358502">
            <a:off x="1190066" y="641382"/>
            <a:ext cx="2857520" cy="4735234"/>
          </a:xfrm>
          <a:prstGeom prst="diamond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/>
              </a:gs>
              <a:gs pos="100000">
                <a:srgbClr val="7030A0"/>
              </a:gs>
            </a:gsLst>
            <a:path path="circle">
              <a:fillToRect l="100000" t="100000"/>
            </a:path>
            <a:tileRect r="-100000" b="-100000"/>
          </a:gra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282" y="378619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428992" y="392906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500562" y="121442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428728" y="128586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642910" y="1714488"/>
            <a:ext cx="3929090" cy="264320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357818" y="2143116"/>
            <a:ext cx="27146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C00000"/>
                </a:solidFill>
              </a:rPr>
              <a:t>Дано:</a:t>
            </a:r>
          </a:p>
          <a:p>
            <a:r>
              <a:rPr lang="en-US" sz="2400" dirty="0" smtClean="0"/>
              <a:t>ABCD – </a:t>
            </a:r>
            <a:r>
              <a:rPr lang="ru-RU" sz="2400" dirty="0" smtClean="0"/>
              <a:t>ромб, </a:t>
            </a:r>
          </a:p>
          <a:p>
            <a:r>
              <a:rPr lang="ru-RU" sz="2400" dirty="0" smtClean="0"/>
              <a:t>АВ =      , </a:t>
            </a:r>
            <a:r>
              <a:rPr lang="ru-RU" sz="2400" dirty="0" smtClean="0">
                <a:latin typeface="Cambria Math"/>
                <a:ea typeface="Cambria Math"/>
              </a:rPr>
              <a:t>∠А =60°</a:t>
            </a:r>
            <a:endParaRPr lang="ru-RU" sz="2400" dirty="0"/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6072198" y="2928934"/>
          <a:ext cx="428628" cy="428628"/>
        </p:xfrm>
        <a:graphic>
          <a:graphicData uri="http://schemas.openxmlformats.org/presentationml/2006/ole">
            <p:oleObj spid="_x0000_s30722" name="Формула" r:id="rId3" imgW="228600" imgH="2286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928662" y="4929198"/>
            <a:ext cx="61584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большую диагональ ромба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Управляющая кнопка: домой 12">
            <a:hlinkClick r:id="rId4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00042"/>
            <a:ext cx="8229600" cy="714380"/>
          </a:xfrm>
        </p:spPr>
        <p:txBody>
          <a:bodyPr>
            <a:normAutofit fontScale="90000"/>
          </a:bodyPr>
          <a:lstStyle/>
          <a:p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Ромб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омб 2"/>
          <p:cNvSpPr/>
          <p:nvPr/>
        </p:nvSpPr>
        <p:spPr>
          <a:xfrm rot="8759322">
            <a:off x="648305" y="1408090"/>
            <a:ext cx="4105387" cy="2807452"/>
          </a:xfrm>
          <a:prstGeom prst="diamond">
            <a:avLst/>
          </a:prstGeom>
          <a:gradFill flip="none" rotWithShape="1">
            <a:gsLst>
              <a:gs pos="1000">
                <a:schemeClr val="bg1">
                  <a:alpha val="92000"/>
                </a:schemeClr>
              </a:gs>
              <a:gs pos="50000">
                <a:schemeClr val="bg1"/>
              </a:gs>
              <a:gs pos="33000">
                <a:srgbClr val="00B0F0">
                  <a:alpha val="34000"/>
                </a:srgbClr>
              </a:gs>
            </a:gsLst>
            <a:lin ang="16200000" scaled="1"/>
            <a:tileRect/>
          </a:gra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2"/>
            <a:endCxn id="3" idx="0"/>
          </p:cNvCxnSpPr>
          <p:nvPr/>
        </p:nvCxnSpPr>
        <p:spPr>
          <a:xfrm rot="16200000" flipH="1">
            <a:off x="1537411" y="2026633"/>
            <a:ext cx="2327173" cy="15703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1"/>
            <a:endCxn id="3" idx="3"/>
          </p:cNvCxnSpPr>
          <p:nvPr/>
        </p:nvCxnSpPr>
        <p:spPr>
          <a:xfrm flipH="1">
            <a:off x="999465" y="1663629"/>
            <a:ext cx="3403067" cy="2296374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500298" y="207167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571868" y="364331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4429124" y="142873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1285852" y="135729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00034" y="364331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2464579" y="2964653"/>
            <a:ext cx="214314" cy="1428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2643174" y="3000372"/>
            <a:ext cx="214314" cy="142876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Дуга 18"/>
          <p:cNvSpPr/>
          <p:nvPr/>
        </p:nvSpPr>
        <p:spPr>
          <a:xfrm rot="18579980">
            <a:off x="3387086" y="3433470"/>
            <a:ext cx="58338" cy="45719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Дуга 19"/>
          <p:cNvSpPr/>
          <p:nvPr/>
        </p:nvSpPr>
        <p:spPr>
          <a:xfrm rot="15345460">
            <a:off x="2930391" y="3523630"/>
            <a:ext cx="790798" cy="765582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Дуга 21"/>
          <p:cNvSpPr/>
          <p:nvPr/>
        </p:nvSpPr>
        <p:spPr>
          <a:xfrm rot="15907280">
            <a:off x="3053082" y="3705389"/>
            <a:ext cx="574735" cy="490190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Дуга 22"/>
          <p:cNvSpPr/>
          <p:nvPr/>
        </p:nvSpPr>
        <p:spPr>
          <a:xfrm rot="19076587">
            <a:off x="3040390" y="3456230"/>
            <a:ext cx="746076" cy="619613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 rot="19884044">
            <a:off x="1069775" y="3331850"/>
            <a:ext cx="684269" cy="764002"/>
          </a:xfrm>
          <a:prstGeom prst="arc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уга 24"/>
          <p:cNvSpPr/>
          <p:nvPr/>
        </p:nvSpPr>
        <p:spPr>
          <a:xfrm rot="1574605">
            <a:off x="1196347" y="3462894"/>
            <a:ext cx="642942" cy="714380"/>
          </a:xfrm>
          <a:prstGeom prst="arc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Дуга 25"/>
          <p:cNvSpPr/>
          <p:nvPr/>
        </p:nvSpPr>
        <p:spPr>
          <a:xfrm rot="19076587">
            <a:off x="3136138" y="3625196"/>
            <a:ext cx="523733" cy="393426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5000628" y="1428736"/>
            <a:ext cx="3929090" cy="25853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Свойства:</a:t>
            </a:r>
          </a:p>
          <a:p>
            <a:pPr marL="342900" indent="-342900">
              <a:buAutoNum type="arabicPeriod"/>
            </a:pPr>
            <a:r>
              <a:rPr lang="ru-RU" dirty="0" smtClean="0"/>
              <a:t>Диагонали в точке пересечения делятся пополам</a:t>
            </a:r>
          </a:p>
          <a:p>
            <a:pPr marL="342900" indent="-342900">
              <a:buAutoNum type="arabicPeriod"/>
            </a:pPr>
            <a:r>
              <a:rPr lang="en-US" dirty="0" smtClean="0"/>
              <a:t>C</a:t>
            </a:r>
            <a:r>
              <a:rPr lang="ru-RU" dirty="0" err="1" smtClean="0"/>
              <a:t>тороны</a:t>
            </a:r>
            <a:r>
              <a:rPr lang="ru-RU" dirty="0" smtClean="0"/>
              <a:t> </a:t>
            </a:r>
            <a:r>
              <a:rPr lang="ru-RU" dirty="0" smtClean="0"/>
              <a:t>равны</a:t>
            </a:r>
          </a:p>
          <a:p>
            <a:pPr marL="342900" indent="-342900">
              <a:buAutoNum type="arabicPeriod"/>
            </a:pPr>
            <a:r>
              <a:rPr lang="ru-RU" dirty="0" smtClean="0"/>
              <a:t>Противолежащие  углы равны</a:t>
            </a:r>
          </a:p>
          <a:p>
            <a:pPr marL="342900" indent="-342900">
              <a:buAutoNum type="arabicPeriod"/>
            </a:pPr>
            <a:r>
              <a:rPr lang="ru-RU" dirty="0" smtClean="0"/>
              <a:t>Диагонали пересекаются под прямым углом</a:t>
            </a:r>
          </a:p>
          <a:p>
            <a:pPr marL="342900" indent="-342900">
              <a:buAutoNum type="arabicPeriod"/>
            </a:pPr>
            <a:r>
              <a:rPr lang="ru-RU" dirty="0" smtClean="0"/>
              <a:t>Диагонали являются биссектрисами углов</a:t>
            </a:r>
            <a:endParaRPr lang="ru-RU" dirty="0"/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rot="5400000">
            <a:off x="2857488" y="1643050"/>
            <a:ext cx="500066" cy="714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285852" y="2500306"/>
            <a:ext cx="500066" cy="2143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2107389" y="3893347"/>
            <a:ext cx="500066" cy="14287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3786182" y="2643182"/>
            <a:ext cx="357190" cy="2143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Управляющая кнопка: настраиваемая 26">
            <a:hlinkClick r:id="rId2" action="ppaction://hlinksldjump" highlightClick="1"/>
          </p:cNvPr>
          <p:cNvSpPr/>
          <p:nvPr/>
        </p:nvSpPr>
        <p:spPr>
          <a:xfrm>
            <a:off x="3714744" y="4786322"/>
            <a:ext cx="571504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6</a:t>
            </a:r>
            <a:endParaRPr lang="ru-RU" sz="3200" dirty="0"/>
          </a:p>
        </p:txBody>
      </p:sp>
      <p:sp>
        <p:nvSpPr>
          <p:cNvPr id="28" name="Управляющая кнопка: настраиваемая 27">
            <a:hlinkClick r:id="rId3" action="ppaction://hlinksldjump" highlightClick="1"/>
          </p:cNvPr>
          <p:cNvSpPr/>
          <p:nvPr/>
        </p:nvSpPr>
        <p:spPr>
          <a:xfrm>
            <a:off x="4429124" y="4786322"/>
            <a:ext cx="571504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7</a:t>
            </a:r>
            <a:endParaRPr lang="ru-RU" sz="3200" dirty="0"/>
          </a:p>
        </p:txBody>
      </p:sp>
      <p:sp>
        <p:nvSpPr>
          <p:cNvPr id="30" name="Управляющая кнопка: настраиваемая 29">
            <a:hlinkClick r:id="rId4" action="ppaction://hlinksldjump" highlightClick="1"/>
          </p:cNvPr>
          <p:cNvSpPr/>
          <p:nvPr/>
        </p:nvSpPr>
        <p:spPr>
          <a:xfrm>
            <a:off x="5143504" y="4786322"/>
            <a:ext cx="642942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8</a:t>
            </a:r>
            <a:endParaRPr lang="ru-RU" sz="3200" dirty="0"/>
          </a:p>
        </p:txBody>
      </p:sp>
      <p:sp>
        <p:nvSpPr>
          <p:cNvPr id="32" name="Управляющая кнопка: настраиваемая 31">
            <a:hlinkClick r:id="rId5" action="ppaction://hlinksldjump" highlightClick="1"/>
          </p:cNvPr>
          <p:cNvSpPr/>
          <p:nvPr/>
        </p:nvSpPr>
        <p:spPr>
          <a:xfrm>
            <a:off x="6000760" y="4786322"/>
            <a:ext cx="571504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9</a:t>
            </a:r>
            <a:endParaRPr lang="ru-RU" sz="3200" dirty="0"/>
          </a:p>
        </p:txBody>
      </p:sp>
      <p:sp>
        <p:nvSpPr>
          <p:cNvPr id="33" name="Управляющая кнопка: настраиваемая 32">
            <a:hlinkClick r:id="rId6" action="ppaction://hlinksldjump" highlightClick="1"/>
          </p:cNvPr>
          <p:cNvSpPr/>
          <p:nvPr/>
        </p:nvSpPr>
        <p:spPr>
          <a:xfrm>
            <a:off x="428596" y="5572140"/>
            <a:ext cx="642942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11</a:t>
            </a:r>
            <a:endParaRPr lang="ru-RU" sz="2800" dirty="0"/>
          </a:p>
        </p:txBody>
      </p:sp>
      <p:sp>
        <p:nvSpPr>
          <p:cNvPr id="34" name="Управляющая кнопка: настраиваемая 33">
            <a:hlinkClick r:id="rId7" action="ppaction://hlinksldjump" highlightClick="1"/>
          </p:cNvPr>
          <p:cNvSpPr/>
          <p:nvPr/>
        </p:nvSpPr>
        <p:spPr>
          <a:xfrm>
            <a:off x="6715140" y="4786322"/>
            <a:ext cx="571504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10</a:t>
            </a:r>
            <a:endParaRPr lang="ru-RU" sz="2800" dirty="0"/>
          </a:p>
        </p:txBody>
      </p:sp>
      <p:sp>
        <p:nvSpPr>
          <p:cNvPr id="36" name="Управляющая кнопка: настраиваемая 35">
            <a:hlinkClick r:id="rId8" action="ppaction://hlinksldjump" highlightClick="1"/>
          </p:cNvPr>
          <p:cNvSpPr/>
          <p:nvPr/>
        </p:nvSpPr>
        <p:spPr>
          <a:xfrm>
            <a:off x="1214414" y="5572140"/>
            <a:ext cx="571504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12</a:t>
            </a:r>
            <a:endParaRPr lang="ru-RU" sz="2800" dirty="0"/>
          </a:p>
        </p:txBody>
      </p:sp>
      <p:sp>
        <p:nvSpPr>
          <p:cNvPr id="38" name="Управляющая кнопка: настраиваемая 37">
            <a:hlinkClick r:id="rId9" action="ppaction://hlinksldjump" highlightClick="1"/>
          </p:cNvPr>
          <p:cNvSpPr/>
          <p:nvPr/>
        </p:nvSpPr>
        <p:spPr>
          <a:xfrm>
            <a:off x="1928794" y="5572140"/>
            <a:ext cx="571504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13</a:t>
            </a:r>
            <a:endParaRPr lang="ru-RU" sz="2800" dirty="0"/>
          </a:p>
        </p:txBody>
      </p:sp>
      <p:sp>
        <p:nvSpPr>
          <p:cNvPr id="39" name="Управляющая кнопка: настраиваемая 38">
            <a:hlinkClick r:id="rId10" action="ppaction://hlinksldjump" highlightClick="1"/>
          </p:cNvPr>
          <p:cNvSpPr/>
          <p:nvPr/>
        </p:nvSpPr>
        <p:spPr>
          <a:xfrm>
            <a:off x="2643174" y="5572140"/>
            <a:ext cx="571504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14</a:t>
            </a:r>
            <a:endParaRPr lang="ru-RU" sz="2800" dirty="0"/>
          </a:p>
        </p:txBody>
      </p:sp>
      <p:sp>
        <p:nvSpPr>
          <p:cNvPr id="41" name="Управляющая кнопка: настраиваемая 40">
            <a:hlinkClick r:id="rId11" action="ppaction://hlinksldjump" highlightClick="1"/>
          </p:cNvPr>
          <p:cNvSpPr/>
          <p:nvPr/>
        </p:nvSpPr>
        <p:spPr>
          <a:xfrm>
            <a:off x="428596" y="4786322"/>
            <a:ext cx="571504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/>
              <a:t>1</a:t>
            </a:r>
            <a:endParaRPr lang="ru-RU" sz="3600" dirty="0"/>
          </a:p>
        </p:txBody>
      </p:sp>
      <p:sp>
        <p:nvSpPr>
          <p:cNvPr id="42" name="Управляющая кнопка: настраиваемая 41">
            <a:hlinkClick r:id="rId12" action="ppaction://hlinksldjump" highlightClick="1"/>
          </p:cNvPr>
          <p:cNvSpPr/>
          <p:nvPr/>
        </p:nvSpPr>
        <p:spPr>
          <a:xfrm>
            <a:off x="1071538" y="4786322"/>
            <a:ext cx="571504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2</a:t>
            </a:r>
            <a:endParaRPr lang="ru-RU" sz="3200" dirty="0"/>
          </a:p>
        </p:txBody>
      </p:sp>
      <p:sp>
        <p:nvSpPr>
          <p:cNvPr id="43" name="Управляющая кнопка: настраиваемая 42">
            <a:hlinkClick r:id="rId13" action="ppaction://hlinksldjump" highlightClick="1"/>
          </p:cNvPr>
          <p:cNvSpPr/>
          <p:nvPr/>
        </p:nvSpPr>
        <p:spPr>
          <a:xfrm>
            <a:off x="1785918" y="4786322"/>
            <a:ext cx="500066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3</a:t>
            </a:r>
            <a:endParaRPr lang="ru-RU" sz="3200" dirty="0"/>
          </a:p>
        </p:txBody>
      </p:sp>
      <p:sp>
        <p:nvSpPr>
          <p:cNvPr id="44" name="Управляющая кнопка: настраиваемая 43">
            <a:hlinkClick r:id="rId14" action="ppaction://hlinksldjump" highlightClick="1"/>
          </p:cNvPr>
          <p:cNvSpPr/>
          <p:nvPr/>
        </p:nvSpPr>
        <p:spPr>
          <a:xfrm>
            <a:off x="2357422" y="4786322"/>
            <a:ext cx="500066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4</a:t>
            </a:r>
            <a:endParaRPr lang="ru-RU" sz="3200" dirty="0"/>
          </a:p>
        </p:txBody>
      </p:sp>
      <p:sp>
        <p:nvSpPr>
          <p:cNvPr id="45" name="Управляющая кнопка: настраиваемая 44">
            <a:hlinkClick r:id="rId15" action="ppaction://hlinksldjump" highlightClick="1"/>
          </p:cNvPr>
          <p:cNvSpPr/>
          <p:nvPr/>
        </p:nvSpPr>
        <p:spPr>
          <a:xfrm>
            <a:off x="3000364" y="4786322"/>
            <a:ext cx="571504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5</a:t>
            </a:r>
            <a:endParaRPr lang="ru-RU" sz="3200" dirty="0"/>
          </a:p>
        </p:txBody>
      </p:sp>
      <p:sp>
        <p:nvSpPr>
          <p:cNvPr id="46" name="Управляющая кнопка: настраиваемая 45">
            <a:hlinkClick r:id="rId16" action="ppaction://hlinksldjump" highlightClick="1"/>
          </p:cNvPr>
          <p:cNvSpPr/>
          <p:nvPr/>
        </p:nvSpPr>
        <p:spPr>
          <a:xfrm>
            <a:off x="3357554" y="5572140"/>
            <a:ext cx="500066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15</a:t>
            </a:r>
            <a:endParaRPr lang="ru-RU" sz="2400" dirty="0"/>
          </a:p>
        </p:txBody>
      </p:sp>
      <p:sp>
        <p:nvSpPr>
          <p:cNvPr id="47" name="Управляющая кнопка: настраиваемая 46">
            <a:hlinkClick r:id="rId17" action="ppaction://hlinksldjump" highlightClick="1"/>
          </p:cNvPr>
          <p:cNvSpPr/>
          <p:nvPr/>
        </p:nvSpPr>
        <p:spPr>
          <a:xfrm>
            <a:off x="4000496" y="5572140"/>
            <a:ext cx="571504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16</a:t>
            </a:r>
            <a:endParaRPr lang="ru-RU" sz="2400" dirty="0"/>
          </a:p>
        </p:txBody>
      </p:sp>
      <p:sp>
        <p:nvSpPr>
          <p:cNvPr id="48" name="Управляющая кнопка: настраиваемая 47">
            <a:hlinkClick r:id="rId18" action="ppaction://hlinksldjump" highlightClick="1"/>
          </p:cNvPr>
          <p:cNvSpPr/>
          <p:nvPr/>
        </p:nvSpPr>
        <p:spPr>
          <a:xfrm>
            <a:off x="4714876" y="5572140"/>
            <a:ext cx="571504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17</a:t>
            </a:r>
            <a:endParaRPr lang="ru-RU" sz="2400" dirty="0"/>
          </a:p>
        </p:txBody>
      </p:sp>
      <p:sp>
        <p:nvSpPr>
          <p:cNvPr id="49" name="Управляющая кнопка: настраиваемая 48">
            <a:hlinkClick r:id="rId19" action="ppaction://hlinksldjump" highlightClick="1"/>
          </p:cNvPr>
          <p:cNvSpPr/>
          <p:nvPr/>
        </p:nvSpPr>
        <p:spPr>
          <a:xfrm>
            <a:off x="5429256" y="5572140"/>
            <a:ext cx="571504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18</a:t>
            </a:r>
            <a:endParaRPr lang="ru-RU" sz="2400" dirty="0"/>
          </a:p>
        </p:txBody>
      </p:sp>
      <p:sp>
        <p:nvSpPr>
          <p:cNvPr id="50" name="Управляющая кнопка: настраиваемая 49">
            <a:hlinkClick r:id="rId20" action="ppaction://hlinksldjump" highlightClick="1"/>
          </p:cNvPr>
          <p:cNvSpPr/>
          <p:nvPr/>
        </p:nvSpPr>
        <p:spPr>
          <a:xfrm>
            <a:off x="6143636" y="5572140"/>
            <a:ext cx="571504" cy="571504"/>
          </a:xfrm>
          <a:prstGeom prst="actionButtonBlank">
            <a:avLst/>
          </a:prstGeom>
          <a:gradFill flip="none" rotWithShape="1">
            <a:gsLst>
              <a:gs pos="0">
                <a:srgbClr val="7030A0">
                  <a:shade val="30000"/>
                  <a:satMod val="115000"/>
                </a:srgbClr>
              </a:gs>
              <a:gs pos="50000">
                <a:srgbClr val="7030A0">
                  <a:shade val="67500"/>
                  <a:satMod val="115000"/>
                </a:srgbClr>
              </a:gs>
              <a:gs pos="100000">
                <a:srgbClr val="7030A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19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71438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ru-RU" dirty="0"/>
          </a:p>
        </p:txBody>
      </p:sp>
      <p:sp>
        <p:nvSpPr>
          <p:cNvPr id="3" name="Ромб 2"/>
          <p:cNvSpPr/>
          <p:nvPr/>
        </p:nvSpPr>
        <p:spPr>
          <a:xfrm rot="3453979">
            <a:off x="1107566" y="409043"/>
            <a:ext cx="2857520" cy="4534604"/>
          </a:xfrm>
          <a:prstGeom prst="diamond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/>
              </a:gs>
              <a:gs pos="100000">
                <a:schemeClr val="accent4">
                  <a:lumMod val="50000"/>
                </a:schemeClr>
              </a:gs>
            </a:gsLst>
            <a:path path="rect">
              <a:fillToRect l="100000" t="100000"/>
            </a:path>
            <a:tileRect r="-100000" b="-100000"/>
          </a:gradFill>
          <a:ln w="2857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42844" y="335756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500298" y="92867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M</a:t>
            </a:r>
            <a:endParaRPr lang="ru-RU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28860" y="385762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K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86116" y="364331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357686" y="100010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85852" y="107154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cxnSp>
        <p:nvCxnSpPr>
          <p:cNvPr id="11" name="Прямая соединительная линия 10"/>
          <p:cNvCxnSpPr>
            <a:stCxn id="3" idx="1"/>
          </p:cNvCxnSpPr>
          <p:nvPr/>
        </p:nvCxnSpPr>
        <p:spPr>
          <a:xfrm rot="16200000" flipH="1">
            <a:off x="1334494" y="1906007"/>
            <a:ext cx="2387175" cy="1516067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>
            <a:endCxn id="3" idx="0"/>
          </p:cNvCxnSpPr>
          <p:nvPr/>
        </p:nvCxnSpPr>
        <p:spPr>
          <a:xfrm flipV="1">
            <a:off x="642910" y="1460339"/>
            <a:ext cx="3807048" cy="239728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1321571" y="2607463"/>
            <a:ext cx="2428892" cy="714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500298" y="192880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</a:t>
            </a:r>
            <a:endParaRPr lang="ru-RU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500694" y="1428736"/>
            <a:ext cx="30718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ромб,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BD : AC = 3 : 4,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= 200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28662" y="4929198"/>
            <a:ext cx="46288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высоту ромба МК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Управляющая кнопка: домой 22">
            <a:hlinkClick r:id="rId2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42910" y="1643050"/>
          <a:ext cx="3286122" cy="3143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687"/>
                <a:gridCol w="547687"/>
                <a:gridCol w="547687"/>
                <a:gridCol w="547687"/>
                <a:gridCol w="547687"/>
                <a:gridCol w="547687"/>
              </a:tblGrid>
              <a:tr h="52387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2387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2387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2387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2387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523876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5" name="Ромб 4"/>
          <p:cNvSpPr/>
          <p:nvPr/>
        </p:nvSpPr>
        <p:spPr>
          <a:xfrm rot="2792226">
            <a:off x="1525472" y="1695189"/>
            <a:ext cx="1518581" cy="3032478"/>
          </a:xfrm>
          <a:prstGeom prst="diamond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642910" y="385762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857488" y="350043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357554" y="178592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85852" y="214311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643438" y="1643050"/>
            <a:ext cx="392909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– ромб,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Длина квадратных клеток равна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ChangeAspect="1"/>
          </p:cNvGraphicFramePr>
          <p:nvPr/>
        </p:nvGraphicFramePr>
        <p:xfrm>
          <a:off x="6715140" y="2928934"/>
          <a:ext cx="666754" cy="500066"/>
        </p:xfrm>
        <a:graphic>
          <a:graphicData uri="http://schemas.openxmlformats.org/presentationml/2006/ole">
            <p:oleObj spid="_x0000_s31746" name="Формула" r:id="rId3" imgW="304560" imgH="228600" progId="Equation.3">
              <p:embed/>
            </p:oleObj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000100" y="5072074"/>
            <a:ext cx="437972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периметр </a:t>
            </a:r>
            <a:r>
              <a:rPr lang="en-US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ABCD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Управляющая кнопка: домой 12">
            <a:hlinkClick r:id="rId4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D:\Мои документы\картинки\WEBART\BS00554A.GIF"/>
          <p:cNvPicPr>
            <a:picLocks noChangeAspect="1" noChangeArrowheads="1"/>
          </p:cNvPicPr>
          <p:nvPr/>
        </p:nvPicPr>
        <p:blipFill>
          <a:blip r:embed="rId2">
            <a:lum bright="70000" contrast="-70000"/>
          </a:blip>
          <a:srcRect/>
          <a:stretch>
            <a:fillRect/>
          </a:stretch>
        </p:blipFill>
        <p:spPr bwMode="auto">
          <a:xfrm>
            <a:off x="0" y="1428736"/>
            <a:ext cx="9144000" cy="5429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WordArt 4"/>
          <p:cNvSpPr>
            <a:spLocks noChangeArrowheads="1" noChangeShapeType="1" noTextEdit="1"/>
          </p:cNvSpPr>
          <p:nvPr/>
        </p:nvSpPr>
        <p:spPr bwMode="auto">
          <a:xfrm>
            <a:off x="1428728" y="571480"/>
            <a:ext cx="5111750" cy="792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b="1" kern="10" dirty="0">
                <a:ln w="9525">
                  <a:solidFill>
                    <a:schemeClr val="hlink"/>
                  </a:solidFill>
                  <a:round/>
                  <a:headEnd/>
                  <a:tailEnd/>
                </a:ln>
                <a:solidFill>
                  <a:srgbClr val="004D73"/>
                </a:solidFill>
                <a:latin typeface="Times New Roman"/>
                <a:cs typeface="Times New Roman"/>
              </a:rPr>
              <a:t>Список литературы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71538" y="1714488"/>
            <a:ext cx="66437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defRPr/>
            </a:pPr>
            <a:r>
              <a:rPr lang="ru-RU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1.Смирнов В.А. Геометрия (планиметрия) Готовимся к ЕГЭ</a:t>
            </a:r>
          </a:p>
          <a:p>
            <a:pPr marL="342900" indent="-342900"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Москва Издательство МЦНМО 2009 г. </a:t>
            </a:r>
          </a:p>
          <a:p>
            <a:pPr marL="342900" indent="-342900">
              <a:defRPr/>
            </a:pP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 редакцией И.В.Ященко, А.В. Семенова.</a:t>
            </a:r>
            <a:endParaRPr lang="ru-RU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000100" y="2714620"/>
            <a:ext cx="6647141" cy="92333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Зив Б.Г. и др.</a:t>
            </a:r>
          </a:p>
          <a:p>
            <a:pPr marL="342900" indent="-342900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 по геометрии: Пособие для учащихся 7-11 </a:t>
            </a: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>
              <a:defRPr/>
            </a:pPr>
            <a:r>
              <a:rPr lang="ru-RU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Общеобразоват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учреждений. -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.: Просвещение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2000.-271 с.: ил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Verdana" pitchFamily="34" charset="0"/>
              </a:rPr>
              <a:t>.</a:t>
            </a:r>
          </a:p>
        </p:txBody>
      </p:sp>
      <p:sp>
        <p:nvSpPr>
          <p:cNvPr id="6" name="Text Box 9"/>
          <p:cNvSpPr txBox="1">
            <a:spLocks noChangeArrowheads="1"/>
          </p:cNvSpPr>
          <p:nvPr/>
        </p:nvSpPr>
        <p:spPr bwMode="auto">
          <a:xfrm>
            <a:off x="1000100" y="3857628"/>
            <a:ext cx="5127625" cy="646112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Рабинович Е.М. </a:t>
            </a:r>
          </a:p>
          <a:p>
            <a:pPr marL="342900" indent="-342900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Сборник задач на готовых чертежах.-К.:1996.-56с.</a:t>
            </a: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1000100" y="4643446"/>
            <a:ext cx="5581650" cy="923925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ru-RU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4. Гаврилова Н.Ф. </a:t>
            </a:r>
          </a:p>
          <a:p>
            <a:pPr marL="342900" indent="-342900">
              <a:defRPr/>
            </a:pP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Поурочные разработки по геометрии: 8 класс.-2-е изд.,</a:t>
            </a:r>
          </a:p>
          <a:p>
            <a:pPr marL="342900" indent="-342900">
              <a:defRPr/>
            </a:pPr>
            <a:r>
              <a:rPr lang="ru-RU" dirty="0" err="1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перераб</a:t>
            </a:r>
            <a:r>
              <a:rPr lang="ru-RU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и доп.-М.: ВАКО,2008.-368 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1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Ромб 2"/>
          <p:cNvSpPr/>
          <p:nvPr/>
        </p:nvSpPr>
        <p:spPr>
          <a:xfrm rot="8759322">
            <a:off x="648305" y="1408090"/>
            <a:ext cx="4105387" cy="2807452"/>
          </a:xfrm>
          <a:prstGeom prst="diamond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0800000" scaled="1"/>
            <a:tileRect/>
          </a:gra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2"/>
            <a:endCxn id="3" idx="0"/>
          </p:cNvCxnSpPr>
          <p:nvPr/>
        </p:nvCxnSpPr>
        <p:spPr>
          <a:xfrm rot="16200000" flipH="1">
            <a:off x="1537411" y="2026633"/>
            <a:ext cx="2327173" cy="1570366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Дуга 5"/>
          <p:cNvSpPr/>
          <p:nvPr/>
        </p:nvSpPr>
        <p:spPr>
          <a:xfrm>
            <a:off x="785786" y="3571876"/>
            <a:ext cx="714380" cy="714380"/>
          </a:xfrm>
          <a:prstGeom prst="arc">
            <a:avLst>
              <a:gd name="adj1" fmla="val 16200000"/>
              <a:gd name="adj2" fmla="val 375669"/>
            </a:avLst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1500166" y="3106728"/>
          <a:ext cx="857256" cy="750900"/>
        </p:xfrm>
        <a:graphic>
          <a:graphicData uri="http://schemas.openxmlformats.org/presentationml/2006/ole">
            <p:oleObj spid="_x0000_s1026" name="Формула" r:id="rId3" imgW="241200" imgH="2030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00034" y="364331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00430" y="364331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357686" y="135729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357290" y="128586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786446" y="1857364"/>
            <a:ext cx="2643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ромб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500694" y="4286256"/>
            <a:ext cx="2717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Найти: </a:t>
            </a:r>
            <a:r>
              <a:rPr lang="ru-RU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∠ </a:t>
            </a:r>
            <a:r>
              <a:rPr lang="en-US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BDC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dirty="0"/>
          </a:p>
        </p:txBody>
      </p:sp>
      <p:sp>
        <p:nvSpPr>
          <p:cNvPr id="3" name="Ромб 2"/>
          <p:cNvSpPr/>
          <p:nvPr/>
        </p:nvSpPr>
        <p:spPr>
          <a:xfrm rot="8759322">
            <a:off x="719743" y="1408091"/>
            <a:ext cx="4105387" cy="2807452"/>
          </a:xfrm>
          <a:prstGeom prst="diamond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3500430" y="4000504"/>
            <a:ext cx="1500198" cy="1588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Дуга 16"/>
          <p:cNvSpPr/>
          <p:nvPr/>
        </p:nvSpPr>
        <p:spPr>
          <a:xfrm rot="1137754">
            <a:off x="3233631" y="3526703"/>
            <a:ext cx="714178" cy="675610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8" name="Объект 17"/>
          <p:cNvGraphicFramePr>
            <a:graphicFrameLocks noChangeAspect="1"/>
          </p:cNvGraphicFramePr>
          <p:nvPr/>
        </p:nvGraphicFramePr>
        <p:xfrm>
          <a:off x="3857620" y="3286124"/>
          <a:ext cx="629646" cy="530228"/>
        </p:xfrm>
        <a:graphic>
          <a:graphicData uri="http://schemas.openxmlformats.org/presentationml/2006/ole">
            <p:oleObj spid="_x0000_s2050" name="Формула" r:id="rId3" imgW="241200" imgH="203040" progId="Equation.3">
              <p:embed/>
            </p:oleObj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5715008" y="4071942"/>
            <a:ext cx="2694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Найти: </a:t>
            </a:r>
            <a:r>
              <a:rPr lang="ru-RU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∠ </a:t>
            </a:r>
            <a:r>
              <a:rPr lang="en-US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ABC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1472" y="364331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3214678" y="392906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429124" y="142873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1428728" y="128586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5786446" y="1857364"/>
            <a:ext cx="2643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ромб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Управляющая кнопка: домой 12">
            <a:hlinkClick r:id="rId4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dirty="0"/>
          </a:p>
        </p:txBody>
      </p:sp>
      <p:sp>
        <p:nvSpPr>
          <p:cNvPr id="3" name="Ромб 2"/>
          <p:cNvSpPr/>
          <p:nvPr/>
        </p:nvSpPr>
        <p:spPr>
          <a:xfrm rot="8759322">
            <a:off x="648305" y="1408090"/>
            <a:ext cx="4105387" cy="2807452"/>
          </a:xfrm>
          <a:prstGeom prst="diamond">
            <a:avLst/>
          </a:prstGeom>
          <a:gradFill flip="none" rotWithShape="1">
            <a:gsLst>
              <a:gs pos="1000">
                <a:schemeClr val="bg1">
                  <a:alpha val="92000"/>
                </a:schemeClr>
              </a:gs>
              <a:gs pos="50000">
                <a:schemeClr val="bg1"/>
              </a:gs>
              <a:gs pos="33000">
                <a:srgbClr val="00B0F0">
                  <a:alpha val="34000"/>
                </a:srgbClr>
              </a:gs>
            </a:gsLst>
            <a:lin ang="16200000" scaled="1"/>
            <a:tileRect/>
          </a:gra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2"/>
            <a:endCxn id="3" idx="0"/>
          </p:cNvCxnSpPr>
          <p:nvPr/>
        </p:nvCxnSpPr>
        <p:spPr>
          <a:xfrm rot="16200000" flipH="1">
            <a:off x="1537411" y="2026633"/>
            <a:ext cx="2327173" cy="15703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Дуга 5"/>
          <p:cNvSpPr/>
          <p:nvPr/>
        </p:nvSpPr>
        <p:spPr>
          <a:xfrm rot="5841590">
            <a:off x="1830399" y="1258410"/>
            <a:ext cx="737821" cy="738350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500299" y="1785926"/>
          <a:ext cx="593828" cy="500066"/>
        </p:xfrm>
        <a:graphic>
          <a:graphicData uri="http://schemas.openxmlformats.org/presentationml/2006/ole">
            <p:oleObj spid="_x0000_s3074" name="Формула" r:id="rId3" imgW="241200" imgH="2030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1472" y="364331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357290" y="128586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4357686" y="128586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571868" y="364331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786446" y="1857364"/>
            <a:ext cx="2643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ромб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715008" y="4143380"/>
            <a:ext cx="2717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Найти: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∠ </a:t>
            </a:r>
            <a:r>
              <a:rPr lang="en-US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BAD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Управляющая кнопка: домой 13">
            <a:hlinkClick r:id="rId4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428604"/>
            <a:ext cx="8229600" cy="57150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ru-RU" dirty="0"/>
          </a:p>
        </p:txBody>
      </p:sp>
      <p:sp>
        <p:nvSpPr>
          <p:cNvPr id="3" name="Ромб 2"/>
          <p:cNvSpPr/>
          <p:nvPr/>
        </p:nvSpPr>
        <p:spPr>
          <a:xfrm rot="8759322">
            <a:off x="719743" y="1408091"/>
            <a:ext cx="4105387" cy="2807452"/>
          </a:xfrm>
          <a:prstGeom prst="diamond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2"/>
            <a:endCxn id="3" idx="0"/>
          </p:cNvCxnSpPr>
          <p:nvPr/>
        </p:nvCxnSpPr>
        <p:spPr>
          <a:xfrm rot="16200000" flipH="1">
            <a:off x="1608849" y="2026634"/>
            <a:ext cx="2327173" cy="15703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2"/>
          </p:cNvCxnSpPr>
          <p:nvPr/>
        </p:nvCxnSpPr>
        <p:spPr>
          <a:xfrm rot="16200000" flipH="1">
            <a:off x="2746431" y="889052"/>
            <a:ext cx="709199" cy="222755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>
            <a:off x="3786182" y="2357430"/>
            <a:ext cx="214314" cy="714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857620" y="2500306"/>
            <a:ext cx="214314" cy="714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 rot="5060478">
            <a:off x="2049168" y="1578518"/>
            <a:ext cx="573628" cy="617951"/>
          </a:xfrm>
          <a:prstGeom prst="arc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5" name="Объект 14"/>
          <p:cNvGraphicFramePr>
            <a:graphicFrameLocks noChangeAspect="1"/>
          </p:cNvGraphicFramePr>
          <p:nvPr/>
        </p:nvGraphicFramePr>
        <p:xfrm>
          <a:off x="2500298" y="2000240"/>
          <a:ext cx="573488" cy="458790"/>
        </p:xfrm>
        <a:graphic>
          <a:graphicData uri="http://schemas.openxmlformats.org/presentationml/2006/ole">
            <p:oleObj spid="_x0000_s4098" name="Формула" r:id="rId3" imgW="253800" imgH="203040" progId="Equation.3">
              <p:embed/>
            </p:oleObj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571472" y="364331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429124" y="135729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500430" y="371475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1500166" y="128586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143372" y="214311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786446" y="1857364"/>
            <a:ext cx="2643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ромб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643570" y="4071942"/>
            <a:ext cx="27174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Найти: </a:t>
            </a:r>
            <a:r>
              <a:rPr lang="ru-RU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∠ </a:t>
            </a:r>
            <a:r>
              <a:rPr lang="en-US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BAD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Управляющая кнопка: домой 22">
            <a:hlinkClick r:id="rId4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357166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5</a:t>
            </a:r>
            <a:endParaRPr lang="ru-RU" dirty="0"/>
          </a:p>
        </p:txBody>
      </p:sp>
      <p:sp>
        <p:nvSpPr>
          <p:cNvPr id="3" name="Параллелограмм 2"/>
          <p:cNvSpPr/>
          <p:nvPr/>
        </p:nvSpPr>
        <p:spPr>
          <a:xfrm>
            <a:off x="785786" y="1785926"/>
            <a:ext cx="4214842" cy="2286016"/>
          </a:xfrm>
          <a:prstGeom prst="parallelogram">
            <a:avLst>
              <a:gd name="adj" fmla="val 69433"/>
            </a:avLst>
          </a:prstGeom>
          <a:gradFill flip="none" rotWithShape="1">
            <a:gsLst>
              <a:gs pos="0">
                <a:srgbClr val="6FB12D">
                  <a:tint val="66000"/>
                  <a:satMod val="160000"/>
                </a:srgbClr>
              </a:gs>
              <a:gs pos="50000">
                <a:srgbClr val="6FB12D">
                  <a:tint val="44500"/>
                  <a:satMod val="160000"/>
                </a:srgbClr>
              </a:gs>
              <a:gs pos="100000">
                <a:srgbClr val="6FB12D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1213620" y="2928934"/>
            <a:ext cx="2286810" cy="7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0800000">
            <a:off x="1714480" y="2786058"/>
            <a:ext cx="1714512" cy="128588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2214546" y="3857628"/>
            <a:ext cx="14287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>
            <a:off x="2107389" y="3964785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stCxn id="3" idx="5"/>
          </p:cNvCxnSpPr>
          <p:nvPr/>
        </p:nvCxnSpPr>
        <p:spPr>
          <a:xfrm rot="10800000" flipH="1" flipV="1">
            <a:off x="1579410" y="2928934"/>
            <a:ext cx="206507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rot="5400000" flipH="1" flipV="1">
            <a:off x="1785918" y="2928934"/>
            <a:ext cx="142876" cy="1428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85720" y="364331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45" name="TextBox 44"/>
          <p:cNvSpPr txBox="1"/>
          <p:nvPr/>
        </p:nvSpPr>
        <p:spPr>
          <a:xfrm>
            <a:off x="1285852" y="228599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F</a:t>
            </a:r>
            <a:endParaRPr lang="ru-RU" sz="3600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2071670" y="400050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</a:t>
            </a:r>
            <a:endParaRPr lang="ru-RU" sz="36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3500430" y="385762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5000628" y="150017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49" name="TextBox 48"/>
          <p:cNvSpPr txBox="1"/>
          <p:nvPr/>
        </p:nvSpPr>
        <p:spPr>
          <a:xfrm>
            <a:off x="1857356" y="1357298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5786446" y="1857364"/>
            <a:ext cx="2643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ромб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072066" y="4572008"/>
            <a:ext cx="3652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Доказать :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BE = DF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Управляющая кнопка: домой 17">
            <a:hlinkClick r:id="rId2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428604"/>
            <a:ext cx="8229600" cy="71438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ru-RU" dirty="0"/>
          </a:p>
        </p:txBody>
      </p:sp>
      <p:sp>
        <p:nvSpPr>
          <p:cNvPr id="3" name="Параллелограмм 2"/>
          <p:cNvSpPr/>
          <p:nvPr/>
        </p:nvSpPr>
        <p:spPr>
          <a:xfrm>
            <a:off x="785786" y="1785926"/>
            <a:ext cx="4214842" cy="2286016"/>
          </a:xfrm>
          <a:prstGeom prst="parallelogram">
            <a:avLst>
              <a:gd name="adj" fmla="val 69433"/>
            </a:avLst>
          </a:prstGeom>
          <a:gradFill flip="none" rotWithShape="1">
            <a:gsLst>
              <a:gs pos="15000">
                <a:schemeClr val="bg1">
                  <a:alpha val="52000"/>
                </a:schemeClr>
              </a:gs>
              <a:gs pos="50000">
                <a:srgbClr val="FFC000">
                  <a:alpha val="64000"/>
                </a:srgbClr>
              </a:gs>
              <a:gs pos="100000">
                <a:srgbClr val="F6E8DA">
                  <a:alpha val="41000"/>
                </a:srgbClr>
              </a:gs>
            </a:gsLst>
            <a:lin ang="2700000" scaled="1"/>
            <a:tileRect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16200000" flipH="1">
            <a:off x="1750199" y="2393149"/>
            <a:ext cx="2286016" cy="107157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10800000" flipV="1">
            <a:off x="785786" y="1785926"/>
            <a:ext cx="4214842" cy="228601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2857488" y="2928934"/>
            <a:ext cx="1000132" cy="571504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>
            <a:off x="2250265" y="3464719"/>
            <a:ext cx="1143008" cy="71438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3714744" y="3214686"/>
            <a:ext cx="214314" cy="14287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rot="5400000">
            <a:off x="3607587" y="3250405"/>
            <a:ext cx="142876" cy="7143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85720" y="364331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3857620" y="321468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K</a:t>
            </a:r>
            <a:endParaRPr lang="ru-RU" sz="36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2428860" y="407194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</a:t>
            </a:r>
            <a:endParaRPr lang="ru-RU" sz="36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1785918" y="150017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5000628" y="1500174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3428992" y="392906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 rot="10800000">
            <a:off x="2571736" y="3786190"/>
            <a:ext cx="214314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/>
          <p:nvPr/>
        </p:nvCxnSpPr>
        <p:spPr>
          <a:xfrm rot="5400000">
            <a:off x="2428860" y="3929066"/>
            <a:ext cx="285752" cy="1588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786446" y="1857364"/>
            <a:ext cx="2643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ромб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072066" y="4714884"/>
            <a:ext cx="37216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Доказать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OK = OP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Управляющая кнопка: домой 19">
            <a:hlinkClick r:id="rId2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Равнобедренный треугольник 11"/>
          <p:cNvSpPr/>
          <p:nvPr/>
        </p:nvSpPr>
        <p:spPr>
          <a:xfrm rot="13359548">
            <a:off x="888049" y="2234450"/>
            <a:ext cx="2439971" cy="3387824"/>
          </a:xfrm>
          <a:prstGeom prst="triangle">
            <a:avLst>
              <a:gd name="adj" fmla="val 49998"/>
            </a:avLst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64294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Задача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ru-RU" dirty="0"/>
          </a:p>
        </p:txBody>
      </p:sp>
      <p:sp>
        <p:nvSpPr>
          <p:cNvPr id="3" name="Ромб 2"/>
          <p:cNvSpPr/>
          <p:nvPr/>
        </p:nvSpPr>
        <p:spPr>
          <a:xfrm rot="2589414">
            <a:off x="2020013" y="1029128"/>
            <a:ext cx="2442997" cy="3321745"/>
          </a:xfrm>
          <a:prstGeom prst="diamond">
            <a:avLst/>
          </a:prstGeom>
          <a:gradFill flip="none" rotWithShape="1">
            <a:gsLst>
              <a:gs pos="15000">
                <a:schemeClr val="bg1">
                  <a:lumMod val="95000"/>
                </a:schemeClr>
              </a:gs>
              <a:gs pos="50000">
                <a:schemeClr val="bg1"/>
              </a:gs>
              <a:gs pos="100000">
                <a:schemeClr val="accent4">
                  <a:lumMod val="75000"/>
                  <a:alpha val="83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" name="Прямая соединительная линия 4"/>
          <p:cNvCxnSpPr>
            <a:stCxn id="3" idx="1"/>
            <a:endCxn id="3" idx="3"/>
          </p:cNvCxnSpPr>
          <p:nvPr/>
        </p:nvCxnSpPr>
        <p:spPr>
          <a:xfrm rot="10800000" flipH="1" flipV="1">
            <a:off x="2350448" y="1854498"/>
            <a:ext cx="1782126" cy="167100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stCxn id="3" idx="0"/>
            <a:endCxn id="3" idx="2"/>
          </p:cNvCxnSpPr>
          <p:nvPr/>
        </p:nvCxnSpPr>
        <p:spPr>
          <a:xfrm rot="16200000" flipH="1" flipV="1">
            <a:off x="2029933" y="1553966"/>
            <a:ext cx="2423158" cy="227206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>
            <a:stCxn id="3" idx="2"/>
            <a:endCxn id="12" idx="0"/>
          </p:cNvCxnSpPr>
          <p:nvPr/>
        </p:nvCxnSpPr>
        <p:spPr>
          <a:xfrm rot="5400000">
            <a:off x="896590" y="3965207"/>
            <a:ext cx="1272515" cy="114526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28596" y="485776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K</a:t>
            </a:r>
            <a:endParaRPr lang="ru-RU" sz="36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143372" y="321468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D</a:t>
            </a:r>
            <a:endParaRPr lang="ru-RU" sz="36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357686" y="1214422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</a:t>
            </a:r>
            <a:endParaRPr lang="ru-RU" sz="3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1857356" y="1428736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</a:t>
            </a:r>
            <a:endParaRPr lang="ru-RU" sz="3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2000232" y="3786190"/>
            <a:ext cx="5000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786446" y="1857364"/>
            <a:ext cx="26432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Дано: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ABCD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ромб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000496" y="4500570"/>
            <a:ext cx="37681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Доказать : </a:t>
            </a:r>
            <a:r>
              <a:rPr lang="ru-RU" sz="3200" dirty="0" smtClean="0">
                <a:solidFill>
                  <a:srgbClr val="C00000"/>
                </a:solidFill>
                <a:latin typeface="Times New Roman" pitchFamily="18" charset="0"/>
                <a:ea typeface="Cambria Math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ea typeface="Cambria Math"/>
                <a:cs typeface="Times New Roman" pitchFamily="18" charset="0"/>
              </a:rPr>
              <a:t>KB = KD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Управляющая кнопка: домой 21">
            <a:hlinkClick r:id="rId2" action="ppaction://hlinksldjump" highlightClick="1"/>
          </p:cNvPr>
          <p:cNvSpPr/>
          <p:nvPr/>
        </p:nvSpPr>
        <p:spPr>
          <a:xfrm>
            <a:off x="7286644" y="5572140"/>
            <a:ext cx="1042416" cy="1042416"/>
          </a:xfrm>
          <a:prstGeom prst="actionButtonHom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glow rad="1397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304</TotalTime>
  <Words>578</Words>
  <PresentationFormat>Экран (4:3)</PresentationFormat>
  <Paragraphs>230</Paragraphs>
  <Slides>22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5" baseType="lpstr">
      <vt:lpstr>Городская</vt:lpstr>
      <vt:lpstr>Формула</vt:lpstr>
      <vt:lpstr>Microsoft Equation 3.0</vt:lpstr>
      <vt:lpstr>Слайд 1</vt:lpstr>
      <vt:lpstr>Ромб </vt:lpstr>
      <vt:lpstr>Задача 1</vt:lpstr>
      <vt:lpstr>Задача 2</vt:lpstr>
      <vt:lpstr>Задача 3</vt:lpstr>
      <vt:lpstr>Задача 4</vt:lpstr>
      <vt:lpstr>Задача 5</vt:lpstr>
      <vt:lpstr>Задача 6</vt:lpstr>
      <vt:lpstr>Задача 7</vt:lpstr>
      <vt:lpstr>Задача 8</vt:lpstr>
      <vt:lpstr>Задача 9</vt:lpstr>
      <vt:lpstr>Задача 10</vt:lpstr>
      <vt:lpstr>Задача 11</vt:lpstr>
      <vt:lpstr>Задача 12</vt:lpstr>
      <vt:lpstr>Задача 13</vt:lpstr>
      <vt:lpstr>Задача 14</vt:lpstr>
      <vt:lpstr>Задача 15</vt:lpstr>
      <vt:lpstr>Задача 16</vt:lpstr>
      <vt:lpstr>Задача 17</vt:lpstr>
      <vt:lpstr>Задача 18</vt:lpstr>
      <vt:lpstr>Задача 19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12</cp:lastModifiedBy>
  <cp:revision>34</cp:revision>
  <dcterms:modified xsi:type="dcterms:W3CDTF">2012-10-18T09:45:53Z</dcterms:modified>
</cp:coreProperties>
</file>