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3"/>
    <p:sldMasterId id="2147483716" r:id="rId4"/>
  </p:sldMasterIdLst>
  <p:notesMasterIdLst>
    <p:notesMasterId r:id="rId23"/>
  </p:notesMasterIdLst>
  <p:handoutMasterIdLst>
    <p:handoutMasterId r:id="rId24"/>
  </p:handoutMasterIdLst>
  <p:sldIdLst>
    <p:sldId id="340" r:id="rId5"/>
    <p:sldId id="343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267" r:id="rId18"/>
    <p:sldId id="356" r:id="rId19"/>
    <p:sldId id="357" r:id="rId20"/>
    <p:sldId id="358" r:id="rId21"/>
    <p:sldId id="35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1" autoAdjust="0"/>
    <p:restoredTop sz="94715" autoAdjust="0"/>
  </p:normalViewPr>
  <p:slideViewPr>
    <p:cSldViewPr snapToGrid="0"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A5608-BE9D-4F64-80F1-A57806748422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11ACF-5F3E-486B-B381-0F1ED2FDC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8B04BB-28B6-4670-BF91-03AD5DF33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C8CA6-F60A-4D7B-9C59-B0C16B55B090}" type="slidenum">
              <a:rPr lang="ru-RU"/>
              <a:pPr/>
              <a:t>1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9063" indent="-119063" eaLnBrk="1" hangingPunct="1"/>
            <a:r>
              <a:rPr lang="ru-RU" smtClean="0"/>
              <a:t>[</a:t>
            </a:r>
            <a:r>
              <a:rPr lang="ru-RU" b="1" smtClean="0"/>
              <a:t>Примечания для инструктора</a:t>
            </a:r>
            <a:r>
              <a:rPr lang="ru-RU" smtClean="0"/>
              <a:t>. </a:t>
            </a:r>
          </a:p>
          <a:p>
            <a:pPr marL="119063" indent="-119063" eaLnBrk="1" hangingPunct="1">
              <a:buFontTx/>
              <a:buChar char="•"/>
            </a:pPr>
            <a:r>
              <a:rPr lang="ru-RU" smtClean="0"/>
              <a:t>Дополнительные сведения о настройке этого шаблона см. на самом последнем слайде. Кроме того, на некоторых слайдах в области заметок имеются дополнительные материалы к занятиям.</a:t>
            </a:r>
          </a:p>
          <a:p>
            <a:pPr marL="119063" indent="-119063" eaLnBrk="1" hangingPunct="1">
              <a:buFontTx/>
              <a:buChar char="•"/>
            </a:pPr>
            <a:r>
              <a:rPr lang="ru-RU" b="1" smtClean="0"/>
              <a:t>Анимация Adobe Flash</a:t>
            </a:r>
            <a:r>
              <a:rPr lang="ru-RU" smtClean="0"/>
              <a:t>. Этот шаблон содержит анимацию Flash. Она будет воспроизводиться в PowerPoint 2000 и более поздних версиях. Однако если потребуется сохранить этот шаблон в PowerPoint 2007, сохраните его в формате старой версии PowerPoint: </a:t>
            </a:r>
            <a:r>
              <a:rPr lang="ru-RU" b="1" smtClean="0"/>
              <a:t>Презентация PowerPoint 97-2003 (*.ppt) </a:t>
            </a:r>
            <a:r>
              <a:rPr lang="ru-RU" smtClean="0"/>
              <a:t>или </a:t>
            </a:r>
            <a:r>
              <a:rPr lang="ru-RU" b="1" smtClean="0"/>
              <a:t>Шаблон PowerPoint 97-2003 (*.pot)</a:t>
            </a:r>
            <a:r>
              <a:rPr lang="ru-RU" smtClean="0"/>
              <a:t>.</a:t>
            </a:r>
            <a:r>
              <a:rPr lang="ru-RU" b="1" smtClean="0"/>
              <a:t> </a:t>
            </a:r>
            <a:r>
              <a:rPr lang="ru-RU" smtClean="0"/>
              <a:t>(Эти типы файлов доступны в диалоговом окне </a:t>
            </a:r>
            <a:r>
              <a:rPr lang="ru-RU" b="1" smtClean="0"/>
              <a:t>Сохранить как</a:t>
            </a:r>
            <a:r>
              <a:rPr lang="ru-RU" smtClean="0"/>
              <a:t> в поле </a:t>
            </a:r>
            <a:r>
              <a:rPr lang="ru-RU" b="1" smtClean="0"/>
              <a:t>Тип файла</a:t>
            </a:r>
            <a:r>
              <a:rPr lang="ru-RU" smtClean="0"/>
              <a:t>.) </a:t>
            </a:r>
            <a:br>
              <a:rPr lang="ru-RU" smtClean="0"/>
            </a:br>
            <a:r>
              <a:rPr lang="ru-RU" b="1" smtClean="0"/>
              <a:t>Предупреждение</a:t>
            </a:r>
            <a:r>
              <a:rPr lang="ru-RU" smtClean="0"/>
              <a:t>. При сохранении файла в формате PowerPoint 2007, таком как </a:t>
            </a:r>
            <a:r>
              <a:rPr lang="ru-RU" b="1" smtClean="0"/>
              <a:t>Презентация PowerPoint (*.pptx)</a:t>
            </a:r>
            <a:r>
              <a:rPr lang="ru-RU" smtClean="0"/>
              <a:t> или </a:t>
            </a:r>
            <a:r>
              <a:rPr lang="ru-RU" b="1" smtClean="0"/>
              <a:t>Шаблон PowerPoint (*.potx)</a:t>
            </a:r>
            <a:r>
              <a:rPr lang="ru-RU" smtClean="0"/>
              <a:t>, анимация не сохраняется.</a:t>
            </a:r>
            <a:endParaRPr lang="ru-RU" b="1" smtClean="0"/>
          </a:p>
          <a:p>
            <a:pPr marL="119063" indent="-119063" eaLnBrk="1" hangingPunct="1">
              <a:buFontTx/>
              <a:buChar char="•"/>
            </a:pPr>
            <a:r>
              <a:rPr lang="ru-RU" b="1" smtClean="0"/>
              <a:t>Кроме того</a:t>
            </a:r>
            <a:r>
              <a:rPr lang="ru-RU" smtClean="0"/>
              <a:t>, поскольку эта презентация содержит анимацию Flash, при сохранении шаблона может выводиться предупреждающее сообщение, касающееся личных сведений. Если такие сведения не добавлены в свойства самого файла Flash, это предупреждение не относится к данной презентации. Нажмите кнопку </a:t>
            </a:r>
            <a:r>
              <a:rPr lang="ru-RU" b="1" smtClean="0"/>
              <a:t>ОК</a:t>
            </a:r>
            <a:r>
              <a:rPr lang="ru-RU" smtClean="0"/>
              <a:t> в окне сообщения.]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B76EF-3463-47BD-A702-43A2D594EABD}" type="slidenum">
              <a:rPr lang="ru-RU"/>
              <a:pPr/>
              <a:t>10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7B6DF-E6DE-4805-A42B-6C1D68B00D31}" type="slidenum">
              <a:rPr lang="ru-RU"/>
              <a:pPr/>
              <a:t>11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BF565-82ED-467E-8C00-92B00630F458}" type="slidenum">
              <a:rPr lang="ru-RU"/>
              <a:pPr/>
              <a:t>12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Если были добавлены либо изменены названия глав и заголовки, выберите пункт </a:t>
            </a:r>
            <a:r>
              <a:rPr lang="ru-RU" b="1" smtClean="0"/>
              <a:t>обновить целиком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FF762-068B-4B6C-B951-3B12B8181E02}" type="slidenum">
              <a:rPr lang="ru-RU"/>
              <a:pPr/>
              <a:t>13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/>
              <a:t>Примечание</a:t>
            </a:r>
            <a:r>
              <a:rPr lang="ru-RU" smtClean="0"/>
              <a:t>. Рекомендуется обновлять оглавление перед печатью или рассылкой документа. Это позволит включить в него изменения, внесенные в последнюю минуту.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1CE57-F240-454C-8E12-EE9CB4234471}" type="slidenum">
              <a:rPr lang="ru-RU"/>
              <a:pPr/>
              <a:t>14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Эти возможности выходят за рамки данного курса, но дополнительные сведения о них можно найти на </a:t>
            </a:r>
            <a:r>
              <a:rPr lang="ru-RU" dirty="0" err="1" smtClean="0"/>
              <a:t>веб-сайте</a:t>
            </a:r>
            <a:r>
              <a:rPr lang="ru-RU" dirty="0" smtClean="0"/>
              <a:t> </a:t>
            </a:r>
            <a:r>
              <a:rPr lang="ru-RU" dirty="0" err="1" smtClean="0"/>
              <a:t>Office</a:t>
            </a:r>
            <a:r>
              <a:rPr lang="ru-RU" dirty="0" smtClean="0"/>
              <a:t> </a:t>
            </a:r>
            <a:r>
              <a:rPr lang="ru-RU" dirty="0" err="1" smtClean="0"/>
              <a:t>Online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BBC01-EB78-48A4-AB9B-671BA5450208}" type="slidenum">
              <a:rPr lang="ru-RU"/>
              <a:pPr/>
              <a:t>2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8EB23-CE35-4777-AF5E-8E451F33D1FB}" type="slidenum">
              <a:rPr lang="ru-RU"/>
              <a:pPr/>
              <a:t>3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этом занятии показано, как это сделать.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FA220-F06A-4A21-A255-E83463B535B1}" type="slidenum">
              <a:rPr lang="ru-RU"/>
              <a:pPr/>
              <a:t>4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На этом слайде и в анимации показаны основные этапы создания оглавления; этот процесс подробнее рассматривается на последующих слайдах. </a:t>
            </a:r>
          </a:p>
          <a:p>
            <a:pPr eaLnBrk="1" hangingPunct="1"/>
            <a:r>
              <a:rPr lang="ru-RU" b="1" smtClean="0"/>
              <a:t>Совет</a:t>
            </a:r>
            <a:r>
              <a:rPr lang="ru-RU" smtClean="0"/>
              <a:t>. Если для названий глав и заголовков уже использованы встроенные стили заголовков Word ("Заголовок 1", "Заголовок 2" и "Заголовок 3"), можно пропустить действие 1 и сразу перейти к действию 2. Чтобы проверить названия глав и заголовки, щелкните их и просмотрите группу </a:t>
            </a:r>
            <a:r>
              <a:rPr lang="ru-RU" b="1" smtClean="0"/>
              <a:t>Стили</a:t>
            </a:r>
            <a:r>
              <a:rPr lang="ru-RU" smtClean="0"/>
              <a:t> на вкладке </a:t>
            </a:r>
            <a:r>
              <a:rPr lang="ru-RU" b="1" smtClean="0"/>
              <a:t>Главная</a:t>
            </a:r>
            <a:r>
              <a:rPr lang="ru-RU" smtClean="0"/>
              <a:t>. Если для них заданы стили "Заголовок 1", "Заголовок 2" и "Заголовок 3", они уже настроены.</a:t>
            </a:r>
          </a:p>
          <a:p>
            <a:pPr eaLnBrk="1" hangingPunct="1"/>
            <a:r>
              <a:rPr lang="ru-RU" smtClean="0"/>
              <a:t>[</a:t>
            </a:r>
            <a:r>
              <a:rPr lang="ru-RU" b="1" smtClean="0"/>
              <a:t>Примечание для инструктора</a:t>
            </a:r>
            <a:r>
              <a:rPr lang="ru-RU" smtClean="0"/>
              <a:t>. Для воспроизведения анимации во время показа слайдов щелкните ее правой кнопкой мыши и выберите команду </a:t>
            </a:r>
            <a:r>
              <a:rPr lang="ru-RU" b="1" smtClean="0"/>
              <a:t>Воспроизведение</a:t>
            </a:r>
            <a:r>
              <a:rPr lang="ru-RU" smtClean="0"/>
              <a:t>. Чтобы воспроизвести файл повторно, выберите в контекстном меню команду </a:t>
            </a:r>
            <a:r>
              <a:rPr lang="ru-RU" b="1" smtClean="0"/>
              <a:t>Перемотка</a:t>
            </a:r>
            <a:r>
              <a:rPr lang="ru-RU" smtClean="0"/>
              <a:t>, а затем — команду </a:t>
            </a:r>
            <a:r>
              <a:rPr lang="ru-RU" b="1" smtClean="0"/>
              <a:t>Воспроизведение</a:t>
            </a:r>
            <a:r>
              <a:rPr lang="ru-RU" smtClean="0"/>
              <a:t>. Если при щелчке слайда для ввода текста или перехода к следующему слайду ничего не происходит, щелкните вне объекта анимации. Иногда необходимо щелкнуть дважды. В случае проблем с просмотром анимации ознакомьтесь с заметками к последнему слайду этой презентации, касающимися воспроизведения анимации Adobe Flash. Если после этого будут возникать проблемы, используйте следующий слайд со статичным изображением: это дубликат данного слайда. Перед показом презентации удалите один из этих двух слайдов.]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2428D-2BC7-434E-8E90-7B4927DD0AFC}" type="slidenum">
              <a:rPr lang="ru-RU"/>
              <a:pPr/>
              <a:t>5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На этом слайде показаны основные этапы создания оглавления; этот процесс подробнее рассматривается на последующих слайдах. </a:t>
            </a:r>
          </a:p>
          <a:p>
            <a:pPr eaLnBrk="1" hangingPunct="1"/>
            <a:r>
              <a:rPr lang="ru-RU" b="1" smtClean="0"/>
              <a:t>Совет</a:t>
            </a:r>
            <a:r>
              <a:rPr lang="ru-RU" smtClean="0"/>
              <a:t>. Если для названий глав и заголовков уже использованы встроенные стили заголовков Word ("Заголовок 1", "Заголовок 2" и "Заголовок 3"), можно пропустить действие 1 и сразу перейти к действию 2. Чтобы проверить названия глав и заголовки, щелкните их и просмотрите группу </a:t>
            </a:r>
            <a:r>
              <a:rPr lang="ru-RU" b="1" smtClean="0"/>
              <a:t>Стили</a:t>
            </a:r>
            <a:r>
              <a:rPr lang="ru-RU" smtClean="0"/>
              <a:t> на вкладке </a:t>
            </a:r>
            <a:r>
              <a:rPr lang="ru-RU" b="1" smtClean="0"/>
              <a:t>Главная</a:t>
            </a:r>
            <a:r>
              <a:rPr lang="ru-RU" smtClean="0"/>
              <a:t>. Если для них заданы стили "Заголовок 1", "Заголовок 2" и "Заголовок 3", они уже настроены.</a:t>
            </a:r>
          </a:p>
          <a:p>
            <a:pPr eaLnBrk="1" hangingPunct="1"/>
            <a:r>
              <a:rPr lang="ru-RU" smtClean="0"/>
              <a:t>[</a:t>
            </a:r>
            <a:r>
              <a:rPr lang="ru-RU" b="1" smtClean="0"/>
              <a:t>Примечание для инструктора</a:t>
            </a:r>
            <a:r>
              <a:rPr lang="ru-RU" smtClean="0"/>
              <a:t>. Этот слайд идентичен предыдущему, но вместо анимации на нем представлено статичное изображение. Данный слайд следует использовать в случае проблем с воспроизведением анимации. Перед показом презентации удалите один из этих двух слайдов.]</a:t>
            </a:r>
            <a:endParaRPr lang="ru-RU" b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CB190-1CC4-4392-967A-031DD7D303BE}" type="slidenum">
              <a:rPr lang="ru-RU"/>
              <a:pPr/>
              <a:t>6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61626-A142-4FD8-8483-AFF239A1308E}" type="slidenum">
              <a:rPr lang="ru-RU"/>
              <a:pPr/>
              <a:t>7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98B02-E3D4-45DC-A1BE-8FD61DD9F223}" type="slidenum">
              <a:rPr lang="ru-RU"/>
              <a:pPr/>
              <a:t>8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Вы увидите эти иерархические уровни при создании оглавления в следующем действии.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15B6F-1395-4C8D-85D7-EFE445420B40}" type="slidenum">
              <a:rPr lang="ru-RU"/>
              <a:pPr/>
              <a:t>9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 dirty="0" smtClean="0"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fld id="{557614FE-8DB4-46FF-AAD0-6B87F1198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E4A0D-8307-451D-A0D7-71135505A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3AC5-7555-4AFF-8410-D1788B5F2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4ACF6-C763-4078-88F8-CD456A5C6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CB9B-9558-43D2-B351-41B4BEBEF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57614FE-8DB4-46FF-AAD0-6B87F1198F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6A3A3966-DFDE-4E95-BA76-475A3B8D50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EE18A30-E7F8-4492-8138-956B4234C1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6F47C-2EBF-4FC6-9F1D-AA47D9CA17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74248C-153B-4C0C-B2E1-7C847B263B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357391E5-E2D4-4949-8FB5-EA5CAC7DF0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A3966-DFDE-4E95-BA76-475A3B8D5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904E45-D611-49FB-AE0B-BD4CCA5BA3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A8D4A4-0531-4003-9668-666088C09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90FD3378-518D-454B-8695-2BC67CB37E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E4A0D-8307-451D-A0D7-71135505AC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E7483AC5-7555-4AFF-8410-D1788B5F25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4ACF6-C763-4078-88F8-CD456A5C6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18A30-E7F8-4492-8138-956B4234C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F47C-2EBF-4FC6-9F1D-AA47D9CA1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4248C-153B-4C0C-B2E1-7C847B263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391E5-E2D4-4949-8FB5-EA5CAC7DF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04E45-D611-49FB-AE0B-BD4CCA5B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D4A4-0531-4003-9668-666088C09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D3378-518D-454B-8695-2BC67CB37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 smtClean="0">
                <a:solidFill>
                  <a:srgbClr val="005AB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800" y="6315075"/>
            <a:ext cx="370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 dirty="0" smtClean="0">
                <a:solidFill>
                  <a:srgbClr val="005AB4"/>
                </a:solidFill>
              </a:defRPr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005AB4"/>
                </a:solidFill>
              </a:defRPr>
            </a:lvl1pPr>
          </a:lstStyle>
          <a:p>
            <a:pPr>
              <a:defRPr/>
            </a:pPr>
            <a:fld id="{B3BEE495-19D5-4B4F-9D31-6496803DB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Оглавление I. Создание автоматического оглавления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BEE495-19D5-4B4F-9D31-6496803DB8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ransition spd="med"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752" y="2809685"/>
            <a:ext cx="6400800" cy="103028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Оглавление. Создание автоматического оглавления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2254" y="390525"/>
            <a:ext cx="6919912" cy="1887538"/>
          </a:xfrm>
        </p:spPr>
        <p:txBody>
          <a:bodyPr/>
          <a:lstStyle/>
          <a:p>
            <a:pPr eaLnBrk="1" hangingPunct="1"/>
            <a:r>
              <a:rPr lang="ru-RU" dirty="0" err="1" smtClean="0"/>
              <a:t>Microsoft</a:t>
            </a:r>
            <a:r>
              <a:rPr lang="ru-RU" sz="2800" baseline="70000" dirty="0" smtClean="0">
                <a:cs typeface="Tahoma" pitchFamily="34" charset="0"/>
              </a:rPr>
              <a:t>®</a:t>
            </a:r>
            <a:r>
              <a:rPr lang="ru-RU" dirty="0" smtClean="0"/>
              <a:t> </a:t>
            </a:r>
            <a:r>
              <a:rPr lang="ru-RU" dirty="0" err="1" smtClean="0"/>
              <a:t>Office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 smtClean="0">
                <a:cs typeface="Tahoma" pitchFamily="34" charset="0"/>
              </a:rPr>
              <a:t>2007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autoUpdateAnimBg="0" advAuto="1000"/>
      <p:bldP spid="17613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Действие 2. Создание оглавления</a:t>
            </a:r>
          </a:p>
        </p:txBody>
      </p:sp>
      <p:pic>
        <p:nvPicPr>
          <p:cNvPr id="15367" name="Picture 8" descr="Выбор команды ''Оглавление'' и параметра ''Автособираемое оглавление 1'' для создания оглавлен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33450"/>
            <a:ext cx="5662613" cy="2854325"/>
          </a:xfrm>
          <a:noFill/>
        </p:spPr>
      </p:pic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Готово! Все очень быстро и просто. 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77813" y="3994150"/>
            <a:ext cx="751046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При щелчке автоматического оглавления оно выводится в светло-голубом поле. Это нормально; выделение цветом указывает на то, что оглавление автоматическое.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При перемещении указателя за пределы оглавления его элементы станут серого цвета, а в месте щелчка появится курсор. </a:t>
            </a: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 advAuto="0"/>
      <p:bldP spid="20070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Обновление оглавления</a:t>
            </a:r>
          </a:p>
        </p:txBody>
      </p:sp>
      <p:pic>
        <p:nvPicPr>
          <p:cNvPr id="16391" name="Picture 10" descr="Нажатие кнопки ''Обновить таблицу'' для обновления оглавлен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33450"/>
            <a:ext cx="5662613" cy="2854325"/>
          </a:xfrm>
          <a:noFill/>
        </p:spPr>
      </p:pic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После создания оглавления, возможно, потребуется его обновлять. 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77813" y="3994150"/>
            <a:ext cx="592613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Оглавление автоматически обновляется при открытии документа, но его также рекомендуется обновлять при добавлении названий и разделов, а также при добавлении содержимого, которое может повлиять на нумерацию страниц в оглавлении.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этого требуется выполнить всего два действия.</a:t>
            </a:r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  <p:bldP spid="20275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Обновление оглавления</a:t>
            </a:r>
          </a:p>
        </p:txBody>
      </p:sp>
      <p:pic>
        <p:nvPicPr>
          <p:cNvPr id="17415" name="Picture 8" descr="Нажатие кнопки ''Обновить таблицу'' для обновления оглавлен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33450"/>
            <a:ext cx="5662613" cy="2854325"/>
          </a:xfrm>
          <a:noFill/>
        </p:spPr>
      </p:pic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Чтобы обновить оглавление, необходимо открыть вкладку </a:t>
            </a:r>
            <a:r>
              <a:rPr lang="ru-RU" sz="2000" b="1"/>
              <a:t>Ссылки</a:t>
            </a:r>
            <a:r>
              <a:rPr lang="ru-RU" sz="2000"/>
              <a:t>, а затем выбрать команду </a:t>
            </a:r>
            <a:r>
              <a:rPr lang="ru-RU" sz="2000" b="1"/>
              <a:t>Обновить таблицу</a:t>
            </a:r>
            <a:r>
              <a:rPr lang="ru-RU" sz="2000"/>
              <a:t> в группе </a:t>
            </a:r>
            <a:r>
              <a:rPr lang="ru-RU" sz="2000" b="1"/>
              <a:t>Оглавление</a:t>
            </a:r>
            <a:r>
              <a:rPr lang="ru-RU" sz="2000"/>
              <a:t>.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277813" y="3994150"/>
            <a:ext cx="5926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обновлении оглавления выводится запрос о том, требуется ли обновить оглавление полностью или только номера страниц.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Выберите пункт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номера страниц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если был добавлен только текст, а не заголовки. Если документ большой, это позволит сэкономить время. 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 advAuto="0"/>
      <p:bldP spid="20480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/>
          <a:lstStyle/>
          <a:p>
            <a:pPr eaLnBrk="1" hangingPunct="1"/>
            <a:r>
              <a:rPr lang="ru-RU" smtClean="0"/>
              <a:t>Обновление оглавления</a:t>
            </a:r>
          </a:p>
        </p:txBody>
      </p:sp>
      <p:pic>
        <p:nvPicPr>
          <p:cNvPr id="18439" name="Picture 8" descr="Нажатие кнопки ''Обновить таблицу'' для обновления оглавлен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33450"/>
            <a:ext cx="5662613" cy="2854325"/>
          </a:xfrm>
          <a:noFill/>
        </p:spPr>
      </p:pic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Не изменяйте элементы в самом оглавлении — при его обновлении эти изменения будут утрачены. 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77813" y="3994150"/>
            <a:ext cx="592613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Чтобы изменить текст в оглавлении, отредактируйте его в документе (не в оглавлении), а затем выберите пункт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Обновить таблицу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компиляции изменений.</a:t>
            </a: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 advAuto="0"/>
      <p:bldP spid="20685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/>
          <a:lstStyle/>
          <a:p>
            <a:pPr eaLnBrk="1" hangingPunct="1"/>
            <a:r>
              <a:rPr lang="ru-RU" smtClean="0"/>
              <a:t>Другие изменения оглавления </a:t>
            </a:r>
          </a:p>
        </p:txBody>
      </p:sp>
      <p:pic>
        <p:nvPicPr>
          <p:cNvPr id="19463" name="Picture 10" descr="Пользовательские оглавлен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33450"/>
            <a:ext cx="5662613" cy="2854325"/>
          </a:xfrm>
          <a:noFill/>
        </p:spPr>
      </p:pic>
      <p:sp>
        <p:nvSpPr>
          <p:cNvPr id="194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Существует множество других способов изменения оглавления.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77813" y="3994150"/>
            <a:ext cx="5926137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Кроме того, что можно выбирать различные встроенные стили и форматы, можно также определять свойства оглавления,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том числе число уровней, необходимость вывода номеров страниц, внешний вид точек между элементом и номером страницы и т. д. </a:t>
            </a:r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1-we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800600"/>
            <a:ext cx="5445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7 -0.10578 C 0.00278 -0.10625 0.01632 -0.10648 0.02986 -0.1074 C 0.05347 -0.10902 0.07899 -0.12176 0.10243 -0.12638 C 0.12083 -0.13657 0.14097 -0.14444 0.16076 -0.14699 C 0.17517 -0.15185 0.1901 -0.15648 0.20486 -0.15972 C 0.22795 -0.17037 0.25156 -0.17916 0.275 -0.18842 C 0.2868 -0.19328 0.29913 -0.19537 0.31076 -0.20115 C 0.33507 -0.21319 0.35816 -0.22916 0.38212 -0.24236 C 0.42465 -0.26574 0.46892 -0.28657 0.50833 -0.31851 C 0.52639 -0.3331 0.54496 -0.34699 0.56319 -0.36157 C 0.56979 -0.36689 0.57587 -0.37546 0.58212 -0.38194 C 0.58767 -0.38796 0.59149 -0.38958 0.59653 -0.39652 C 0.61007 -0.41504 0.63055 -0.44791 0.63923 -0.47083 C 0.64323 -0.48125 0.64722 -0.49606 0.65364 -0.50416 C 0.65625 -0.51458 0.65972 -0.525 0.66423 -0.53426 C 0.66458 -0.5375 0.66493 -0.54074 0.66545 -0.54398 C 0.66614 -0.54722 0.66788 -0.55347 0.66788 -0.55324 C 0.66666 -0.61388 0.67309 -0.60486 0.65712 -0.63912 C 0.65399 -0.64606 0.6526 -0.65069 0.64757 -0.65509 C 0.63854 -0.67152 0.62344 -0.68958 0.60833 -0.69467 C 0.60052 -0.7 0.5835 -0.70393 0.575 -0.70578 C 0.57257 -0.70625 0.57031 -0.70694 0.56788 -0.7074 C 0.56545 -0.70787 0.56076 -0.70902 0.56076 -0.70879 C 0.55955 -0.70902 0.49618 -0.71018 0.47153 -0.70578 C 0.46545 -0.70463 0.45972 -0.70092 0.45364 -0.69953 C 0.4467 -0.6949 0.44514 -0.69305 0.43698 -0.69143 C 0.43246 -0.68796 0.42864 -0.68402 0.42378 -0.68194 C 0.41458 -0.66967 0.41909 -0.67245 0.41198 -0.66921 C 0.3993 -0.65648 0.40521 -0.66342 0.39409 -0.64861 C 0.39097 -0.64444 0.38576 -0.63426 0.38576 -0.63402 C 0.38333 -0.62523 0.38038 -0.61527 0.37621 -0.6074 C 0.37482 -0.60208 0.37413 -0.59652 0.37257 -0.59143 C 0.36996 -0.58333 0.36423 -0.56759 0.36423 -0.56736 C 0.36198 -0.54722 0.35694 -0.52708 0.35243 -0.5074 C 0.34913 -0.49305 0.34739 -0.47824 0.34288 -0.46458 C 0.34062 -0.4493 0.33715 -0.43171 0.33333 -0.41689 C 0.32882 -0.4 0.32656 -0.39884 0.32378 -0.38518 C 0.31562 -0.34652 0.30764 -0.30763 0.29878 -0.26921 C 0.29236 -0.2412 0.30017 -0.275 0.29531 -0.24699 C 0.29357 -0.23726 0.29271 -0.23865 0.29045 -0.22963 C 0.28437 -0.20509 0.27899 -0.18009 0.27378 -0.15509 C 0.26771 -0.12638 0.26406 -0.09652 0.25486 -0.06921 C 0.246 -0.04282 0.23524 -0.01782 0.22378 0.00672 C 0.2184 0.01875 0.21059 0.03727 0.2 0.04144 C 0.18993 0.05533 0.16875 0.06551 0.15486 0.06875 C 0.14357 0.07477 0.13437 0.07408 0.12153 0.07524 C 0.08298 0.07408 0.05677 0.07454 0.02257 0.06875 C 0.01684 0.06667 0.01146 0.06505 0.0059 0.0625 C 0.00087 0.06019 -0.0033 0.05533 -0.00834 0.05278 C -0.01476 0.04607 -0.02153 0.0382 -0.02847 0.03241 C -0.03247 0.02454 -0.03768 0.01806 -0.04167 0.00996 C -0.0474 -0.00138 -0.05 -0.01527 -0.05591 -0.02662 C -0.05851 -0.0368 -0.06025 -0.04768 -0.06302 -0.05833 C -0.06268 -0.06875 -0.0625 -0.07939 -0.06181 -0.08981 C -0.06077 -0.10555 -0.04636 -0.11435 -0.03681 -0.11851 C -0.01823 -0.11689 -0.02014 -0.11851 -0.00834 -0.1074 C -0.00747 -0.10578 -0.00729 -0.10324 -0.00591 -0.10254 C -0.00469 -0.10208 -0.00243 -0.10416 -0.00243 -0.10393 " pathEditMode="relative" rAng="0" ptsTypes="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" y="-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5.18519E-6 C -0.00157 -0.00601 -0.00261 -0.0118 -0.00469 -0.01759 C -0.00608 -0.02777 -0.00851 -0.03772 -0.01077 -0.04768 C -0.01146 -0.05092 -0.01233 -0.05393 -0.01303 -0.05717 C -0.01337 -0.05879 -0.01424 -0.06203 -0.01424 -0.06203 C -0.01285 -0.09027 -0.01233 -0.10161 0.00121 -0.12222 C 0.00503 -0.12823 0.0059 -0.13379 0.01076 -0.13819 C 0.01354 -0.14328 0.01788 -0.14698 0.02031 -0.15231 C 0.021 -0.15393 0.02135 -0.15601 0.02256 -0.15717 C 0.03836 -0.17198 0.05989 -0.17569 0.07864 -0.17777 C 0.10607 -0.18402 0.13333 -0.1905 0.16076 -0.19675 C 0.17795 -0.20069 0.19565 -0.20856 0.21319 -0.20948 C 0.24496 -0.21087 0.27656 -0.21157 0.30833 -0.21272 C 0.32968 -0.2162 0.35034 -0.2199 0.37152 -0.22222 C 0.38802 -0.228 0.40486 -0.22939 0.42152 -0.23333 C 0.4427 -0.23842 0.46388 -0.24953 0.48454 -0.25717 C 0.49756 -0.26203 0.51076 -0.26666 0.52378 -0.27152 C 0.53142 -0.27453 0.54652 -0.28101 0.54652 -0.28101 C 0.56128 -0.29421 0.57743 -0.30416 0.59288 -0.31597 C 0.63437 -0.34791 0.67604 -0.38009 0.71545 -0.41597 C 0.75295 -0.44999 0.78715 -0.4743 0.79878 -0.53657 C 0.79635 -0.58009 0.7993 -0.62152 0.76666 -0.64282 C 0.75572 -0.65833 0.74079 -0.66411 0.72621 -0.67152 C 0.71979 -0.67476 0.71249 -0.68032 0.7059 -0.68263 C 0.69999 -0.68472 0.69392 -0.68472 0.68819 -0.68726 C 0.68315 -0.68958 0.67934 -0.69282 0.67378 -0.69374 C 0.6559 -0.69675 0.63802 -0.69837 0.62031 -0.70323 C 0.59843 -0.70254 0.57604 -0.70717 0.55486 -0.69999 C 0.52621 -0.69027 0.49479 -0.67337 0.47031 -0.65092 C 0.45989 -0.64143 0.45173 -0.62939 0.44288 -0.61759 C 0.43385 -0.60555 0.42881 -0.58911 0.42256 -0.57453 C 0.41666 -0.54583 0.4092 -0.51735 0.40243 -0.48888 C 0.39531 -0.45856 0.39201 -0.42893 0.38211 -0.39999 C 0.37916 -0.37939 0.3743 -0.35902 0.36788 -0.33981 C 0.35694 -0.26782 0.33472 -0.20184 0.3059 -0.13981 C 0.29236 -0.11064 0.28055 -0.08009 0.26545 -0.05231 C 0.25538 -0.03356 0.24461 -0.01342 0.23576 0.00626 C 0.22864 0.02177 0.2243 0.03797 0.21423 0.0507 C 0.20815 0.06806 0.18975 0.08843 0.17621 0.09353 C 0.16805 0.1007 0.15486 0.10163 0.14531 0.10325 C 0.12864 0.10278 0.11197 0.10302 0.09531 0.10163 C 0.08524 0.1007 0.07413 0.0882 0.06666 0.08103 C 0.05468 0.06945 0.04826 0.06112 0.03819 0.04769 C 0.03611 0.03936 0.03767 0.04376 0.03211 0.03334 C 0.0309 0.03126 0.02986 0.02894 0.02864 0.02686 C 0.02777 0.02524 0.02621 0.02223 0.02621 0.02223 C 0.02447 0.01505 0.01944 0.00672 0.01545 0.00163 C 0.01406 -0.00254 0.00885 -0.01782 0.00711 -0.02059 C 0.0059 -0.02268 0.00381 -0.02337 0.00243 -0.02546 C 0.00138 -0.02684 -0.00278 -0.03981 -0.00591 -0.03981 " pathEditMode="relative" ptsTypes="fffffffffffffffffffffffffffffffffffffffffffffffffA">
                                      <p:cBhvr>
                                        <p:cTn id="9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 flipV="1">
            <a:off x="304800" y="3429000"/>
            <a:ext cx="84582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8198" name="Picture 6" descr="6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08756" y="2686844"/>
            <a:ext cx="164782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7583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833 2.22222E-6 L 0.00382 -0.00903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903 L 0.75764 -0.0180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833 2.22222E-6 L 0.01215 -0.0090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 flipV="1">
            <a:off x="381000" y="457200"/>
            <a:ext cx="8229600" cy="601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149" name="Picture 5" descr="559d570ada2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897829">
            <a:off x="377032" y="4233068"/>
            <a:ext cx="26289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6901 -0.67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01 -0.675 L -0.0099 0.00278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0.00277 L 0.68021 -0.67223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01 -0.675 L -0.00157 0.00278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 flipH="1" flipV="1">
            <a:off x="457200" y="457200"/>
            <a:ext cx="8229600" cy="601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7176" name="Picture 8" descr="7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904530">
            <a:off x="7315200" y="5334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75833 -0.7333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833 -0.73333 L -0.00416 -0.0055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" y="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75 -0.7333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833 -0.73333 L -0.0125 -0.0166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" y="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Цели 			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dirty="0"/>
              <a:t>Оглавление I. Создание автоматического оглавления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962468"/>
            <a:ext cx="8431213" cy="2513012"/>
          </a:xfrm>
        </p:spPr>
        <p:txBody>
          <a:bodyPr/>
          <a:lstStyle/>
          <a:p>
            <a:pPr marL="233363" indent="-233363" eaLnBrk="1" hangingPunct="1"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r>
              <a:rPr lang="ru-RU" sz="2400" dirty="0" smtClean="0"/>
              <a:t>Подготовка документа для использования автоматического оглавления. </a:t>
            </a:r>
          </a:p>
          <a:p>
            <a:pPr marL="233363" indent="-233363" eaLnBrk="1" hangingPunct="1"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r>
              <a:rPr lang="ru-RU" sz="2400" dirty="0" smtClean="0"/>
              <a:t>Создание автоматического оглавления. </a:t>
            </a:r>
          </a:p>
          <a:p>
            <a:pPr marL="233363" indent="-233363" eaLnBrk="1" hangingPunct="1"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r>
              <a:rPr lang="ru-RU" sz="2400" dirty="0" smtClean="0"/>
              <a:t>Обновление оглавления.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Знакомство с оглавлениями</a:t>
            </a:r>
          </a:p>
        </p:txBody>
      </p:sp>
      <p:pic>
        <p:nvPicPr>
          <p:cNvPr id="9223" name="Picture 8" descr="Заголовки в оглавлениях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04875"/>
            <a:ext cx="5662613" cy="2854325"/>
          </a:xfrm>
          <a:noFill/>
        </p:spPr>
      </p:pic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Оглавление может быть простым списком названий глав либо может содержать несколько уровней, как показано на рисунке.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77813" y="3994150"/>
            <a:ext cx="8215312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20000">
              <a:spcBef>
                <a:spcPct val="20000"/>
              </a:spcBef>
              <a:spcAft>
                <a:spcPct val="75000"/>
              </a:spcAft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Оглавление </a:t>
            </a: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представляет содержимое документа и помогает читателям быстро найти определенный раздел.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Благодаря автоматическому сбору названий глав и заголовков и их иерархической организации создать оглавление в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Word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представляет никаких трудностей.  </a:t>
            </a: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" name="Рисунок 7" descr="be870ca692b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220" y="3849624"/>
            <a:ext cx="466317" cy="90525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  <p:bldP spid="186372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 работает эта функция</a:t>
            </a:r>
          </a:p>
        </p:txBody>
      </p:sp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Для создания автоматического оглавления в Word необходимо выполнить два действия.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endParaRPr lang="ru-RU" sz="200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39725" y="4462463"/>
            <a:ext cx="702119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Подготовьте документ, назначив стили заголовков названиям глав и заголовкам, которые должны выводиться в оглавлении. </a:t>
            </a:r>
          </a:p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Соберите эти названия и заголовки в оглавление.</a:t>
            </a: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339725" y="4035425"/>
            <a:ext cx="776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Анимация: щелкните правой кнопкой мыши и выберите пункт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Воспроизведение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controls>
      <p:control spid="1026" name="ShockwaveFlash1" r:id="rId2" imgW="5714286" imgH="2927682"/>
    </p:controls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20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 работает эта функция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pic>
        <p:nvPicPr>
          <p:cNvPr id="10247" name="Picture 10" descr="http://office.microsoft.com/global/images/Toolfile.aspx?assetid=ZA10251879104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8" y="939800"/>
            <a:ext cx="5651500" cy="2849563"/>
          </a:xfrm>
          <a:noFill/>
        </p:spPr>
      </p:pic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Для создания автоматического оглавления в Word необходимо выполнить два действия.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242888" y="4064000"/>
            <a:ext cx="7502080" cy="110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Подготовьте документ, назначив стили заголовков названиям глав и заголовкам, которые должны выводиться в оглавлении. </a:t>
            </a:r>
          </a:p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Соберите эти названия и заголовки в оглавление.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utoUpdateAnimBg="0"/>
      <p:bldP spid="1904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Действие 1. Подготовка документа</a:t>
            </a:r>
          </a:p>
        </p:txBody>
      </p:sp>
      <p:pic>
        <p:nvPicPr>
          <p:cNvPr id="11271" name="Picture 9" descr="К названию в документе применен стиль ''Заголовок 1''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04875"/>
            <a:ext cx="5662613" cy="2854325"/>
          </a:xfrm>
          <a:noFill/>
        </p:spPr>
      </p:pic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Для создания автоматического оглавления необходимо использовать стили заголовков. 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277813" y="3994150"/>
            <a:ext cx="6598475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Поэтому после определения того, какие названия глав и заголовки должны выводиться в оглавлении, необходимо применить к ним определенные стили, чтобы они были включены в оглавление. 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  <p:bldP spid="1925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Действие 1. Подготовка документа</a:t>
            </a:r>
          </a:p>
        </p:txBody>
      </p:sp>
      <p:pic>
        <p:nvPicPr>
          <p:cNvPr id="12296" name="Picture 10" descr="К названию в документе применен стиль ''Заголовок 1''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04875"/>
            <a:ext cx="5662613" cy="2854325"/>
          </a:xfrm>
          <a:noFill/>
        </p:spPr>
      </p:pic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Эти стили доступны на вкладке </a:t>
            </a:r>
            <a:r>
              <a:rPr lang="ru-RU" sz="2000" b="1"/>
              <a:t>Главная</a:t>
            </a:r>
            <a:r>
              <a:rPr lang="ru-RU" sz="2000"/>
              <a:t> в группе </a:t>
            </a:r>
            <a:r>
              <a:rPr lang="ru-RU" sz="2000" b="1"/>
              <a:t>Стили</a:t>
            </a:r>
            <a:r>
              <a:rPr lang="ru-RU" sz="2000"/>
              <a:t>. 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242888" y="4483100"/>
            <a:ext cx="75755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Установите курсор в название главы или заголовок. </a:t>
            </a:r>
          </a:p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группе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Стили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выберите пункт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Заголовок 1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верхнего уровня, такого как название главы;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Заголовок 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следующего уровня, возможно, заголовка раздела, и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Заголовок 3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для подзаголовка. </a:t>
            </a: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242888" y="4019550"/>
            <a:ext cx="59340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каждого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названия главы или заголовка: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 advAuto="0"/>
      <p:bldP spid="194567" grpId="0" build="p" autoUpdateAnimBg="0"/>
      <p:bldP spid="1945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Действие 1. Подготовка документа</a:t>
            </a:r>
          </a:p>
        </p:txBody>
      </p:sp>
      <p:pic>
        <p:nvPicPr>
          <p:cNvPr id="13319" name="Picture 9" descr="К названию в документе применен стиль ''Заголовок 1''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04875"/>
            <a:ext cx="5662613" cy="2854325"/>
          </a:xfrm>
          <a:noFill/>
        </p:spPr>
      </p:pic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Эти стили доступны на вкладке </a:t>
            </a:r>
            <a:r>
              <a:rPr lang="ru-RU" sz="2000" b="1"/>
              <a:t>Главная</a:t>
            </a:r>
            <a:r>
              <a:rPr lang="ru-RU" sz="2000"/>
              <a:t> в группе </a:t>
            </a:r>
            <a:r>
              <a:rPr lang="ru-RU" sz="2000" b="1"/>
              <a:t>Стили</a:t>
            </a:r>
            <a:r>
              <a:rPr lang="ru-RU" sz="2000"/>
              <a:t>. 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242888" y="4019550"/>
            <a:ext cx="593407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Автоматическое оглавление работает на основе стилей заголовка: названия уровня "Заголовок 1" назначаются верхнему уровню оглавления, уровень "Заголовок 2" соответствует второму уровню, а "Заголовок 3" — следующему уровню.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20000"/>
              </a:spcBef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73025"/>
            <a:ext cx="8027987" cy="6143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Действие 2. Создание оглавления</a:t>
            </a:r>
          </a:p>
        </p:txBody>
      </p:sp>
      <p:pic>
        <p:nvPicPr>
          <p:cNvPr id="14343" name="Picture 10" descr="Выбор команды ''Оглавление'' и параметра ''Автособираемое оглавление 1'' для создания оглавлен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9725" y="933450"/>
            <a:ext cx="5662613" cy="2854325"/>
          </a:xfrm>
          <a:noFill/>
        </p:spPr>
      </p:pic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После применения стилей заголовков их можно собрать в оглавление. Эта операция выполняется автоматически.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277813" y="3994150"/>
            <a:ext cx="80454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Прежде всего установите курсор в том месте, где должно выводиться оглавление (обычно это начало документа).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Затем на вкладке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Ссылки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нажмите кнопку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Оглавление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и выберите пункт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Автособираемое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оглавление 1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или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Автособираемое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оглавление 2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в зависимости от того, какое из них выглядит привлекательней при предварительном просмотре.</a:t>
            </a:r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  <p:bldP spid="198661" grpId="0" build="p" autoUpdateAnimBg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S010285888 (1)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D96D58-B53B-4678-9510-38DA5752D2EB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81743A1-B7C1-46E9-B86C-860628D97A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TS010285888 (1)</Template>
  <TotalTime>117</TotalTime>
  <Words>1279</Words>
  <Application>Microsoft Office PowerPoint</Application>
  <PresentationFormat>Экран (4:3)</PresentationFormat>
  <Paragraphs>95</Paragraphs>
  <Slides>18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TS010285888 (1)</vt:lpstr>
      <vt:lpstr>Официальная</vt:lpstr>
      <vt:lpstr>Microsoft® Office  Word 2007</vt:lpstr>
      <vt:lpstr>Цели    </vt:lpstr>
      <vt:lpstr>Знакомство с оглавлениями</vt:lpstr>
      <vt:lpstr>Как работает эта функция</vt:lpstr>
      <vt:lpstr>Как работает эта функция</vt:lpstr>
      <vt:lpstr>Действие 1. Подготовка документа</vt:lpstr>
      <vt:lpstr>Действие 1. Подготовка документа</vt:lpstr>
      <vt:lpstr>Действие 1. Подготовка документа</vt:lpstr>
      <vt:lpstr>Действие 2. Создание оглавления</vt:lpstr>
      <vt:lpstr>Действие 2. Создание оглавления</vt:lpstr>
      <vt:lpstr>Обновление оглавления</vt:lpstr>
      <vt:lpstr>Обновление оглавления</vt:lpstr>
      <vt:lpstr>Обновление оглавления</vt:lpstr>
      <vt:lpstr>Другие изменения оглавления </vt:lpstr>
      <vt:lpstr>Слайд 15</vt:lpstr>
      <vt:lpstr>Слайд 16</vt:lpstr>
      <vt:lpstr>Слайд 17</vt:lpstr>
      <vt:lpstr>Слайд 18</vt:lpstr>
    </vt:vector>
  </TitlesOfParts>
  <Manager/>
  <Company>школа №609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курс по Microsoft® Office  Word 2007</dc:title>
  <dc:subject/>
  <dc:creator>ГБСКОУ</dc:creator>
  <cp:keywords/>
  <dc:description/>
  <cp:lastModifiedBy>ГБСКОУ</cp:lastModifiedBy>
  <cp:revision>11</cp:revision>
  <dcterms:created xsi:type="dcterms:W3CDTF">2014-01-16T09:25:08Z</dcterms:created>
  <dcterms:modified xsi:type="dcterms:W3CDTF">2014-01-21T09:01:45Z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TC102858889990</vt:lpwstr>
  </property>
</Properties>
</file>