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8" r:id="rId3"/>
    <p:sldId id="287" r:id="rId4"/>
    <p:sldId id="259" r:id="rId5"/>
    <p:sldId id="272" r:id="rId6"/>
    <p:sldId id="267" r:id="rId7"/>
    <p:sldId id="262" r:id="rId8"/>
    <p:sldId id="286" r:id="rId9"/>
    <p:sldId id="282" r:id="rId10"/>
    <p:sldId id="265" r:id="rId11"/>
    <p:sldId id="257" r:id="rId12"/>
    <p:sldId id="273" r:id="rId13"/>
    <p:sldId id="256" r:id="rId14"/>
    <p:sldId id="279" r:id="rId15"/>
    <p:sldId id="258" r:id="rId16"/>
    <p:sldId id="264" r:id="rId17"/>
    <p:sldId id="266" r:id="rId18"/>
    <p:sldId id="277" r:id="rId19"/>
    <p:sldId id="280" r:id="rId20"/>
    <p:sldId id="281" r:id="rId21"/>
    <p:sldId id="285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BEA0CC"/>
    <a:srgbClr val="E7B7DE"/>
    <a:srgbClr val="FF00FF"/>
    <a:srgbClr val="97FF2F"/>
    <a:srgbClr val="FF6600"/>
    <a:srgbClr val="66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74" autoAdjust="0"/>
  </p:normalViewPr>
  <p:slideViewPr>
    <p:cSldViewPr>
      <p:cViewPr>
        <p:scale>
          <a:sx n="64" d="100"/>
          <a:sy n="64" d="100"/>
        </p:scale>
        <p:origin x="-138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1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2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0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9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1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7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2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5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2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4000">
              <a:srgbClr val="E6D78A"/>
            </a:gs>
            <a:gs pos="29000">
              <a:srgbClr val="C7AC4C"/>
            </a:gs>
            <a:gs pos="48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8330-09DC-42EC-9C9C-912AAF66ECEA}" type="datetimeFigureOut">
              <a:rPr lang="ru-RU" smtClean="0"/>
              <a:t>15.12.2010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2505-4D46-463C-9C7A-42AEE5B84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9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20080"/>
            <a:ext cx="4320480" cy="6137920"/>
          </a:xfrm>
        </p:spPr>
      </p:pic>
      <p:sp>
        <p:nvSpPr>
          <p:cNvPr id="6" name="TextBox 5"/>
          <p:cNvSpPr txBox="1"/>
          <p:nvPr/>
        </p:nvSpPr>
        <p:spPr>
          <a:xfrm>
            <a:off x="827584" y="620688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Особенности организации внеклассной работы по                                                                                                                                                 немецкому языку на начальном этапе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6214"/>
            <a:ext cx="9111030" cy="6851785"/>
          </a:xfrm>
        </p:spPr>
      </p:pic>
      <p:sp>
        <p:nvSpPr>
          <p:cNvPr id="3" name="TextBox 2"/>
          <p:cNvSpPr txBox="1"/>
          <p:nvPr/>
        </p:nvSpPr>
        <p:spPr>
          <a:xfrm>
            <a:off x="-24001" y="69269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Неделя иностранного </a:t>
            </a:r>
            <a:r>
              <a:rPr lang="ru-RU" sz="4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языка</a:t>
            </a: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информативность и 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содержательность</a:t>
            </a:r>
          </a:p>
          <a:p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 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направленность</a:t>
            </a:r>
          </a:p>
          <a:p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ситуативность</a:t>
            </a:r>
          </a:p>
          <a:p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ориентация задач на повышение языковой активности  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290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0"/>
            <a:ext cx="9111952" cy="6802030"/>
          </a:xfrm>
        </p:spPr>
      </p:pic>
      <p:sp>
        <p:nvSpPr>
          <p:cNvPr id="3" name="TextBox 2"/>
          <p:cNvSpPr txBox="1"/>
          <p:nvPr/>
        </p:nvSpPr>
        <p:spPr>
          <a:xfrm>
            <a:off x="-25105" y="234888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конкурсы 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викторины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1"/>
            <a:ext cx="9118848" cy="6858000"/>
          </a:xfrm>
        </p:spPr>
      </p:pic>
      <p:sp>
        <p:nvSpPr>
          <p:cNvPr id="3" name="TextBox 2"/>
          <p:cNvSpPr txBox="1"/>
          <p:nvPr/>
        </p:nvSpPr>
        <p:spPr>
          <a:xfrm>
            <a:off x="12599" y="0"/>
            <a:ext cx="9144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Игры</a:t>
            </a:r>
          </a:p>
          <a:p>
            <a:r>
              <a:rPr lang="ru-RU" sz="2800" dirty="0">
                <a:solidFill>
                  <a:schemeClr val="bg1"/>
                </a:solidFill>
              </a:rPr>
              <a:t>Задачи: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Активизировать </a:t>
            </a:r>
            <a:r>
              <a:rPr lang="ru-RU" sz="2800" dirty="0" err="1">
                <a:solidFill>
                  <a:srgbClr val="FFFF00"/>
                </a:solidFill>
              </a:rPr>
              <a:t>рече</a:t>
            </a:r>
            <a:r>
              <a:rPr lang="ru-RU" sz="2800" dirty="0">
                <a:solidFill>
                  <a:srgbClr val="FFFF00"/>
                </a:solidFill>
              </a:rPr>
              <a:t>-мыслительную деятельность учащихся.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Расширить кругозор и обогатить лексический запас.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Воспитать культуру общения</a:t>
            </a:r>
          </a:p>
          <a:p>
            <a:r>
              <a:rPr lang="ru-RU" dirty="0"/>
              <a:t> </a:t>
            </a:r>
          </a:p>
          <a:p>
            <a:r>
              <a:rPr lang="ru-RU" sz="2800" dirty="0">
                <a:solidFill>
                  <a:schemeClr val="bg1"/>
                </a:solidFill>
              </a:rPr>
              <a:t>Функции: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развлекательная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Коммуникативная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FFFF00"/>
                </a:solidFill>
              </a:rPr>
              <a:t>Игротерапевтическая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Диагностическая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функция коррекции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межнациональной коммуникации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социализации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" y="2204864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 к с к у р с и </a:t>
            </a:r>
            <a:r>
              <a:rPr lang="ru-RU" sz="96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</a:t>
            </a:r>
            <a:r>
              <a:rPr lang="ru-RU" sz="96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9600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792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7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430824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И н т е р н е т</a:t>
            </a:r>
            <a:endParaRPr lang="ru-RU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09"/>
            <a:ext cx="9144000" cy="6884609"/>
          </a:xfrm>
        </p:spPr>
      </p:pic>
    </p:spTree>
    <p:extLst>
      <p:ext uri="{BB962C8B-B14F-4D97-AF65-F5344CB8AC3E}">
        <p14:creationId xmlns:p14="http://schemas.microsoft.com/office/powerpoint/2010/main" val="28028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-23542" y="2740778"/>
            <a:ext cx="91665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Домашние работы </a:t>
            </a:r>
            <a:r>
              <a:rPr lang="ru-RU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6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внеклассных занятий</a:t>
            </a:r>
            <a:endParaRPr lang="ru-RU" sz="6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0"/>
            <a:ext cx="9134872" cy="6858000"/>
          </a:xfrm>
        </p:spPr>
      </p:pic>
    </p:spTree>
    <p:extLst>
      <p:ext uri="{BB962C8B-B14F-4D97-AF65-F5344CB8AC3E}">
        <p14:creationId xmlns:p14="http://schemas.microsoft.com/office/powerpoint/2010/main" val="4502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86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1687727" y="1700808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Вчера и сегодня</a:t>
            </a:r>
            <a:endParaRPr lang="ru-RU" sz="96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334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</p:spPr>
      </p:pic>
    </p:spTree>
    <p:extLst>
      <p:ext uri="{BB962C8B-B14F-4D97-AF65-F5344CB8AC3E}">
        <p14:creationId xmlns:p14="http://schemas.microsoft.com/office/powerpoint/2010/main" val="42887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" y="0"/>
            <a:ext cx="91140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2684" y="325362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Благодарю за внимание</a:t>
            </a:r>
            <a:endParaRPr lang="ru-RU" sz="7200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188" y="1916832"/>
            <a:ext cx="89162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Общая характеристика </a:t>
            </a:r>
            <a:endParaRPr lang="ru-RU" sz="48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внеклассных 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работ </a:t>
            </a:r>
            <a:endParaRPr lang="ru-RU" sz="48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по 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иностранному языку </a:t>
            </a:r>
            <a:endParaRPr lang="ru-RU" sz="4800" b="1" i="1" cap="none" spc="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206"/>
            <a:ext cx="4932040" cy="6849794"/>
          </a:xfrm>
        </p:spPr>
      </p:pic>
      <p:sp>
        <p:nvSpPr>
          <p:cNvPr id="5" name="TextBox 4"/>
          <p:cNvSpPr txBox="1"/>
          <p:nvPr/>
        </p:nvSpPr>
        <p:spPr>
          <a:xfrm>
            <a:off x="0" y="255796"/>
            <a:ext cx="4211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Эффективность и результативность внеклассной работы зависит от соблюдения следующих условий:</a:t>
            </a:r>
          </a:p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добровольность участия;</a:t>
            </a:r>
          </a:p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сочетание инициативы детей с направляющей ролью учителя;</a:t>
            </a:r>
          </a:p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занимательность и новизна содержания, форм и методов работы;</a:t>
            </a:r>
          </a:p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эстетичность всех проводимых мероприятий;</a:t>
            </a:r>
          </a:p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четкая организация и тщательная подготовка всех запланированных мероприятий;</a:t>
            </a:r>
          </a:p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наличие целевых установок и перспектив деятельности;</a:t>
            </a:r>
          </a:p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широкое использование методов педагогического стимулирования активности учащихся;</a:t>
            </a:r>
          </a:p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гласность;</a:t>
            </a:r>
          </a:p>
        </p:txBody>
      </p:sp>
    </p:spTree>
    <p:extLst>
      <p:ext uri="{BB962C8B-B14F-4D97-AF65-F5344CB8AC3E}">
        <p14:creationId xmlns:p14="http://schemas.microsoft.com/office/powerpoint/2010/main" val="38957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4" y="-5384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1244" y="1412776"/>
            <a:ext cx="86409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Отличия внеклассной работы от учебной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Добровольный характер участия учащихся во внеклассной работе в отличие от обязательности учебной деятельности.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Внеурочный характер занятий, который выражается, во-первых, в отсутствии строго урочной регламентации, касающийся времени, места, формы их проведения. Во-вторых, в отсутствии строгого учета знаний, навыков и умений, оценок в баллах.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Большая самостоятельность и инициативность учащихся в выполнении внеурочных поручений.</a:t>
            </a:r>
          </a:p>
          <a:p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"/>
            <a:ext cx="9144000" cy="6832848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39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Организация внеклассной 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работы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Принцип добровольности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FFC000"/>
                </a:solidFill>
              </a:rPr>
              <a:t>Принцип массовости </a:t>
            </a:r>
            <a:endParaRPr lang="ru-RU" sz="3200" dirty="0" smtClean="0">
              <a:solidFill>
                <a:srgbClr val="FFC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FFFF00"/>
                </a:solidFill>
              </a:rPr>
              <a:t>Принцип учета и развития индивидуальных особенностей и интересов </a:t>
            </a:r>
            <a:endParaRPr lang="ru-RU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97FF2F"/>
                </a:solidFill>
              </a:rPr>
              <a:t>Принцип связи внеклассной работы с </a:t>
            </a:r>
            <a:r>
              <a:rPr lang="ru-RU" sz="3200" dirty="0" smtClean="0">
                <a:solidFill>
                  <a:srgbClr val="97FF2F"/>
                </a:solidFill>
              </a:rPr>
              <a:t>уроками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B0F0"/>
                </a:solidFill>
              </a:rPr>
              <a:t>Принцип </a:t>
            </a:r>
            <a:r>
              <a:rPr lang="ru-RU" sz="3200" dirty="0" smtClean="0">
                <a:solidFill>
                  <a:srgbClr val="00B0F0"/>
                </a:solidFill>
              </a:rPr>
              <a:t>комплексности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</a:rPr>
              <a:t>Принцип увлеченности 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Принцип развития инициативы и самодеятельности 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83568" y="1052736"/>
            <a:ext cx="79928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Формы внеклассной воспитательной работы </a:t>
            </a:r>
            <a:endParaRPr lang="ru-RU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pPr algn="ctr"/>
            <a:endParaRPr lang="ru-RU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pPr algn="ctr"/>
            <a:endParaRPr lang="ru-RU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Индивидуальная внеклассная работа </a:t>
            </a:r>
            <a:endParaRPr lang="ru-R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Групповая форма внеклассной работы </a:t>
            </a:r>
            <a:endParaRPr lang="ru-RU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Times New Roman" pitchFamily="18" charset="0"/>
              </a:rPr>
              <a:t>Массовые формы внеклассной работы 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75000"/>
              </a:schemeClr>
            </a:gs>
            <a:gs pos="35000">
              <a:schemeClr val="accent2">
                <a:lumMod val="60000"/>
                <a:lumOff val="40000"/>
              </a:schemeClr>
            </a:gs>
            <a:gs pos="58000">
              <a:srgbClr val="E7B7DE"/>
            </a:gs>
            <a:gs pos="93000">
              <a:srgbClr val="E6D78A"/>
            </a:gs>
            <a:gs pos="98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542" y="2226758"/>
            <a:ext cx="69129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делать?!</a:t>
            </a:r>
            <a:endParaRPr lang="ru-RU" sz="96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7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13352" y="836712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Сюжетное построение уроков немецкого языка на начальном этапе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условие развития познавательной активности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291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2010-12-12T18:04:38Z</dcterms:created>
  <dcterms:modified xsi:type="dcterms:W3CDTF">2010-12-15T02:36:59Z</dcterms:modified>
</cp:coreProperties>
</file>