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60" r:id="rId4"/>
    <p:sldId id="261" r:id="rId5"/>
    <p:sldId id="258" r:id="rId6"/>
    <p:sldId id="259" r:id="rId7"/>
    <p:sldId id="257" r:id="rId8"/>
    <p:sldId id="262" r:id="rId9"/>
    <p:sldId id="269" r:id="rId10"/>
    <p:sldId id="265" r:id="rId11"/>
    <p:sldId id="263" r:id="rId12"/>
    <p:sldId id="264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003300"/>
    <a:srgbClr val="FFD661"/>
    <a:srgbClr val="CC9900"/>
    <a:srgbClr val="800000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w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2259013"/>
            <a:ext cx="9142413" cy="4597400"/>
            <a:chOff x="0" y="1423"/>
            <a:chExt cx="5759" cy="2896"/>
          </a:xfrm>
        </p:grpSpPr>
        <p:pic>
          <p:nvPicPr>
            <p:cNvPr id="5" name="Picture 3"/>
            <p:cNvPicPr>
              <a:picLocks noChangeArrowheads="1"/>
            </p:cNvPicPr>
            <p:nvPr/>
          </p:nvPicPr>
          <p:blipFill>
            <a:blip r:embed="rId3"/>
            <a:srcRect r="27339" b="11440"/>
            <a:stretch>
              <a:fillRect/>
            </a:stretch>
          </p:blipFill>
          <p:spPr bwMode="auto">
            <a:xfrm>
              <a:off x="3976" y="1423"/>
              <a:ext cx="1783" cy="28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Freeform 4"/>
            <p:cNvSpPr>
              <a:spLocks/>
            </p:cNvSpPr>
            <p:nvPr/>
          </p:nvSpPr>
          <p:spPr bwMode="auto">
            <a:xfrm>
              <a:off x="0" y="3378"/>
              <a:ext cx="2509" cy="196"/>
            </a:xfrm>
            <a:custGeom>
              <a:avLst/>
              <a:gdLst/>
              <a:ahLst/>
              <a:cxnLst>
                <a:cxn ang="0">
                  <a:pos x="39" y="61"/>
                </a:cxn>
                <a:cxn ang="0">
                  <a:pos x="104" y="28"/>
                </a:cxn>
                <a:cxn ang="0">
                  <a:pos x="182" y="13"/>
                </a:cxn>
                <a:cxn ang="0">
                  <a:pos x="281" y="13"/>
                </a:cxn>
                <a:cxn ang="0">
                  <a:pos x="357" y="34"/>
                </a:cxn>
                <a:cxn ang="0">
                  <a:pos x="440" y="85"/>
                </a:cxn>
                <a:cxn ang="0">
                  <a:pos x="509" y="129"/>
                </a:cxn>
                <a:cxn ang="0">
                  <a:pos x="626" y="148"/>
                </a:cxn>
                <a:cxn ang="0">
                  <a:pos x="728" y="135"/>
                </a:cxn>
                <a:cxn ang="0">
                  <a:pos x="806" y="93"/>
                </a:cxn>
                <a:cxn ang="0">
                  <a:pos x="899" y="36"/>
                </a:cxn>
                <a:cxn ang="0">
                  <a:pos x="998" y="4"/>
                </a:cxn>
                <a:cxn ang="0">
                  <a:pos x="1119" y="6"/>
                </a:cxn>
                <a:cxn ang="0">
                  <a:pos x="1214" y="39"/>
                </a:cxn>
                <a:cxn ang="0">
                  <a:pos x="1308" y="102"/>
                </a:cxn>
                <a:cxn ang="0">
                  <a:pos x="1403" y="133"/>
                </a:cxn>
                <a:cxn ang="0">
                  <a:pos x="1514" y="133"/>
                </a:cxn>
                <a:cxn ang="0">
                  <a:pos x="1593" y="111"/>
                </a:cxn>
                <a:cxn ang="0">
                  <a:pos x="1668" y="61"/>
                </a:cxn>
                <a:cxn ang="0">
                  <a:pos x="1754" y="18"/>
                </a:cxn>
                <a:cxn ang="0">
                  <a:pos x="1844" y="1"/>
                </a:cxn>
                <a:cxn ang="0">
                  <a:pos x="1958" y="4"/>
                </a:cxn>
                <a:cxn ang="0">
                  <a:pos x="2039" y="33"/>
                </a:cxn>
                <a:cxn ang="0">
                  <a:pos x="2118" y="88"/>
                </a:cxn>
                <a:cxn ang="0">
                  <a:pos x="2192" y="124"/>
                </a:cxn>
                <a:cxn ang="0">
                  <a:pos x="2303" y="138"/>
                </a:cxn>
                <a:cxn ang="0">
                  <a:pos x="2412" y="106"/>
                </a:cxn>
                <a:cxn ang="0">
                  <a:pos x="2463" y="66"/>
                </a:cxn>
                <a:cxn ang="0">
                  <a:pos x="2489" y="61"/>
                </a:cxn>
                <a:cxn ang="0">
                  <a:pos x="2507" y="76"/>
                </a:cxn>
                <a:cxn ang="0">
                  <a:pos x="2508" y="96"/>
                </a:cxn>
                <a:cxn ang="0">
                  <a:pos x="2490" y="118"/>
                </a:cxn>
                <a:cxn ang="0">
                  <a:pos x="2429" y="160"/>
                </a:cxn>
                <a:cxn ang="0">
                  <a:pos x="2352" y="183"/>
                </a:cxn>
                <a:cxn ang="0">
                  <a:pos x="2238" y="184"/>
                </a:cxn>
                <a:cxn ang="0">
                  <a:pos x="2156" y="172"/>
                </a:cxn>
                <a:cxn ang="0">
                  <a:pos x="2076" y="133"/>
                </a:cxn>
                <a:cxn ang="0">
                  <a:pos x="2018" y="87"/>
                </a:cxn>
                <a:cxn ang="0">
                  <a:pos x="1934" y="55"/>
                </a:cxn>
                <a:cxn ang="0">
                  <a:pos x="1836" y="49"/>
                </a:cxn>
                <a:cxn ang="0">
                  <a:pos x="1743" y="79"/>
                </a:cxn>
                <a:cxn ang="0">
                  <a:pos x="1677" y="118"/>
                </a:cxn>
                <a:cxn ang="0">
                  <a:pos x="1586" y="165"/>
                </a:cxn>
                <a:cxn ang="0">
                  <a:pos x="1475" y="186"/>
                </a:cxn>
                <a:cxn ang="0">
                  <a:pos x="1377" y="180"/>
                </a:cxn>
                <a:cxn ang="0">
                  <a:pos x="1269" y="136"/>
                </a:cxn>
                <a:cxn ang="0">
                  <a:pos x="1197" y="84"/>
                </a:cxn>
                <a:cxn ang="0">
                  <a:pos x="1128" y="55"/>
                </a:cxn>
                <a:cxn ang="0">
                  <a:pos x="1020" y="49"/>
                </a:cxn>
                <a:cxn ang="0">
                  <a:pos x="914" y="78"/>
                </a:cxn>
                <a:cxn ang="0">
                  <a:pos x="831" y="135"/>
                </a:cxn>
                <a:cxn ang="0">
                  <a:pos x="713" y="187"/>
                </a:cxn>
                <a:cxn ang="0">
                  <a:pos x="600" y="195"/>
                </a:cxn>
                <a:cxn ang="0">
                  <a:pos x="494" y="175"/>
                </a:cxn>
                <a:cxn ang="0">
                  <a:pos x="408" y="123"/>
                </a:cxn>
                <a:cxn ang="0">
                  <a:pos x="338" y="79"/>
                </a:cxn>
                <a:cxn ang="0">
                  <a:pos x="251" y="60"/>
                </a:cxn>
                <a:cxn ang="0">
                  <a:pos x="144" y="67"/>
                </a:cxn>
                <a:cxn ang="0">
                  <a:pos x="56" y="108"/>
                </a:cxn>
                <a:cxn ang="0">
                  <a:pos x="5" y="93"/>
                </a:cxn>
              </a:cxnLst>
              <a:rect l="0" t="0" r="r" b="b"/>
              <a:pathLst>
                <a:path w="2509" h="196">
                  <a:moveTo>
                    <a:pt x="5" y="93"/>
                  </a:moveTo>
                  <a:lnTo>
                    <a:pt x="39" y="61"/>
                  </a:lnTo>
                  <a:lnTo>
                    <a:pt x="71" y="43"/>
                  </a:lnTo>
                  <a:lnTo>
                    <a:pt x="104" y="28"/>
                  </a:lnTo>
                  <a:lnTo>
                    <a:pt x="144" y="18"/>
                  </a:lnTo>
                  <a:lnTo>
                    <a:pt x="182" y="13"/>
                  </a:lnTo>
                  <a:lnTo>
                    <a:pt x="227" y="10"/>
                  </a:lnTo>
                  <a:lnTo>
                    <a:pt x="281" y="13"/>
                  </a:lnTo>
                  <a:lnTo>
                    <a:pt x="321" y="22"/>
                  </a:lnTo>
                  <a:lnTo>
                    <a:pt x="357" y="34"/>
                  </a:lnTo>
                  <a:lnTo>
                    <a:pt x="408" y="60"/>
                  </a:lnTo>
                  <a:lnTo>
                    <a:pt x="440" y="85"/>
                  </a:lnTo>
                  <a:lnTo>
                    <a:pt x="474" y="111"/>
                  </a:lnTo>
                  <a:lnTo>
                    <a:pt x="509" y="129"/>
                  </a:lnTo>
                  <a:lnTo>
                    <a:pt x="561" y="142"/>
                  </a:lnTo>
                  <a:lnTo>
                    <a:pt x="626" y="148"/>
                  </a:lnTo>
                  <a:lnTo>
                    <a:pt x="677" y="145"/>
                  </a:lnTo>
                  <a:lnTo>
                    <a:pt x="728" y="135"/>
                  </a:lnTo>
                  <a:lnTo>
                    <a:pt x="770" y="117"/>
                  </a:lnTo>
                  <a:lnTo>
                    <a:pt x="806" y="93"/>
                  </a:lnTo>
                  <a:lnTo>
                    <a:pt x="860" y="57"/>
                  </a:lnTo>
                  <a:lnTo>
                    <a:pt x="899" y="36"/>
                  </a:lnTo>
                  <a:lnTo>
                    <a:pt x="950" y="13"/>
                  </a:lnTo>
                  <a:lnTo>
                    <a:pt x="998" y="4"/>
                  </a:lnTo>
                  <a:lnTo>
                    <a:pt x="1043" y="3"/>
                  </a:lnTo>
                  <a:lnTo>
                    <a:pt x="1119" y="6"/>
                  </a:lnTo>
                  <a:lnTo>
                    <a:pt x="1181" y="21"/>
                  </a:lnTo>
                  <a:lnTo>
                    <a:pt x="1214" y="39"/>
                  </a:lnTo>
                  <a:lnTo>
                    <a:pt x="1260" y="66"/>
                  </a:lnTo>
                  <a:lnTo>
                    <a:pt x="1308" y="102"/>
                  </a:lnTo>
                  <a:lnTo>
                    <a:pt x="1349" y="121"/>
                  </a:lnTo>
                  <a:lnTo>
                    <a:pt x="1403" y="133"/>
                  </a:lnTo>
                  <a:lnTo>
                    <a:pt x="1458" y="138"/>
                  </a:lnTo>
                  <a:lnTo>
                    <a:pt x="1514" y="133"/>
                  </a:lnTo>
                  <a:lnTo>
                    <a:pt x="1557" y="123"/>
                  </a:lnTo>
                  <a:lnTo>
                    <a:pt x="1593" y="111"/>
                  </a:lnTo>
                  <a:lnTo>
                    <a:pt x="1635" y="84"/>
                  </a:lnTo>
                  <a:lnTo>
                    <a:pt x="1668" y="61"/>
                  </a:lnTo>
                  <a:lnTo>
                    <a:pt x="1704" y="39"/>
                  </a:lnTo>
                  <a:lnTo>
                    <a:pt x="1754" y="18"/>
                  </a:lnTo>
                  <a:lnTo>
                    <a:pt x="1794" y="6"/>
                  </a:lnTo>
                  <a:lnTo>
                    <a:pt x="1844" y="1"/>
                  </a:lnTo>
                  <a:lnTo>
                    <a:pt x="1907" y="0"/>
                  </a:lnTo>
                  <a:lnTo>
                    <a:pt x="1958" y="4"/>
                  </a:lnTo>
                  <a:lnTo>
                    <a:pt x="2003" y="18"/>
                  </a:lnTo>
                  <a:lnTo>
                    <a:pt x="2039" y="33"/>
                  </a:lnTo>
                  <a:lnTo>
                    <a:pt x="2073" y="54"/>
                  </a:lnTo>
                  <a:lnTo>
                    <a:pt x="2118" y="88"/>
                  </a:lnTo>
                  <a:lnTo>
                    <a:pt x="2153" y="109"/>
                  </a:lnTo>
                  <a:lnTo>
                    <a:pt x="2192" y="124"/>
                  </a:lnTo>
                  <a:lnTo>
                    <a:pt x="2244" y="135"/>
                  </a:lnTo>
                  <a:lnTo>
                    <a:pt x="2303" y="138"/>
                  </a:lnTo>
                  <a:lnTo>
                    <a:pt x="2355" y="129"/>
                  </a:lnTo>
                  <a:lnTo>
                    <a:pt x="2412" y="106"/>
                  </a:lnTo>
                  <a:lnTo>
                    <a:pt x="2439" y="87"/>
                  </a:lnTo>
                  <a:lnTo>
                    <a:pt x="2463" y="66"/>
                  </a:lnTo>
                  <a:lnTo>
                    <a:pt x="2475" y="61"/>
                  </a:lnTo>
                  <a:lnTo>
                    <a:pt x="2489" y="61"/>
                  </a:lnTo>
                  <a:lnTo>
                    <a:pt x="2499" y="66"/>
                  </a:lnTo>
                  <a:lnTo>
                    <a:pt x="2507" y="76"/>
                  </a:lnTo>
                  <a:lnTo>
                    <a:pt x="2508" y="85"/>
                  </a:lnTo>
                  <a:lnTo>
                    <a:pt x="2508" y="96"/>
                  </a:lnTo>
                  <a:lnTo>
                    <a:pt x="2504" y="106"/>
                  </a:lnTo>
                  <a:lnTo>
                    <a:pt x="2490" y="118"/>
                  </a:lnTo>
                  <a:lnTo>
                    <a:pt x="2463" y="139"/>
                  </a:lnTo>
                  <a:lnTo>
                    <a:pt x="2429" y="160"/>
                  </a:lnTo>
                  <a:lnTo>
                    <a:pt x="2399" y="172"/>
                  </a:lnTo>
                  <a:lnTo>
                    <a:pt x="2352" y="183"/>
                  </a:lnTo>
                  <a:lnTo>
                    <a:pt x="2298" y="186"/>
                  </a:lnTo>
                  <a:lnTo>
                    <a:pt x="2238" y="184"/>
                  </a:lnTo>
                  <a:lnTo>
                    <a:pt x="2192" y="180"/>
                  </a:lnTo>
                  <a:lnTo>
                    <a:pt x="2156" y="172"/>
                  </a:lnTo>
                  <a:lnTo>
                    <a:pt x="2114" y="156"/>
                  </a:lnTo>
                  <a:lnTo>
                    <a:pt x="2076" y="133"/>
                  </a:lnTo>
                  <a:lnTo>
                    <a:pt x="2049" y="112"/>
                  </a:lnTo>
                  <a:lnTo>
                    <a:pt x="2018" y="87"/>
                  </a:lnTo>
                  <a:lnTo>
                    <a:pt x="1977" y="67"/>
                  </a:lnTo>
                  <a:lnTo>
                    <a:pt x="1934" y="55"/>
                  </a:lnTo>
                  <a:lnTo>
                    <a:pt x="1886" y="49"/>
                  </a:lnTo>
                  <a:lnTo>
                    <a:pt x="1836" y="49"/>
                  </a:lnTo>
                  <a:lnTo>
                    <a:pt x="1776" y="64"/>
                  </a:lnTo>
                  <a:lnTo>
                    <a:pt x="1743" y="79"/>
                  </a:lnTo>
                  <a:lnTo>
                    <a:pt x="1707" y="99"/>
                  </a:lnTo>
                  <a:lnTo>
                    <a:pt x="1677" y="118"/>
                  </a:lnTo>
                  <a:lnTo>
                    <a:pt x="1626" y="147"/>
                  </a:lnTo>
                  <a:lnTo>
                    <a:pt x="1586" y="165"/>
                  </a:lnTo>
                  <a:lnTo>
                    <a:pt x="1535" y="180"/>
                  </a:lnTo>
                  <a:lnTo>
                    <a:pt x="1475" y="186"/>
                  </a:lnTo>
                  <a:lnTo>
                    <a:pt x="1437" y="186"/>
                  </a:lnTo>
                  <a:lnTo>
                    <a:pt x="1377" y="180"/>
                  </a:lnTo>
                  <a:lnTo>
                    <a:pt x="1322" y="165"/>
                  </a:lnTo>
                  <a:lnTo>
                    <a:pt x="1269" y="136"/>
                  </a:lnTo>
                  <a:lnTo>
                    <a:pt x="1230" y="109"/>
                  </a:lnTo>
                  <a:lnTo>
                    <a:pt x="1197" y="84"/>
                  </a:lnTo>
                  <a:lnTo>
                    <a:pt x="1163" y="67"/>
                  </a:lnTo>
                  <a:lnTo>
                    <a:pt x="1128" y="55"/>
                  </a:lnTo>
                  <a:lnTo>
                    <a:pt x="1071" y="48"/>
                  </a:lnTo>
                  <a:lnTo>
                    <a:pt x="1020" y="49"/>
                  </a:lnTo>
                  <a:lnTo>
                    <a:pt x="974" y="57"/>
                  </a:lnTo>
                  <a:lnTo>
                    <a:pt x="914" y="78"/>
                  </a:lnTo>
                  <a:lnTo>
                    <a:pt x="879" y="103"/>
                  </a:lnTo>
                  <a:lnTo>
                    <a:pt x="831" y="135"/>
                  </a:lnTo>
                  <a:lnTo>
                    <a:pt x="777" y="166"/>
                  </a:lnTo>
                  <a:lnTo>
                    <a:pt x="713" y="187"/>
                  </a:lnTo>
                  <a:lnTo>
                    <a:pt x="659" y="193"/>
                  </a:lnTo>
                  <a:lnTo>
                    <a:pt x="600" y="195"/>
                  </a:lnTo>
                  <a:lnTo>
                    <a:pt x="543" y="189"/>
                  </a:lnTo>
                  <a:lnTo>
                    <a:pt x="494" y="175"/>
                  </a:lnTo>
                  <a:lnTo>
                    <a:pt x="450" y="154"/>
                  </a:lnTo>
                  <a:lnTo>
                    <a:pt x="408" y="123"/>
                  </a:lnTo>
                  <a:lnTo>
                    <a:pt x="377" y="99"/>
                  </a:lnTo>
                  <a:lnTo>
                    <a:pt x="338" y="79"/>
                  </a:lnTo>
                  <a:lnTo>
                    <a:pt x="291" y="64"/>
                  </a:lnTo>
                  <a:lnTo>
                    <a:pt x="251" y="60"/>
                  </a:lnTo>
                  <a:lnTo>
                    <a:pt x="191" y="58"/>
                  </a:lnTo>
                  <a:lnTo>
                    <a:pt x="144" y="67"/>
                  </a:lnTo>
                  <a:lnTo>
                    <a:pt x="96" y="82"/>
                  </a:lnTo>
                  <a:lnTo>
                    <a:pt x="56" y="108"/>
                  </a:lnTo>
                  <a:lnTo>
                    <a:pt x="0" y="157"/>
                  </a:lnTo>
                  <a:lnTo>
                    <a:pt x="5" y="93"/>
                  </a:lnTo>
                </a:path>
              </a:pathLst>
            </a:custGeom>
            <a:solidFill>
              <a:schemeClr val="bg2"/>
            </a:solidFill>
            <a:ln w="9525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pic>
          <p:nvPicPr>
            <p:cNvPr id="7" name="Picture 5"/>
            <p:cNvPicPr>
              <a:picLocks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2196"/>
              <a:ext cx="2766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46790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 anchor="b"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246791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latin typeface="Arial" pitchFamily="34" charset="0"/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>
                <a:solidFill>
                  <a:srgbClr val="000000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000000"/>
                </a:solidFill>
              </a:defRPr>
            </a:lvl1pPr>
          </a:lstStyle>
          <a:p>
            <a:endParaRPr lang="ru-RU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000000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1581150"/>
            <a:ext cx="9142413" cy="5275263"/>
            <a:chOff x="0" y="996"/>
            <a:chExt cx="5759" cy="3323"/>
          </a:xfrm>
        </p:grpSpPr>
        <p:pic>
          <p:nvPicPr>
            <p:cNvPr id="1032" name="Picture 3"/>
            <p:cNvPicPr>
              <a:picLocks noChangeArrowheads="1"/>
            </p:cNvPicPr>
            <p:nvPr/>
          </p:nvPicPr>
          <p:blipFill>
            <a:blip r:embed="rId14"/>
            <a:srcRect r="27339" b="11440"/>
            <a:stretch>
              <a:fillRect/>
            </a:stretch>
          </p:blipFill>
          <p:spPr bwMode="auto">
            <a:xfrm>
              <a:off x="3976" y="1423"/>
              <a:ext cx="1783" cy="28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45764" name="Freeform 4"/>
            <p:cNvSpPr>
              <a:spLocks/>
            </p:cNvSpPr>
            <p:nvPr/>
          </p:nvSpPr>
          <p:spPr bwMode="auto">
            <a:xfrm>
              <a:off x="0" y="3522"/>
              <a:ext cx="2509" cy="196"/>
            </a:xfrm>
            <a:custGeom>
              <a:avLst/>
              <a:gdLst/>
              <a:ahLst/>
              <a:cxnLst>
                <a:cxn ang="0">
                  <a:pos x="39" y="61"/>
                </a:cxn>
                <a:cxn ang="0">
                  <a:pos x="104" y="28"/>
                </a:cxn>
                <a:cxn ang="0">
                  <a:pos x="182" y="13"/>
                </a:cxn>
                <a:cxn ang="0">
                  <a:pos x="281" y="13"/>
                </a:cxn>
                <a:cxn ang="0">
                  <a:pos x="357" y="34"/>
                </a:cxn>
                <a:cxn ang="0">
                  <a:pos x="440" y="85"/>
                </a:cxn>
                <a:cxn ang="0">
                  <a:pos x="509" y="129"/>
                </a:cxn>
                <a:cxn ang="0">
                  <a:pos x="626" y="148"/>
                </a:cxn>
                <a:cxn ang="0">
                  <a:pos x="728" y="135"/>
                </a:cxn>
                <a:cxn ang="0">
                  <a:pos x="806" y="93"/>
                </a:cxn>
                <a:cxn ang="0">
                  <a:pos x="899" y="36"/>
                </a:cxn>
                <a:cxn ang="0">
                  <a:pos x="998" y="4"/>
                </a:cxn>
                <a:cxn ang="0">
                  <a:pos x="1119" y="6"/>
                </a:cxn>
                <a:cxn ang="0">
                  <a:pos x="1214" y="39"/>
                </a:cxn>
                <a:cxn ang="0">
                  <a:pos x="1308" y="102"/>
                </a:cxn>
                <a:cxn ang="0">
                  <a:pos x="1403" y="133"/>
                </a:cxn>
                <a:cxn ang="0">
                  <a:pos x="1514" y="133"/>
                </a:cxn>
                <a:cxn ang="0">
                  <a:pos x="1593" y="111"/>
                </a:cxn>
                <a:cxn ang="0">
                  <a:pos x="1668" y="61"/>
                </a:cxn>
                <a:cxn ang="0">
                  <a:pos x="1754" y="18"/>
                </a:cxn>
                <a:cxn ang="0">
                  <a:pos x="1844" y="1"/>
                </a:cxn>
                <a:cxn ang="0">
                  <a:pos x="1958" y="4"/>
                </a:cxn>
                <a:cxn ang="0">
                  <a:pos x="2039" y="33"/>
                </a:cxn>
                <a:cxn ang="0">
                  <a:pos x="2118" y="88"/>
                </a:cxn>
                <a:cxn ang="0">
                  <a:pos x="2192" y="124"/>
                </a:cxn>
                <a:cxn ang="0">
                  <a:pos x="2303" y="138"/>
                </a:cxn>
                <a:cxn ang="0">
                  <a:pos x="2412" y="106"/>
                </a:cxn>
                <a:cxn ang="0">
                  <a:pos x="2463" y="66"/>
                </a:cxn>
                <a:cxn ang="0">
                  <a:pos x="2489" y="61"/>
                </a:cxn>
                <a:cxn ang="0">
                  <a:pos x="2507" y="76"/>
                </a:cxn>
                <a:cxn ang="0">
                  <a:pos x="2508" y="96"/>
                </a:cxn>
                <a:cxn ang="0">
                  <a:pos x="2490" y="118"/>
                </a:cxn>
                <a:cxn ang="0">
                  <a:pos x="2429" y="160"/>
                </a:cxn>
                <a:cxn ang="0">
                  <a:pos x="2352" y="183"/>
                </a:cxn>
                <a:cxn ang="0">
                  <a:pos x="2238" y="184"/>
                </a:cxn>
                <a:cxn ang="0">
                  <a:pos x="2156" y="172"/>
                </a:cxn>
                <a:cxn ang="0">
                  <a:pos x="2076" y="133"/>
                </a:cxn>
                <a:cxn ang="0">
                  <a:pos x="2018" y="87"/>
                </a:cxn>
                <a:cxn ang="0">
                  <a:pos x="1934" y="55"/>
                </a:cxn>
                <a:cxn ang="0">
                  <a:pos x="1836" y="49"/>
                </a:cxn>
                <a:cxn ang="0">
                  <a:pos x="1743" y="79"/>
                </a:cxn>
                <a:cxn ang="0">
                  <a:pos x="1677" y="118"/>
                </a:cxn>
                <a:cxn ang="0">
                  <a:pos x="1586" y="165"/>
                </a:cxn>
                <a:cxn ang="0">
                  <a:pos x="1475" y="186"/>
                </a:cxn>
                <a:cxn ang="0">
                  <a:pos x="1377" y="180"/>
                </a:cxn>
                <a:cxn ang="0">
                  <a:pos x="1269" y="136"/>
                </a:cxn>
                <a:cxn ang="0">
                  <a:pos x="1197" y="84"/>
                </a:cxn>
                <a:cxn ang="0">
                  <a:pos x="1128" y="55"/>
                </a:cxn>
                <a:cxn ang="0">
                  <a:pos x="1020" y="49"/>
                </a:cxn>
                <a:cxn ang="0">
                  <a:pos x="914" y="78"/>
                </a:cxn>
                <a:cxn ang="0">
                  <a:pos x="831" y="135"/>
                </a:cxn>
                <a:cxn ang="0">
                  <a:pos x="713" y="187"/>
                </a:cxn>
                <a:cxn ang="0">
                  <a:pos x="600" y="195"/>
                </a:cxn>
                <a:cxn ang="0">
                  <a:pos x="494" y="175"/>
                </a:cxn>
                <a:cxn ang="0">
                  <a:pos x="408" y="123"/>
                </a:cxn>
                <a:cxn ang="0">
                  <a:pos x="338" y="79"/>
                </a:cxn>
                <a:cxn ang="0">
                  <a:pos x="251" y="60"/>
                </a:cxn>
                <a:cxn ang="0">
                  <a:pos x="144" y="67"/>
                </a:cxn>
                <a:cxn ang="0">
                  <a:pos x="56" y="108"/>
                </a:cxn>
                <a:cxn ang="0">
                  <a:pos x="5" y="93"/>
                </a:cxn>
              </a:cxnLst>
              <a:rect l="0" t="0" r="r" b="b"/>
              <a:pathLst>
                <a:path w="2509" h="196">
                  <a:moveTo>
                    <a:pt x="5" y="93"/>
                  </a:moveTo>
                  <a:lnTo>
                    <a:pt x="39" y="61"/>
                  </a:lnTo>
                  <a:lnTo>
                    <a:pt x="71" y="43"/>
                  </a:lnTo>
                  <a:lnTo>
                    <a:pt x="104" y="28"/>
                  </a:lnTo>
                  <a:lnTo>
                    <a:pt x="144" y="18"/>
                  </a:lnTo>
                  <a:lnTo>
                    <a:pt x="182" y="13"/>
                  </a:lnTo>
                  <a:lnTo>
                    <a:pt x="227" y="10"/>
                  </a:lnTo>
                  <a:lnTo>
                    <a:pt x="281" y="13"/>
                  </a:lnTo>
                  <a:lnTo>
                    <a:pt x="321" y="22"/>
                  </a:lnTo>
                  <a:lnTo>
                    <a:pt x="357" y="34"/>
                  </a:lnTo>
                  <a:lnTo>
                    <a:pt x="408" y="60"/>
                  </a:lnTo>
                  <a:lnTo>
                    <a:pt x="440" y="85"/>
                  </a:lnTo>
                  <a:lnTo>
                    <a:pt x="474" y="111"/>
                  </a:lnTo>
                  <a:lnTo>
                    <a:pt x="509" y="129"/>
                  </a:lnTo>
                  <a:lnTo>
                    <a:pt x="561" y="142"/>
                  </a:lnTo>
                  <a:lnTo>
                    <a:pt x="626" y="148"/>
                  </a:lnTo>
                  <a:lnTo>
                    <a:pt x="677" y="145"/>
                  </a:lnTo>
                  <a:lnTo>
                    <a:pt x="728" y="135"/>
                  </a:lnTo>
                  <a:lnTo>
                    <a:pt x="770" y="117"/>
                  </a:lnTo>
                  <a:lnTo>
                    <a:pt x="806" y="93"/>
                  </a:lnTo>
                  <a:lnTo>
                    <a:pt x="860" y="57"/>
                  </a:lnTo>
                  <a:lnTo>
                    <a:pt x="899" y="36"/>
                  </a:lnTo>
                  <a:lnTo>
                    <a:pt x="950" y="13"/>
                  </a:lnTo>
                  <a:lnTo>
                    <a:pt x="998" y="4"/>
                  </a:lnTo>
                  <a:lnTo>
                    <a:pt x="1043" y="3"/>
                  </a:lnTo>
                  <a:lnTo>
                    <a:pt x="1119" y="6"/>
                  </a:lnTo>
                  <a:lnTo>
                    <a:pt x="1181" y="21"/>
                  </a:lnTo>
                  <a:lnTo>
                    <a:pt x="1214" y="39"/>
                  </a:lnTo>
                  <a:lnTo>
                    <a:pt x="1260" y="66"/>
                  </a:lnTo>
                  <a:lnTo>
                    <a:pt x="1308" y="102"/>
                  </a:lnTo>
                  <a:lnTo>
                    <a:pt x="1349" y="121"/>
                  </a:lnTo>
                  <a:lnTo>
                    <a:pt x="1403" y="133"/>
                  </a:lnTo>
                  <a:lnTo>
                    <a:pt x="1458" y="138"/>
                  </a:lnTo>
                  <a:lnTo>
                    <a:pt x="1514" y="133"/>
                  </a:lnTo>
                  <a:lnTo>
                    <a:pt x="1557" y="123"/>
                  </a:lnTo>
                  <a:lnTo>
                    <a:pt x="1593" y="111"/>
                  </a:lnTo>
                  <a:lnTo>
                    <a:pt x="1635" y="84"/>
                  </a:lnTo>
                  <a:lnTo>
                    <a:pt x="1668" y="61"/>
                  </a:lnTo>
                  <a:lnTo>
                    <a:pt x="1704" y="39"/>
                  </a:lnTo>
                  <a:lnTo>
                    <a:pt x="1754" y="18"/>
                  </a:lnTo>
                  <a:lnTo>
                    <a:pt x="1794" y="6"/>
                  </a:lnTo>
                  <a:lnTo>
                    <a:pt x="1844" y="1"/>
                  </a:lnTo>
                  <a:lnTo>
                    <a:pt x="1907" y="0"/>
                  </a:lnTo>
                  <a:lnTo>
                    <a:pt x="1958" y="4"/>
                  </a:lnTo>
                  <a:lnTo>
                    <a:pt x="2003" y="18"/>
                  </a:lnTo>
                  <a:lnTo>
                    <a:pt x="2039" y="33"/>
                  </a:lnTo>
                  <a:lnTo>
                    <a:pt x="2073" y="54"/>
                  </a:lnTo>
                  <a:lnTo>
                    <a:pt x="2118" y="88"/>
                  </a:lnTo>
                  <a:lnTo>
                    <a:pt x="2153" y="109"/>
                  </a:lnTo>
                  <a:lnTo>
                    <a:pt x="2192" y="124"/>
                  </a:lnTo>
                  <a:lnTo>
                    <a:pt x="2244" y="135"/>
                  </a:lnTo>
                  <a:lnTo>
                    <a:pt x="2303" y="138"/>
                  </a:lnTo>
                  <a:lnTo>
                    <a:pt x="2355" y="129"/>
                  </a:lnTo>
                  <a:lnTo>
                    <a:pt x="2412" y="106"/>
                  </a:lnTo>
                  <a:lnTo>
                    <a:pt x="2439" y="87"/>
                  </a:lnTo>
                  <a:lnTo>
                    <a:pt x="2463" y="66"/>
                  </a:lnTo>
                  <a:lnTo>
                    <a:pt x="2475" y="61"/>
                  </a:lnTo>
                  <a:lnTo>
                    <a:pt x="2489" y="61"/>
                  </a:lnTo>
                  <a:lnTo>
                    <a:pt x="2499" y="66"/>
                  </a:lnTo>
                  <a:lnTo>
                    <a:pt x="2507" y="76"/>
                  </a:lnTo>
                  <a:lnTo>
                    <a:pt x="2508" y="85"/>
                  </a:lnTo>
                  <a:lnTo>
                    <a:pt x="2508" y="96"/>
                  </a:lnTo>
                  <a:lnTo>
                    <a:pt x="2504" y="106"/>
                  </a:lnTo>
                  <a:lnTo>
                    <a:pt x="2490" y="118"/>
                  </a:lnTo>
                  <a:lnTo>
                    <a:pt x="2463" y="139"/>
                  </a:lnTo>
                  <a:lnTo>
                    <a:pt x="2429" y="160"/>
                  </a:lnTo>
                  <a:lnTo>
                    <a:pt x="2399" y="172"/>
                  </a:lnTo>
                  <a:lnTo>
                    <a:pt x="2352" y="183"/>
                  </a:lnTo>
                  <a:lnTo>
                    <a:pt x="2298" y="186"/>
                  </a:lnTo>
                  <a:lnTo>
                    <a:pt x="2238" y="184"/>
                  </a:lnTo>
                  <a:lnTo>
                    <a:pt x="2192" y="180"/>
                  </a:lnTo>
                  <a:lnTo>
                    <a:pt x="2156" y="172"/>
                  </a:lnTo>
                  <a:lnTo>
                    <a:pt x="2114" y="156"/>
                  </a:lnTo>
                  <a:lnTo>
                    <a:pt x="2076" y="133"/>
                  </a:lnTo>
                  <a:lnTo>
                    <a:pt x="2049" y="112"/>
                  </a:lnTo>
                  <a:lnTo>
                    <a:pt x="2018" y="87"/>
                  </a:lnTo>
                  <a:lnTo>
                    <a:pt x="1977" y="67"/>
                  </a:lnTo>
                  <a:lnTo>
                    <a:pt x="1934" y="55"/>
                  </a:lnTo>
                  <a:lnTo>
                    <a:pt x="1886" y="49"/>
                  </a:lnTo>
                  <a:lnTo>
                    <a:pt x="1836" y="49"/>
                  </a:lnTo>
                  <a:lnTo>
                    <a:pt x="1776" y="64"/>
                  </a:lnTo>
                  <a:lnTo>
                    <a:pt x="1743" y="79"/>
                  </a:lnTo>
                  <a:lnTo>
                    <a:pt x="1707" y="99"/>
                  </a:lnTo>
                  <a:lnTo>
                    <a:pt x="1677" y="118"/>
                  </a:lnTo>
                  <a:lnTo>
                    <a:pt x="1626" y="147"/>
                  </a:lnTo>
                  <a:lnTo>
                    <a:pt x="1586" y="165"/>
                  </a:lnTo>
                  <a:lnTo>
                    <a:pt x="1535" y="180"/>
                  </a:lnTo>
                  <a:lnTo>
                    <a:pt x="1475" y="186"/>
                  </a:lnTo>
                  <a:lnTo>
                    <a:pt x="1437" y="186"/>
                  </a:lnTo>
                  <a:lnTo>
                    <a:pt x="1377" y="180"/>
                  </a:lnTo>
                  <a:lnTo>
                    <a:pt x="1322" y="165"/>
                  </a:lnTo>
                  <a:lnTo>
                    <a:pt x="1269" y="136"/>
                  </a:lnTo>
                  <a:lnTo>
                    <a:pt x="1230" y="109"/>
                  </a:lnTo>
                  <a:lnTo>
                    <a:pt x="1197" y="84"/>
                  </a:lnTo>
                  <a:lnTo>
                    <a:pt x="1163" y="67"/>
                  </a:lnTo>
                  <a:lnTo>
                    <a:pt x="1128" y="55"/>
                  </a:lnTo>
                  <a:lnTo>
                    <a:pt x="1071" y="48"/>
                  </a:lnTo>
                  <a:lnTo>
                    <a:pt x="1020" y="49"/>
                  </a:lnTo>
                  <a:lnTo>
                    <a:pt x="974" y="57"/>
                  </a:lnTo>
                  <a:lnTo>
                    <a:pt x="914" y="78"/>
                  </a:lnTo>
                  <a:lnTo>
                    <a:pt x="879" y="103"/>
                  </a:lnTo>
                  <a:lnTo>
                    <a:pt x="831" y="135"/>
                  </a:lnTo>
                  <a:lnTo>
                    <a:pt x="777" y="166"/>
                  </a:lnTo>
                  <a:lnTo>
                    <a:pt x="713" y="187"/>
                  </a:lnTo>
                  <a:lnTo>
                    <a:pt x="659" y="193"/>
                  </a:lnTo>
                  <a:lnTo>
                    <a:pt x="600" y="195"/>
                  </a:lnTo>
                  <a:lnTo>
                    <a:pt x="543" y="189"/>
                  </a:lnTo>
                  <a:lnTo>
                    <a:pt x="494" y="175"/>
                  </a:lnTo>
                  <a:lnTo>
                    <a:pt x="450" y="154"/>
                  </a:lnTo>
                  <a:lnTo>
                    <a:pt x="408" y="123"/>
                  </a:lnTo>
                  <a:lnTo>
                    <a:pt x="377" y="99"/>
                  </a:lnTo>
                  <a:lnTo>
                    <a:pt x="338" y="79"/>
                  </a:lnTo>
                  <a:lnTo>
                    <a:pt x="291" y="64"/>
                  </a:lnTo>
                  <a:lnTo>
                    <a:pt x="251" y="60"/>
                  </a:lnTo>
                  <a:lnTo>
                    <a:pt x="191" y="58"/>
                  </a:lnTo>
                  <a:lnTo>
                    <a:pt x="144" y="67"/>
                  </a:lnTo>
                  <a:lnTo>
                    <a:pt x="96" y="82"/>
                  </a:lnTo>
                  <a:lnTo>
                    <a:pt x="56" y="108"/>
                  </a:lnTo>
                  <a:lnTo>
                    <a:pt x="0" y="157"/>
                  </a:lnTo>
                  <a:lnTo>
                    <a:pt x="5" y="93"/>
                  </a:lnTo>
                </a:path>
              </a:pathLst>
            </a:custGeom>
            <a:solidFill>
              <a:schemeClr val="bg2"/>
            </a:solidFill>
            <a:ln w="9525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pic>
          <p:nvPicPr>
            <p:cNvPr id="1034" name="Picture 5"/>
            <p:cNvPicPr>
              <a:picLocks noChangeArrowheads="1"/>
            </p:cNvPicPr>
            <p:nvPr/>
          </p:nvPicPr>
          <p:blipFill>
            <a:blip r:embed="rId15"/>
            <a:srcRect/>
            <a:stretch>
              <a:fillRect/>
            </a:stretch>
          </p:blipFill>
          <p:spPr bwMode="auto">
            <a:xfrm>
              <a:off x="0" y="996"/>
              <a:ext cx="2766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4576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 smtClean="0"/>
            </a:lvl1pPr>
          </a:lstStyle>
          <a:p>
            <a:fld id="{5B106E36-FD25-4E2D-B0AA-010F637433A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24576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 smtClean="0"/>
            </a:lvl1pPr>
          </a:lstStyle>
          <a:p>
            <a:endParaRPr lang="ru-RU"/>
          </a:p>
        </p:txBody>
      </p:sp>
      <p:sp>
        <p:nvSpPr>
          <p:cNvPr id="24577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 smtClean="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http://tmn.fio.ru/works/26x/304/images/arxit3.jpg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audio" Target="../media/audio1.wav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image" Target="../media/image13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 sz="quarter"/>
          </p:nvPr>
        </p:nvSpPr>
        <p:spPr>
          <a:xfrm>
            <a:off x="214282" y="428604"/>
            <a:ext cx="3643338" cy="642942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rgbClr val="800000"/>
                </a:solidFill>
              </a:rPr>
              <a:t>Тема урока:</a:t>
            </a:r>
            <a:endParaRPr lang="ru-RU" dirty="0">
              <a:solidFill>
                <a:srgbClr val="80000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sz="quarter" idx="1"/>
          </p:nvPr>
        </p:nvSpPr>
        <p:spPr>
          <a:xfrm>
            <a:off x="785786" y="1214422"/>
            <a:ext cx="7429552" cy="2571768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sz="4800" b="1" dirty="0" smtClean="0">
                <a:solidFill>
                  <a:srgbClr val="003300"/>
                </a:solidFill>
              </a:rPr>
              <a:t>Соотношения между сторонами и углами в прямоугольном треугольнике</a:t>
            </a:r>
            <a:endParaRPr lang="ru-RU" sz="4800" b="1" dirty="0">
              <a:solidFill>
                <a:srgbClr val="0033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43306" y="6143644"/>
            <a:ext cx="1018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660033"/>
                </a:solidFill>
              </a:rPr>
              <a:t>2010 год</a:t>
            </a:r>
            <a:endParaRPr lang="ru-RU" dirty="0">
              <a:solidFill>
                <a:srgbClr val="660033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43306" y="4572008"/>
            <a:ext cx="12843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660033"/>
                </a:solidFill>
              </a:rPr>
              <a:t>8 класс</a:t>
            </a:r>
            <a:endParaRPr lang="ru-RU" sz="2800" dirty="0">
              <a:solidFill>
                <a:srgbClr val="660033"/>
              </a:solidFill>
            </a:endParaRPr>
          </a:p>
        </p:txBody>
      </p:sp>
      <p:pic>
        <p:nvPicPr>
          <p:cNvPr id="6" name="Picture 13" descr="8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929066"/>
            <a:ext cx="1223963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3571868" y="5572140"/>
            <a:ext cx="31587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660033"/>
                </a:solidFill>
              </a:rPr>
              <a:t>МОУ </a:t>
            </a:r>
            <a:r>
              <a:rPr lang="ru-RU" dirty="0" smtClean="0">
                <a:solidFill>
                  <a:srgbClr val="660033"/>
                </a:solidFill>
              </a:rPr>
              <a:t>«</a:t>
            </a:r>
            <a:r>
              <a:rPr lang="ru-RU" dirty="0" smtClean="0">
                <a:solidFill>
                  <a:srgbClr val="660033"/>
                </a:solidFill>
              </a:rPr>
              <a:t>Средняя школа № 8</a:t>
            </a:r>
            <a:r>
              <a:rPr lang="ru-RU" dirty="0" smtClean="0">
                <a:solidFill>
                  <a:srgbClr val="660033"/>
                </a:solidFill>
              </a:rPr>
              <a:t>»</a:t>
            </a:r>
            <a:endParaRPr lang="ru-RU" dirty="0" smtClean="0">
              <a:solidFill>
                <a:srgbClr val="660033"/>
              </a:solidFill>
            </a:endParaRPr>
          </a:p>
          <a:p>
            <a:r>
              <a:rPr lang="ru-RU" dirty="0" smtClean="0">
                <a:solidFill>
                  <a:srgbClr val="660033"/>
                </a:solidFill>
              </a:rPr>
              <a:t>Юдина </a:t>
            </a:r>
            <a:r>
              <a:rPr lang="ru-RU" dirty="0" smtClean="0">
                <a:solidFill>
                  <a:srgbClr val="660033"/>
                </a:solidFill>
              </a:rPr>
              <a:t>Н</a:t>
            </a:r>
            <a:r>
              <a:rPr lang="ru-RU" dirty="0" smtClean="0">
                <a:solidFill>
                  <a:srgbClr val="660033"/>
                </a:solidFill>
              </a:rPr>
              <a:t>аталья </a:t>
            </a:r>
            <a:r>
              <a:rPr lang="ru-RU" dirty="0" smtClean="0">
                <a:solidFill>
                  <a:srgbClr val="660033"/>
                </a:solidFill>
              </a:rPr>
              <a:t>В</a:t>
            </a:r>
            <a:r>
              <a:rPr lang="ru-RU" dirty="0" smtClean="0">
                <a:solidFill>
                  <a:srgbClr val="660033"/>
                </a:solidFill>
              </a:rPr>
              <a:t>ячеславовна</a:t>
            </a:r>
            <a:endParaRPr lang="ru-RU" dirty="0">
              <a:solidFill>
                <a:srgbClr val="66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1571612"/>
            <a:ext cx="664373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3300"/>
                </a:solidFill>
              </a:rPr>
              <a:t>Для постройки лестницы на второй этаж требуется купить доски </a:t>
            </a:r>
          </a:p>
          <a:p>
            <a:r>
              <a:rPr lang="ru-RU" sz="2800" b="1" dirty="0" smtClean="0">
                <a:solidFill>
                  <a:srgbClr val="003300"/>
                </a:solidFill>
              </a:rPr>
              <a:t>в количестве, равном количеству ступенек. Подсчитайте , какое </a:t>
            </a:r>
          </a:p>
          <a:p>
            <a:r>
              <a:rPr lang="ru-RU" sz="2800" b="1" dirty="0" smtClean="0">
                <a:solidFill>
                  <a:srgbClr val="003300"/>
                </a:solidFill>
              </a:rPr>
              <a:t>количество досок необходимо купить, если известно, что высота</a:t>
            </a:r>
          </a:p>
          <a:p>
            <a:r>
              <a:rPr lang="ru-RU" sz="2800" b="1" dirty="0" smtClean="0">
                <a:solidFill>
                  <a:srgbClr val="003300"/>
                </a:solidFill>
              </a:rPr>
              <a:t>между этажами равна 3 метра, угол наклона лестницы равен 37°, </a:t>
            </a:r>
          </a:p>
          <a:p>
            <a:r>
              <a:rPr lang="ru-RU" sz="2800" b="1" dirty="0" smtClean="0">
                <a:solidFill>
                  <a:srgbClr val="003300"/>
                </a:solidFill>
              </a:rPr>
              <a:t>а ширина доски – 0,25 м.</a:t>
            </a:r>
            <a:endParaRPr lang="ru-RU" sz="2800" b="1" dirty="0">
              <a:solidFill>
                <a:srgbClr val="0033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571480"/>
            <a:ext cx="83579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660033"/>
                </a:solidFill>
              </a:rPr>
              <a:t>Применение знаний в практической жизни.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 bwMode="auto">
          <a:xfrm flipV="1">
            <a:off x="1000100" y="2357430"/>
            <a:ext cx="4071966" cy="3214710"/>
          </a:xfrm>
          <a:prstGeom prst="line">
            <a:avLst/>
          </a:prstGeom>
          <a:solidFill>
            <a:schemeClr val="accent1"/>
          </a:solidFill>
          <a:ln w="38100" cap="sq" cmpd="sng" algn="ctr">
            <a:solidFill>
              <a:srgbClr val="660033"/>
            </a:solidFill>
            <a:prstDash val="solid"/>
            <a:miter lim="800000"/>
            <a:headEnd type="none" w="sm" len="sm"/>
            <a:tailEnd type="none" w="sm" len="sm"/>
          </a:ln>
          <a:effectLst/>
        </p:spPr>
      </p:cxnSp>
      <p:cxnSp>
        <p:nvCxnSpPr>
          <p:cNvPr id="6" name="Прямая соединительная линия 5"/>
          <p:cNvCxnSpPr/>
          <p:nvPr/>
        </p:nvCxnSpPr>
        <p:spPr bwMode="auto">
          <a:xfrm flipV="1">
            <a:off x="1000100" y="5500702"/>
            <a:ext cx="4929222" cy="71438"/>
          </a:xfrm>
          <a:prstGeom prst="line">
            <a:avLst/>
          </a:prstGeom>
          <a:solidFill>
            <a:schemeClr val="accent1"/>
          </a:solidFill>
          <a:ln w="38100" cap="sq" cmpd="sng" algn="ctr">
            <a:solidFill>
              <a:srgbClr val="660033"/>
            </a:solidFill>
            <a:prstDash val="solid"/>
            <a:miter lim="800000"/>
            <a:headEnd type="none" w="sm" len="sm"/>
            <a:tailEnd type="none" w="sm" len="sm"/>
          </a:ln>
          <a:effectLst/>
        </p:spPr>
      </p:cxnSp>
      <p:cxnSp>
        <p:nvCxnSpPr>
          <p:cNvPr id="8" name="Прямая соединительная линия 7"/>
          <p:cNvCxnSpPr/>
          <p:nvPr/>
        </p:nvCxnSpPr>
        <p:spPr bwMode="auto">
          <a:xfrm rot="16200000" flipH="1">
            <a:off x="4429124" y="4000504"/>
            <a:ext cx="2928958" cy="71438"/>
          </a:xfrm>
          <a:prstGeom prst="line">
            <a:avLst/>
          </a:prstGeom>
          <a:solidFill>
            <a:schemeClr val="accent1"/>
          </a:solidFill>
          <a:ln w="38100" cap="sq" cmpd="sng" algn="ctr">
            <a:solidFill>
              <a:srgbClr val="660033"/>
            </a:solidFill>
            <a:prstDash val="solid"/>
            <a:miter lim="800000"/>
            <a:headEnd type="none" w="sm" len="sm"/>
            <a:tailEnd type="none" w="sm" len="sm"/>
          </a:ln>
          <a:effectLst/>
        </p:spPr>
      </p:cxnSp>
      <p:sp>
        <p:nvSpPr>
          <p:cNvPr id="11" name="Дуга 10"/>
          <p:cNvSpPr/>
          <p:nvPr/>
        </p:nvSpPr>
        <p:spPr bwMode="auto">
          <a:xfrm>
            <a:off x="571472" y="5072074"/>
            <a:ext cx="1000132" cy="928694"/>
          </a:xfrm>
          <a:prstGeom prst="arc">
            <a:avLst>
              <a:gd name="adj1" fmla="val 19519546"/>
              <a:gd name="adj2" fmla="val 0"/>
            </a:avLst>
          </a:prstGeom>
          <a:solidFill>
            <a:schemeClr val="bg1">
              <a:lumMod val="90000"/>
            </a:schemeClr>
          </a:solidFill>
          <a:ln w="28575" cap="sq" cmpd="sng" algn="ctr">
            <a:solidFill>
              <a:srgbClr val="660033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Прямоугольный треугольник 11"/>
          <p:cNvSpPr/>
          <p:nvPr/>
        </p:nvSpPr>
        <p:spPr bwMode="auto">
          <a:xfrm rot="5249421">
            <a:off x="1071978" y="5161123"/>
            <a:ext cx="357190" cy="485772"/>
          </a:xfrm>
          <a:prstGeom prst="rtTriangle">
            <a:avLst/>
          </a:prstGeom>
          <a:noFill/>
          <a:ln w="19050" cap="sq" cmpd="sng" algn="ctr">
            <a:solidFill>
              <a:srgbClr val="660033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Прямоугольный треугольник 12"/>
          <p:cNvSpPr/>
          <p:nvPr/>
        </p:nvSpPr>
        <p:spPr bwMode="auto">
          <a:xfrm rot="5249421">
            <a:off x="3722860" y="3010610"/>
            <a:ext cx="356543" cy="500517"/>
          </a:xfrm>
          <a:prstGeom prst="rtTriangle">
            <a:avLst/>
          </a:prstGeom>
          <a:noFill/>
          <a:ln w="19050" cap="sq" cmpd="sng" algn="ctr">
            <a:solidFill>
              <a:srgbClr val="660033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rgbClr val="660033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Прямоугольный треугольник 13"/>
          <p:cNvSpPr/>
          <p:nvPr/>
        </p:nvSpPr>
        <p:spPr bwMode="auto">
          <a:xfrm rot="5249421">
            <a:off x="3286556" y="3375173"/>
            <a:ext cx="357190" cy="485772"/>
          </a:xfrm>
          <a:prstGeom prst="rtTriangle">
            <a:avLst/>
          </a:prstGeom>
          <a:noFill/>
          <a:ln w="19050" cap="sq" cmpd="sng" algn="ctr">
            <a:solidFill>
              <a:srgbClr val="660033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rgbClr val="660033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Прямоугольный треугольник 14"/>
          <p:cNvSpPr/>
          <p:nvPr/>
        </p:nvSpPr>
        <p:spPr bwMode="auto">
          <a:xfrm rot="5249421">
            <a:off x="2857928" y="3732362"/>
            <a:ext cx="357190" cy="485772"/>
          </a:xfrm>
          <a:prstGeom prst="rtTriangle">
            <a:avLst/>
          </a:prstGeom>
          <a:noFill/>
          <a:ln w="19050" cap="sq" cmpd="sng" algn="ctr">
            <a:solidFill>
              <a:srgbClr val="660033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rgbClr val="660033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Прямоугольный треугольник 15"/>
          <p:cNvSpPr/>
          <p:nvPr/>
        </p:nvSpPr>
        <p:spPr bwMode="auto">
          <a:xfrm rot="5249421">
            <a:off x="2402847" y="4046494"/>
            <a:ext cx="353415" cy="571889"/>
          </a:xfrm>
          <a:prstGeom prst="rtTriangle">
            <a:avLst/>
          </a:prstGeom>
          <a:noFill/>
          <a:ln w="19050" cap="sq" cmpd="sng" algn="ctr">
            <a:solidFill>
              <a:srgbClr val="660033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rgbClr val="660033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Прямоугольный треугольник 16"/>
          <p:cNvSpPr/>
          <p:nvPr/>
        </p:nvSpPr>
        <p:spPr bwMode="auto">
          <a:xfrm rot="5249421">
            <a:off x="1929235" y="4446743"/>
            <a:ext cx="357190" cy="485772"/>
          </a:xfrm>
          <a:prstGeom prst="rtTriangle">
            <a:avLst/>
          </a:prstGeom>
          <a:noFill/>
          <a:ln w="19050" cap="sq" cmpd="sng" algn="ctr">
            <a:solidFill>
              <a:srgbClr val="660033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rgbClr val="660033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Прямоугольный треугольник 17"/>
          <p:cNvSpPr/>
          <p:nvPr/>
        </p:nvSpPr>
        <p:spPr bwMode="auto">
          <a:xfrm rot="5249421">
            <a:off x="1500607" y="4803934"/>
            <a:ext cx="357190" cy="485772"/>
          </a:xfrm>
          <a:prstGeom prst="rtTriangle">
            <a:avLst/>
          </a:prstGeom>
          <a:noFill/>
          <a:ln w="19050" cap="sq" cmpd="sng" algn="ctr">
            <a:solidFill>
              <a:srgbClr val="660033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Прямоугольный треугольник 20"/>
          <p:cNvSpPr/>
          <p:nvPr/>
        </p:nvSpPr>
        <p:spPr bwMode="auto">
          <a:xfrm rot="5249421">
            <a:off x="4651554" y="2296230"/>
            <a:ext cx="356543" cy="500517"/>
          </a:xfrm>
          <a:prstGeom prst="rtTriangle">
            <a:avLst/>
          </a:prstGeom>
          <a:noFill/>
          <a:ln w="19050" cap="sq" cmpd="sng" algn="ctr">
            <a:solidFill>
              <a:srgbClr val="660033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rgbClr val="660033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Прямоугольный треугольник 21"/>
          <p:cNvSpPr/>
          <p:nvPr/>
        </p:nvSpPr>
        <p:spPr bwMode="auto">
          <a:xfrm rot="5249421">
            <a:off x="4222926" y="2653420"/>
            <a:ext cx="356543" cy="500517"/>
          </a:xfrm>
          <a:prstGeom prst="rtTriangle">
            <a:avLst/>
          </a:prstGeom>
          <a:noFill/>
          <a:ln w="19050" cap="sq" cmpd="sng" algn="ctr">
            <a:solidFill>
              <a:srgbClr val="660033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660033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Параллелограмм 25"/>
          <p:cNvSpPr/>
          <p:nvPr/>
        </p:nvSpPr>
        <p:spPr bwMode="auto">
          <a:xfrm rot="1457275">
            <a:off x="-27463" y="4854746"/>
            <a:ext cx="1423197" cy="225007"/>
          </a:xfrm>
          <a:prstGeom prst="parallelogram">
            <a:avLst>
              <a:gd name="adj" fmla="val 213398"/>
            </a:avLst>
          </a:prstGeom>
          <a:solidFill>
            <a:srgbClr val="FFD661"/>
          </a:solidFill>
          <a:ln w="12700" cap="sq" cmpd="sng" algn="ctr">
            <a:solidFill>
              <a:srgbClr val="FFD66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Параллелограмм 26"/>
          <p:cNvSpPr/>
          <p:nvPr/>
        </p:nvSpPr>
        <p:spPr bwMode="auto">
          <a:xfrm rot="1457275">
            <a:off x="1401268" y="3783176"/>
            <a:ext cx="1423197" cy="224994"/>
          </a:xfrm>
          <a:prstGeom prst="parallelogram">
            <a:avLst>
              <a:gd name="adj" fmla="val 213398"/>
            </a:avLst>
          </a:prstGeom>
          <a:solidFill>
            <a:srgbClr val="FFD661"/>
          </a:solidFill>
          <a:ln w="12700" cap="sq" cmpd="sng" algn="ctr">
            <a:solidFill>
              <a:srgbClr val="FFD66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rgbClr val="660033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Параллелограмм 27"/>
          <p:cNvSpPr/>
          <p:nvPr/>
        </p:nvSpPr>
        <p:spPr bwMode="auto">
          <a:xfrm rot="1457275">
            <a:off x="1823852" y="3424686"/>
            <a:ext cx="1423197" cy="254377"/>
          </a:xfrm>
          <a:prstGeom prst="parallelogram">
            <a:avLst>
              <a:gd name="adj" fmla="val 213398"/>
            </a:avLst>
          </a:prstGeom>
          <a:solidFill>
            <a:srgbClr val="FFD661"/>
          </a:solidFill>
          <a:ln w="12700" cap="sq" cmpd="sng" algn="ctr">
            <a:solidFill>
              <a:srgbClr val="FFD66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rgbClr val="660033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Параллелограмм 28"/>
          <p:cNvSpPr/>
          <p:nvPr/>
        </p:nvSpPr>
        <p:spPr bwMode="auto">
          <a:xfrm rot="1457275">
            <a:off x="2198448" y="3042123"/>
            <a:ext cx="1423197" cy="227978"/>
          </a:xfrm>
          <a:prstGeom prst="parallelogram">
            <a:avLst>
              <a:gd name="adj" fmla="val 213398"/>
            </a:avLst>
          </a:prstGeom>
          <a:solidFill>
            <a:srgbClr val="FFD661"/>
          </a:solidFill>
          <a:ln w="12700" cap="sq" cmpd="sng" algn="ctr">
            <a:solidFill>
              <a:srgbClr val="FFD66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rgbClr val="660033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Параллелограмм 29"/>
          <p:cNvSpPr/>
          <p:nvPr/>
        </p:nvSpPr>
        <p:spPr bwMode="auto">
          <a:xfrm rot="1457275">
            <a:off x="2752545" y="2710306"/>
            <a:ext cx="1423197" cy="254377"/>
          </a:xfrm>
          <a:prstGeom prst="parallelogram">
            <a:avLst>
              <a:gd name="adj" fmla="val 213398"/>
            </a:avLst>
          </a:prstGeom>
          <a:solidFill>
            <a:srgbClr val="FFD661"/>
          </a:solidFill>
          <a:ln w="12700" cap="sq" cmpd="sng" algn="ctr">
            <a:solidFill>
              <a:srgbClr val="FFD66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rgbClr val="660033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Параллелограмм 30"/>
          <p:cNvSpPr/>
          <p:nvPr/>
        </p:nvSpPr>
        <p:spPr bwMode="auto">
          <a:xfrm rot="1457275">
            <a:off x="3187218" y="2354417"/>
            <a:ext cx="1423197" cy="224993"/>
          </a:xfrm>
          <a:prstGeom prst="parallelogram">
            <a:avLst>
              <a:gd name="adj" fmla="val 213398"/>
            </a:avLst>
          </a:prstGeom>
          <a:solidFill>
            <a:srgbClr val="FFD661"/>
          </a:solidFill>
          <a:ln w="12700" cap="sq" cmpd="sng" algn="ctr">
            <a:solidFill>
              <a:srgbClr val="FFD66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rgbClr val="660033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Параллелограмм 31"/>
          <p:cNvSpPr/>
          <p:nvPr/>
        </p:nvSpPr>
        <p:spPr bwMode="auto">
          <a:xfrm rot="1457275">
            <a:off x="3704076" y="1995927"/>
            <a:ext cx="1423197" cy="254377"/>
          </a:xfrm>
          <a:prstGeom prst="parallelogram">
            <a:avLst>
              <a:gd name="adj" fmla="val 213398"/>
            </a:avLst>
          </a:prstGeom>
          <a:solidFill>
            <a:srgbClr val="FFD661"/>
          </a:solidFill>
          <a:ln w="12700" cap="sq" cmpd="sng" algn="ctr">
            <a:solidFill>
              <a:srgbClr val="FFD66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rgbClr val="660033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Параллелограмм 32"/>
          <p:cNvSpPr/>
          <p:nvPr/>
        </p:nvSpPr>
        <p:spPr bwMode="auto">
          <a:xfrm rot="1457275">
            <a:off x="412498" y="4470883"/>
            <a:ext cx="1423197" cy="227978"/>
          </a:xfrm>
          <a:prstGeom prst="parallelogram">
            <a:avLst>
              <a:gd name="adj" fmla="val 213398"/>
            </a:avLst>
          </a:prstGeom>
          <a:solidFill>
            <a:srgbClr val="FFD661"/>
          </a:solidFill>
          <a:ln w="12700" cap="sq" cmpd="sng" algn="ctr">
            <a:solidFill>
              <a:srgbClr val="FFD66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Параллелограмм 33"/>
          <p:cNvSpPr/>
          <p:nvPr/>
        </p:nvSpPr>
        <p:spPr bwMode="auto">
          <a:xfrm rot="1457275">
            <a:off x="901201" y="4140367"/>
            <a:ext cx="1423197" cy="224993"/>
          </a:xfrm>
          <a:prstGeom prst="parallelogram">
            <a:avLst>
              <a:gd name="adj" fmla="val 213398"/>
            </a:avLst>
          </a:prstGeom>
          <a:solidFill>
            <a:srgbClr val="FFD661"/>
          </a:solidFill>
          <a:ln w="12700" cap="sq" cmpd="sng" algn="ctr">
            <a:solidFill>
              <a:srgbClr val="FFD66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rgbClr val="660033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7" name="Прямая соединительная линия 36"/>
          <p:cNvCxnSpPr>
            <a:stCxn id="12" idx="4"/>
          </p:cNvCxnSpPr>
          <p:nvPr/>
        </p:nvCxnSpPr>
        <p:spPr bwMode="auto">
          <a:xfrm rot="10800000">
            <a:off x="142844" y="5214950"/>
            <a:ext cx="872896" cy="378118"/>
          </a:xfrm>
          <a:prstGeom prst="line">
            <a:avLst/>
          </a:prstGeom>
          <a:solidFill>
            <a:schemeClr val="accent1"/>
          </a:solidFill>
          <a:ln w="38100" cap="sq" cmpd="sng" algn="ctr">
            <a:solidFill>
              <a:srgbClr val="660033"/>
            </a:solidFill>
            <a:prstDash val="solid"/>
            <a:miter lim="800000"/>
            <a:headEnd type="none" w="sm" len="sm"/>
            <a:tailEnd type="none" w="sm" len="sm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642910" y="571480"/>
            <a:ext cx="462966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800000"/>
                </a:solidFill>
              </a:rPr>
              <a:t>Вариант расположения </a:t>
            </a:r>
          </a:p>
          <a:p>
            <a:r>
              <a:rPr lang="ru-RU" sz="3200" b="1" dirty="0" smtClean="0">
                <a:solidFill>
                  <a:srgbClr val="800000"/>
                </a:solidFill>
              </a:rPr>
              <a:t>ступенек:</a:t>
            </a:r>
            <a:endParaRPr lang="ru-RU" sz="3200" b="1" dirty="0">
              <a:solidFill>
                <a:srgbClr val="800000"/>
              </a:solidFill>
            </a:endParaRPr>
          </a:p>
        </p:txBody>
      </p:sp>
      <p:pic>
        <p:nvPicPr>
          <p:cNvPr id="36" name="Picture 2" descr="C:\Users\андрей\Desktop\Новая папка (2)\мама\школа\sh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857232"/>
            <a:ext cx="1952612" cy="1928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1538" y="571480"/>
            <a:ext cx="464505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660033"/>
                </a:solidFill>
              </a:rPr>
              <a:t>Один из способов решения:</a:t>
            </a:r>
          </a:p>
          <a:p>
            <a:endParaRPr lang="ru-RU" sz="2800" b="1" dirty="0" smtClean="0">
              <a:solidFill>
                <a:srgbClr val="660033"/>
              </a:solidFill>
            </a:endParaRPr>
          </a:p>
          <a:p>
            <a:endParaRPr lang="ru-RU" sz="2800" b="1" dirty="0">
              <a:solidFill>
                <a:srgbClr val="660033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786" y="1428736"/>
            <a:ext cx="5219057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800" b="1" dirty="0" smtClean="0">
                <a:solidFill>
                  <a:srgbClr val="003300"/>
                </a:solidFill>
              </a:rPr>
              <a:t>3 метра = 300 сантиметров.</a:t>
            </a:r>
          </a:p>
          <a:p>
            <a:pPr marL="342900" indent="-342900">
              <a:buAutoNum type="arabicPeriod"/>
            </a:pPr>
            <a:r>
              <a:rPr lang="ru-RU" sz="2800" b="1" dirty="0" smtClean="0">
                <a:solidFill>
                  <a:srgbClr val="003300"/>
                </a:solidFill>
              </a:rPr>
              <a:t>0,25 метра = 25 сантиметров.</a:t>
            </a:r>
          </a:p>
          <a:p>
            <a:pPr marL="342900" indent="-342900">
              <a:buAutoNum type="arabicPeriod"/>
            </a:pPr>
            <a:r>
              <a:rPr lang="ru-RU" sz="2800" b="1" dirty="0" smtClean="0">
                <a:solidFill>
                  <a:srgbClr val="003300"/>
                </a:solidFill>
              </a:rPr>
              <a:t>300 : </a:t>
            </a:r>
            <a:r>
              <a:rPr lang="en-US" sz="2800" b="1" dirty="0" smtClean="0">
                <a:solidFill>
                  <a:srgbClr val="003300"/>
                </a:solidFill>
              </a:rPr>
              <a:t>sin 3</a:t>
            </a:r>
            <a:r>
              <a:rPr lang="ru-RU" sz="2800" b="1" dirty="0" smtClean="0">
                <a:solidFill>
                  <a:srgbClr val="003300"/>
                </a:solidFill>
              </a:rPr>
              <a:t>7</a:t>
            </a:r>
            <a:r>
              <a:rPr lang="en-US" sz="2800" b="1" dirty="0" smtClean="0">
                <a:solidFill>
                  <a:srgbClr val="003300"/>
                </a:solidFill>
              </a:rPr>
              <a:t>° = </a:t>
            </a:r>
            <a:r>
              <a:rPr lang="ru-RU" sz="2800" b="1" dirty="0" smtClean="0">
                <a:solidFill>
                  <a:srgbClr val="003300"/>
                </a:solidFill>
              </a:rPr>
              <a:t>5</a:t>
            </a:r>
            <a:r>
              <a:rPr lang="en-US" sz="2800" b="1" dirty="0" smtClean="0">
                <a:solidFill>
                  <a:srgbClr val="003300"/>
                </a:solidFill>
              </a:rPr>
              <a:t>00 (</a:t>
            </a:r>
            <a:r>
              <a:rPr lang="ru-RU" sz="2800" b="1" dirty="0" smtClean="0">
                <a:solidFill>
                  <a:srgbClr val="003300"/>
                </a:solidFill>
              </a:rPr>
              <a:t>см) </a:t>
            </a:r>
          </a:p>
          <a:p>
            <a:pPr marL="342900" indent="-342900">
              <a:buAutoNum type="arabicPeriod"/>
            </a:pPr>
            <a:r>
              <a:rPr lang="ru-RU" sz="2800" b="1" dirty="0" smtClean="0">
                <a:solidFill>
                  <a:srgbClr val="003300"/>
                </a:solidFill>
              </a:rPr>
              <a:t> 500²  - 300² = 160000</a:t>
            </a:r>
          </a:p>
          <a:p>
            <a:pPr marL="342900" indent="-342900">
              <a:buAutoNum type="arabicPeriod"/>
            </a:pPr>
            <a:r>
              <a:rPr lang="ru-RU" sz="2800" b="1" dirty="0" smtClean="0">
                <a:solidFill>
                  <a:srgbClr val="003300"/>
                </a:solidFill>
              </a:rPr>
              <a:t>                    = 400 (см)</a:t>
            </a:r>
          </a:p>
          <a:p>
            <a:pPr marL="342900" indent="-342900">
              <a:buAutoNum type="arabicPeriod"/>
            </a:pPr>
            <a:r>
              <a:rPr lang="ru-RU" sz="2800" b="1" dirty="0" smtClean="0">
                <a:solidFill>
                  <a:srgbClr val="003300"/>
                </a:solidFill>
              </a:rPr>
              <a:t>400 : 25 = 16 ( ступенек)</a:t>
            </a:r>
          </a:p>
          <a:p>
            <a:pPr marL="342900" indent="-342900">
              <a:buAutoNum type="arabicPeriod"/>
            </a:pPr>
            <a:endParaRPr lang="ru-RU" sz="2800" b="1" dirty="0" smtClean="0">
              <a:solidFill>
                <a:srgbClr val="003300"/>
              </a:solidFill>
            </a:endParaRPr>
          </a:p>
          <a:p>
            <a:pPr marL="342900" indent="-342900">
              <a:buAutoNum type="arabicPeriod"/>
            </a:pPr>
            <a:endParaRPr lang="ru-RU" sz="2800" b="1" dirty="0" smtClean="0">
              <a:solidFill>
                <a:srgbClr val="003300"/>
              </a:solidFill>
            </a:endParaRPr>
          </a:p>
          <a:p>
            <a:pPr marL="342900" indent="-342900"/>
            <a:r>
              <a:rPr lang="ru-RU" sz="2800" b="1" dirty="0" smtClean="0">
                <a:solidFill>
                  <a:srgbClr val="003300"/>
                </a:solidFill>
              </a:rPr>
              <a:t>Ответ: потребуется купить</a:t>
            </a:r>
          </a:p>
          <a:p>
            <a:pPr marL="342900" indent="-342900"/>
            <a:r>
              <a:rPr lang="ru-RU" sz="2800" b="1" dirty="0" smtClean="0">
                <a:solidFill>
                  <a:srgbClr val="003300"/>
                </a:solidFill>
              </a:rPr>
              <a:t>              16 досок.</a:t>
            </a: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1214414" y="3071810"/>
          <a:ext cx="1571636" cy="500066"/>
        </p:xfrm>
        <a:graphic>
          <a:graphicData uri="http://schemas.openxmlformats.org/presentationml/2006/ole">
            <p:oleObj spid="_x0000_s1026" name="Формула" r:id="rId3" imgW="6094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500042"/>
            <a:ext cx="581569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800000"/>
                </a:solidFill>
              </a:rPr>
              <a:t>Подсчитай набранные баллы </a:t>
            </a:r>
          </a:p>
          <a:p>
            <a:r>
              <a:rPr lang="ru-RU" sz="3200" b="1" dirty="0" smtClean="0">
                <a:solidFill>
                  <a:srgbClr val="800000"/>
                </a:solidFill>
              </a:rPr>
              <a:t>и оцени свою работу на уроке:</a:t>
            </a:r>
            <a:endParaRPr lang="ru-RU" sz="3200" b="1" dirty="0">
              <a:solidFill>
                <a:srgbClr val="8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4348" y="2214554"/>
            <a:ext cx="599055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3300"/>
                </a:solidFill>
              </a:rPr>
              <a:t>16 – 19 баллов……………… «5»</a:t>
            </a:r>
          </a:p>
          <a:p>
            <a:r>
              <a:rPr lang="ru-RU" sz="3200" b="1" dirty="0" smtClean="0">
                <a:solidFill>
                  <a:srgbClr val="003300"/>
                </a:solidFill>
              </a:rPr>
              <a:t>12 – 15 баллов……………… «4»</a:t>
            </a:r>
          </a:p>
          <a:p>
            <a:r>
              <a:rPr lang="ru-RU" sz="3200" b="1" dirty="0" smtClean="0">
                <a:solidFill>
                  <a:srgbClr val="003300"/>
                </a:solidFill>
              </a:rPr>
              <a:t> 7 – 11  баллов……………… «3»</a:t>
            </a:r>
            <a:endParaRPr lang="ru-RU" sz="32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571480"/>
            <a:ext cx="46662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660033"/>
                </a:solidFill>
              </a:rPr>
              <a:t>Домашнее задание:</a:t>
            </a:r>
            <a:endParaRPr lang="ru-RU" sz="4000" b="1" dirty="0">
              <a:solidFill>
                <a:srgbClr val="660033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2910" y="1928802"/>
            <a:ext cx="529895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800" b="1" dirty="0" smtClean="0">
                <a:solidFill>
                  <a:srgbClr val="003300"/>
                </a:solidFill>
              </a:rPr>
              <a:t>Стандарт                № 9, 10, 11.</a:t>
            </a:r>
          </a:p>
          <a:p>
            <a:pPr marL="342900" indent="-342900">
              <a:buAutoNum type="arabicPeriod"/>
            </a:pPr>
            <a:r>
              <a:rPr lang="ru-RU" sz="2800" b="1" dirty="0" smtClean="0">
                <a:solidFill>
                  <a:srgbClr val="003300"/>
                </a:solidFill>
              </a:rPr>
              <a:t>Хорошо                  № 20, 22.</a:t>
            </a:r>
          </a:p>
          <a:p>
            <a:pPr marL="342900" indent="-342900">
              <a:buAutoNum type="arabicPeriod"/>
            </a:pPr>
            <a:r>
              <a:rPr lang="ru-RU" sz="2800" b="1" dirty="0" smtClean="0">
                <a:solidFill>
                  <a:srgbClr val="003300"/>
                </a:solidFill>
              </a:rPr>
              <a:t>Отлично                 № 29, 30.</a:t>
            </a:r>
            <a:endParaRPr lang="ru-RU" sz="28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500042"/>
            <a:ext cx="49174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660033"/>
                </a:solidFill>
              </a:rPr>
              <a:t>Закончи предложение:</a:t>
            </a:r>
            <a:endParaRPr lang="ru-RU" sz="3600" b="1" dirty="0">
              <a:solidFill>
                <a:srgbClr val="660033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5786" y="1785926"/>
            <a:ext cx="653730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b="1" dirty="0" smtClean="0">
                <a:solidFill>
                  <a:srgbClr val="003300"/>
                </a:solidFill>
              </a:rPr>
              <a:t>Сегодня  на уроке я запомнил……………..</a:t>
            </a:r>
          </a:p>
          <a:p>
            <a:pPr marL="342900" indent="-342900">
              <a:buAutoNum type="arabicPeriod"/>
            </a:pPr>
            <a:r>
              <a:rPr lang="ru-RU" sz="2400" b="1" dirty="0" smtClean="0">
                <a:solidFill>
                  <a:srgbClr val="003300"/>
                </a:solidFill>
              </a:rPr>
              <a:t>Я научился……………………………………</a:t>
            </a:r>
          </a:p>
          <a:p>
            <a:pPr marL="342900" indent="-342900">
              <a:buAutoNum type="arabicPeriod"/>
            </a:pPr>
            <a:r>
              <a:rPr lang="ru-RU" sz="2400" b="1" dirty="0" smtClean="0">
                <a:solidFill>
                  <a:srgbClr val="003300"/>
                </a:solidFill>
              </a:rPr>
              <a:t>Я понял……………………………………......</a:t>
            </a:r>
          </a:p>
          <a:p>
            <a:pPr marL="342900" indent="-342900">
              <a:buAutoNum type="arabicPeriod"/>
            </a:pPr>
            <a:r>
              <a:rPr lang="ru-RU" sz="2400" b="1" dirty="0" smtClean="0">
                <a:solidFill>
                  <a:srgbClr val="003300"/>
                </a:solidFill>
              </a:rPr>
              <a:t>У меня не получилось………………………</a:t>
            </a:r>
          </a:p>
          <a:p>
            <a:pPr marL="342900" indent="-342900">
              <a:buAutoNum type="arabicPeriod"/>
            </a:pPr>
            <a:r>
              <a:rPr lang="ru-RU" sz="2400" b="1" dirty="0" smtClean="0">
                <a:solidFill>
                  <a:srgbClr val="003300"/>
                </a:solidFill>
              </a:rPr>
              <a:t>Мне бы хотелось…………………………….</a:t>
            </a:r>
          </a:p>
          <a:p>
            <a:pPr marL="342900" indent="-342900">
              <a:buAutoNum type="arabicPeriod"/>
            </a:pPr>
            <a:r>
              <a:rPr lang="ru-RU" sz="2400" b="1" dirty="0" smtClean="0">
                <a:solidFill>
                  <a:srgbClr val="003300"/>
                </a:solidFill>
              </a:rPr>
              <a:t>Я справлюсь с домашней работой………...</a:t>
            </a:r>
            <a:endParaRPr lang="ru-RU" sz="24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0034" y="357166"/>
            <a:ext cx="24675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660033"/>
                </a:solidFill>
              </a:rPr>
              <a:t>Цели урока:</a:t>
            </a:r>
            <a:endParaRPr lang="ru-RU" sz="3200" b="1" dirty="0">
              <a:solidFill>
                <a:srgbClr val="660033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1285860"/>
            <a:ext cx="750099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000" b="1" dirty="0" smtClean="0">
                <a:solidFill>
                  <a:srgbClr val="003300"/>
                </a:solidFill>
              </a:rPr>
              <a:t>Научиться применять  знания синуса, косинуса, тангенса </a:t>
            </a:r>
          </a:p>
          <a:p>
            <a:pPr marL="342900" indent="-342900"/>
            <a:r>
              <a:rPr lang="ru-RU" sz="2000" b="1" dirty="0" smtClean="0">
                <a:solidFill>
                  <a:srgbClr val="003300"/>
                </a:solidFill>
              </a:rPr>
              <a:t>       и котангенса при решении задач различной сложности.</a:t>
            </a:r>
          </a:p>
          <a:p>
            <a:pPr marL="342900" indent="-342900">
              <a:buAutoNum type="arabicPeriod" startAt="2"/>
            </a:pPr>
            <a:r>
              <a:rPr lang="ru-RU" sz="2000" b="1" dirty="0" smtClean="0">
                <a:solidFill>
                  <a:srgbClr val="003300"/>
                </a:solidFill>
              </a:rPr>
              <a:t>Уметь устанавливать связь изучаемого материала с ранее</a:t>
            </a:r>
          </a:p>
          <a:p>
            <a:pPr marL="342900" indent="-342900"/>
            <a:r>
              <a:rPr lang="ru-RU" sz="2000" b="1" dirty="0" smtClean="0">
                <a:solidFill>
                  <a:srgbClr val="003300"/>
                </a:solidFill>
              </a:rPr>
              <a:t>      пройденным.</a:t>
            </a:r>
          </a:p>
          <a:p>
            <a:pPr marL="342900" indent="-342900">
              <a:buAutoNum type="arabicPeriod" startAt="3"/>
            </a:pPr>
            <a:r>
              <a:rPr lang="ru-RU" sz="2000" b="1" dirty="0" smtClean="0">
                <a:solidFill>
                  <a:srgbClr val="003300"/>
                </a:solidFill>
              </a:rPr>
              <a:t>Научиться применять знания в практической деятельности</a:t>
            </a:r>
          </a:p>
          <a:p>
            <a:pPr marL="342900" indent="-342900"/>
            <a:r>
              <a:rPr lang="ru-RU" sz="2000" b="1" dirty="0" smtClean="0">
                <a:solidFill>
                  <a:srgbClr val="003300"/>
                </a:solidFill>
              </a:rPr>
              <a:t>      человека.</a:t>
            </a:r>
          </a:p>
          <a:p>
            <a:pPr marL="342900" indent="-342900">
              <a:buAutoNum type="arabicPeriod" startAt="4"/>
            </a:pPr>
            <a:r>
              <a:rPr lang="ru-RU" sz="2000" b="1" dirty="0" smtClean="0">
                <a:solidFill>
                  <a:srgbClr val="003300"/>
                </a:solidFill>
              </a:rPr>
              <a:t>Учиться:  - проявлять настойчивость в достижении  </a:t>
            </a:r>
          </a:p>
          <a:p>
            <a:pPr marL="342900" indent="-342900"/>
            <a:r>
              <a:rPr lang="ru-RU" sz="2000" b="1" dirty="0" smtClean="0">
                <a:solidFill>
                  <a:srgbClr val="003300"/>
                </a:solidFill>
              </a:rPr>
              <a:t>                           цели;</a:t>
            </a:r>
          </a:p>
          <a:p>
            <a:pPr marL="342900" indent="-342900"/>
            <a:r>
              <a:rPr lang="ru-RU" sz="2000" b="1" dirty="0" smtClean="0">
                <a:solidFill>
                  <a:srgbClr val="003300"/>
                </a:solidFill>
              </a:rPr>
              <a:t>                        - работать в коллективе;</a:t>
            </a:r>
          </a:p>
          <a:p>
            <a:pPr marL="342900" indent="-342900"/>
            <a:r>
              <a:rPr lang="ru-RU" sz="2000" b="1" dirty="0" smtClean="0">
                <a:solidFill>
                  <a:srgbClr val="003300"/>
                </a:solidFill>
              </a:rPr>
              <a:t>                        - контролировать и оценивать свою </a:t>
            </a:r>
          </a:p>
          <a:p>
            <a:pPr marL="342900" indent="-342900"/>
            <a:r>
              <a:rPr lang="ru-RU" sz="2000" b="1" dirty="0" smtClean="0">
                <a:solidFill>
                  <a:srgbClr val="003300"/>
                </a:solidFill>
              </a:rPr>
              <a:t>                          работу на уроке.</a:t>
            </a:r>
          </a:p>
          <a:p>
            <a:pPr marL="342900" indent="-342900"/>
            <a:r>
              <a:rPr lang="ru-RU" sz="2000" b="1" dirty="0" smtClean="0">
                <a:solidFill>
                  <a:srgbClr val="003300"/>
                </a:solidFill>
              </a:rPr>
              <a:t>5.   Учиться  грамотно формулировать свои мысли.</a:t>
            </a:r>
          </a:p>
          <a:p>
            <a:pPr marL="342900" indent="-342900">
              <a:buAutoNum type="arabicPeriod" startAt="2"/>
            </a:pPr>
            <a:endParaRPr lang="ru-RU" dirty="0" smtClean="0"/>
          </a:p>
          <a:p>
            <a:pPr marL="342900" indent="-342900">
              <a:buAutoNum type="arabicPeriod" startAt="2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285728"/>
            <a:ext cx="821537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4" algn="ctr"/>
            <a:r>
              <a:rPr lang="ru-RU" sz="2400" b="1" i="1" dirty="0" smtClean="0">
                <a:solidFill>
                  <a:srgbClr val="660033"/>
                </a:solidFill>
                <a:latin typeface="Comic Sans MS" pitchFamily="66" charset="0"/>
              </a:rPr>
              <a:t>«Кто хочет ограничиться настоящим без знания прошлого, тот никогда его не поймет»</a:t>
            </a:r>
          </a:p>
          <a:p>
            <a:pPr lvl="4" algn="ctr"/>
            <a:r>
              <a:rPr lang="ru-RU" sz="3600" b="1" i="1" dirty="0" smtClean="0">
                <a:solidFill>
                  <a:srgbClr val="660033"/>
                </a:solidFill>
              </a:rPr>
              <a:t>Лейбниц</a:t>
            </a:r>
            <a:endParaRPr lang="ru-RU" sz="3600" b="1" i="1" dirty="0">
              <a:solidFill>
                <a:srgbClr val="660033"/>
              </a:solidFill>
              <a:latin typeface="Comic Sans MS" pitchFamily="66" charset="0"/>
            </a:endParaRPr>
          </a:p>
        </p:txBody>
      </p:sp>
      <p:pic>
        <p:nvPicPr>
          <p:cNvPr id="4" name="Picture 4" descr="http://tmn.fio.ru/works/26x/304/images/arxit3.jpg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>
          <a:xfrm>
            <a:off x="428596" y="2000240"/>
            <a:ext cx="6500858" cy="36433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14290"/>
            <a:ext cx="8715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3300"/>
                </a:solidFill>
              </a:rPr>
              <a:t>Чтобы не ошибиться при строительстве пирамиды, древние</a:t>
            </a:r>
          </a:p>
          <a:p>
            <a:r>
              <a:rPr lang="ru-RU" sz="2000" b="1" dirty="0" smtClean="0">
                <a:solidFill>
                  <a:srgbClr val="003300"/>
                </a:solidFill>
              </a:rPr>
              <a:t> египтяне прежде всего размечали на земле ее основание в виде квадрата. Прямые углы такого квадрата они «чертили» с помощью веревки. Но веревка была не простая. На ней завязывали узлы, делившие ее на 12 равных частей. Веревку натягивали  в виде треугольника со сторонами, отношение между которыми равнялось 3 : 4 : 5. Угол, противоположный самой длинной стороне, всегда оказывался прямым. </a:t>
            </a:r>
            <a:r>
              <a:rPr lang="ru-RU" sz="2000" b="1" u="sng" dirty="0" smtClean="0">
                <a:solidFill>
                  <a:srgbClr val="003300"/>
                </a:solidFill>
              </a:rPr>
              <a:t>Почему? </a:t>
            </a:r>
            <a:r>
              <a:rPr lang="ru-RU" sz="2000" b="1" dirty="0" smtClean="0">
                <a:solidFill>
                  <a:srgbClr val="003300"/>
                </a:solidFill>
              </a:rPr>
              <a:t>Это объясняет теорема Пифагора, самая популярная, быть может, из всех теорем.</a:t>
            </a:r>
            <a:endParaRPr lang="ru-RU" sz="2000" b="1" dirty="0">
              <a:solidFill>
                <a:srgbClr val="003300"/>
              </a:solidFill>
            </a:endParaRPr>
          </a:p>
        </p:txBody>
      </p:sp>
      <p:pic>
        <p:nvPicPr>
          <p:cNvPr id="4" name="Picture 2" descr="C:\Users\андрей\Pictures\img28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000372"/>
            <a:ext cx="5857916" cy="36433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42910" y="1428736"/>
            <a:ext cx="72866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3300"/>
                </a:solidFill>
              </a:rPr>
              <a:t>Прямоугольный треугольник имеет широкое применение в повседневной жизни, многие геометрические и практические задачи сводятся к вычислению элементов прямоугольного треугольника, другими словами, к решению прямоугольного треугольника.</a:t>
            </a:r>
            <a:endParaRPr lang="ru-RU" sz="2400" b="1" dirty="0">
              <a:solidFill>
                <a:srgbClr val="003300"/>
              </a:solidFill>
            </a:endParaRPr>
          </a:p>
        </p:txBody>
      </p:sp>
      <p:pic>
        <p:nvPicPr>
          <p:cNvPr id="4" name="Picture 6" descr="геометри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3571876"/>
            <a:ext cx="3470275" cy="29908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14282" y="357166"/>
            <a:ext cx="89297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660033"/>
                </a:solidFill>
              </a:rPr>
              <a:t>Решение прямоугольных треугольников с помощью</a:t>
            </a:r>
          </a:p>
          <a:p>
            <a:r>
              <a:rPr lang="ru-RU" sz="2800" b="1" i="1" dirty="0" smtClean="0">
                <a:solidFill>
                  <a:srgbClr val="660033"/>
                </a:solidFill>
              </a:rPr>
              <a:t> синуса, косинуса, тангенса и котангенса острого угла.</a:t>
            </a:r>
            <a:endParaRPr lang="ru-RU" sz="2800" b="1" i="1" dirty="0">
              <a:solidFill>
                <a:srgbClr val="66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ый треугольник 4"/>
          <p:cNvSpPr/>
          <p:nvPr/>
        </p:nvSpPr>
        <p:spPr bwMode="auto">
          <a:xfrm rot="2772506">
            <a:off x="7158315" y="887257"/>
            <a:ext cx="1500198" cy="2857520"/>
          </a:xfrm>
          <a:prstGeom prst="rtTriangle">
            <a:avLst/>
          </a:prstGeom>
          <a:solidFill>
            <a:schemeClr val="accent2"/>
          </a:solidFill>
          <a:ln w="38100" cap="sq" cmpd="sng" algn="ctr">
            <a:solidFill>
              <a:srgbClr val="660033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 rot="2771699">
            <a:off x="6409577" y="2629083"/>
            <a:ext cx="268813" cy="257717"/>
          </a:xfrm>
          <a:prstGeom prst="rect">
            <a:avLst/>
          </a:prstGeom>
          <a:solidFill>
            <a:schemeClr val="accent2"/>
          </a:solidFill>
          <a:ln w="38100" cap="sq" cmpd="sng" algn="ctr">
            <a:solidFill>
              <a:srgbClr val="660033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429652" y="500042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660033"/>
                </a:solidFill>
              </a:rPr>
              <a:t>А</a:t>
            </a:r>
            <a:endParaRPr lang="ru-RU" b="1" dirty="0">
              <a:solidFill>
                <a:srgbClr val="660033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58082" y="378619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660033"/>
                </a:solidFill>
              </a:rPr>
              <a:t>В</a:t>
            </a:r>
            <a:endParaRPr lang="ru-RU" b="1" dirty="0">
              <a:solidFill>
                <a:srgbClr val="660033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00760" y="2643182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660033"/>
                </a:solidFill>
              </a:rPr>
              <a:t>С</a:t>
            </a:r>
            <a:endParaRPr lang="ru-RU" b="1" dirty="0">
              <a:solidFill>
                <a:srgbClr val="660033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858148" y="2214554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rgbClr val="660033"/>
                </a:solidFill>
              </a:rPr>
              <a:t>с</a:t>
            </a:r>
            <a:endParaRPr lang="ru-RU" b="1" i="1" dirty="0">
              <a:solidFill>
                <a:srgbClr val="660033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072330" y="1500174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rgbClr val="660033"/>
                </a:solidFill>
              </a:rPr>
              <a:t>в</a:t>
            </a:r>
            <a:endParaRPr lang="ru-RU" b="1" i="1" dirty="0">
              <a:solidFill>
                <a:srgbClr val="660033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00826" y="321468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rgbClr val="660033"/>
                </a:solidFill>
              </a:rPr>
              <a:t>а</a:t>
            </a:r>
            <a:endParaRPr lang="ru-RU" b="1" i="1" dirty="0">
              <a:solidFill>
                <a:srgbClr val="660033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5720" y="214291"/>
            <a:ext cx="6572297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660033"/>
                </a:solidFill>
              </a:rPr>
              <a:t> </a:t>
            </a:r>
            <a:r>
              <a:rPr lang="ru-RU" sz="2000" b="1" dirty="0" smtClean="0">
                <a:solidFill>
                  <a:srgbClr val="003300"/>
                </a:solidFill>
              </a:rPr>
              <a:t>Какой треугольник называется прямоугольным?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03300"/>
                </a:solidFill>
              </a:rPr>
              <a:t> Как называются стороны прямоугольного треугольника?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03300"/>
                </a:solidFill>
              </a:rPr>
              <a:t> Назовите катет, противолежащий углу А.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03300"/>
                </a:solidFill>
              </a:rPr>
              <a:t> Какой катет является прилежащим к углу В?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03300"/>
                </a:solidFill>
              </a:rPr>
              <a:t> Какое отношение называется синусом острого угла </a:t>
            </a:r>
          </a:p>
          <a:p>
            <a:r>
              <a:rPr lang="ru-RU" sz="2000" b="1" dirty="0" smtClean="0">
                <a:solidFill>
                  <a:srgbClr val="003300"/>
                </a:solidFill>
              </a:rPr>
              <a:t>   прямоугольного треугольника?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03300"/>
                </a:solidFill>
              </a:rPr>
              <a:t> Дайте определение косинуса острого угла    прямоугольного треугольника.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03300"/>
                </a:solidFill>
              </a:rPr>
              <a:t> Что называется тангенсом острого угла прямоугольного треугольника?</a:t>
            </a:r>
          </a:p>
          <a:p>
            <a:r>
              <a:rPr lang="ru-RU" sz="2000" b="1" dirty="0" smtClean="0">
                <a:solidFill>
                  <a:srgbClr val="003300"/>
                </a:solidFill>
              </a:rPr>
              <a:t> </a:t>
            </a:r>
          </a:p>
          <a:p>
            <a:pPr>
              <a:buFont typeface="Arial" pitchFamily="34" charset="0"/>
              <a:buChar char="•"/>
            </a:pPr>
            <a:endParaRPr lang="ru-RU" dirty="0">
              <a:solidFill>
                <a:srgbClr val="660033"/>
              </a:solidFill>
            </a:endParaRPr>
          </a:p>
        </p:txBody>
      </p:sp>
      <p:pic>
        <p:nvPicPr>
          <p:cNvPr id="14" name="Picture 3" descr="a2b65e76af0d72fc2dfd48baf7b3ac3d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57884" y="4500570"/>
            <a:ext cx="3143272" cy="2214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214282" y="3786190"/>
            <a:ext cx="5429288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sz="2000" b="1" dirty="0" smtClean="0">
                <a:solidFill>
                  <a:srgbClr val="003300"/>
                </a:solidFill>
              </a:rPr>
              <a:t>Установи соответствие:</a:t>
            </a:r>
          </a:p>
          <a:p>
            <a:pPr marL="457200" indent="-457200">
              <a:buAutoNum type="arabicPeriod"/>
            </a:pPr>
            <a:r>
              <a:rPr lang="en-US" sz="2000" b="1" dirty="0" smtClean="0">
                <a:solidFill>
                  <a:srgbClr val="003300"/>
                </a:solidFill>
              </a:rPr>
              <a:t>sin 45°     2. </a:t>
            </a:r>
            <a:r>
              <a:rPr lang="en-US" sz="2000" b="1" dirty="0" err="1" smtClean="0">
                <a:solidFill>
                  <a:srgbClr val="003300"/>
                </a:solidFill>
              </a:rPr>
              <a:t>cos</a:t>
            </a:r>
            <a:r>
              <a:rPr lang="en-US" sz="2000" b="1" dirty="0" smtClean="0">
                <a:solidFill>
                  <a:srgbClr val="003300"/>
                </a:solidFill>
              </a:rPr>
              <a:t> 30°      3. </a:t>
            </a:r>
            <a:r>
              <a:rPr lang="en-US" sz="2000" b="1" dirty="0" err="1" smtClean="0">
                <a:solidFill>
                  <a:srgbClr val="003300"/>
                </a:solidFill>
              </a:rPr>
              <a:t>tg</a:t>
            </a:r>
            <a:r>
              <a:rPr lang="en-US" sz="2000" b="1" dirty="0" smtClean="0">
                <a:solidFill>
                  <a:srgbClr val="003300"/>
                </a:solidFill>
              </a:rPr>
              <a:t> 60°        4. ctg45°</a:t>
            </a:r>
          </a:p>
          <a:p>
            <a:pPr marL="457200" indent="-457200">
              <a:buAutoNum type="arabicPeriod"/>
            </a:pPr>
            <a:endParaRPr lang="en-US" sz="2000" b="1" dirty="0" smtClean="0">
              <a:solidFill>
                <a:srgbClr val="003300"/>
              </a:solidFill>
            </a:endParaRPr>
          </a:p>
          <a:p>
            <a:pPr marL="457200" indent="-457200"/>
            <a:endParaRPr lang="ru-RU" sz="2000" b="1" dirty="0" smtClean="0">
              <a:solidFill>
                <a:srgbClr val="003300"/>
              </a:solidFill>
            </a:endParaRPr>
          </a:p>
          <a:p>
            <a:pPr marL="457200" indent="-457200"/>
            <a:r>
              <a:rPr lang="en-US" sz="2000" b="1" dirty="0" smtClean="0">
                <a:solidFill>
                  <a:srgbClr val="003300"/>
                </a:solidFill>
              </a:rPr>
              <a:t>1</a:t>
            </a:r>
            <a:r>
              <a:rPr lang="ru-RU" sz="2000" b="1" dirty="0" smtClean="0">
                <a:solidFill>
                  <a:srgbClr val="003300"/>
                </a:solidFill>
              </a:rPr>
              <a:t>.            2.                3.              4. </a:t>
            </a:r>
            <a:r>
              <a:rPr lang="ru-RU" sz="2400" dirty="0" smtClean="0"/>
              <a:t>1</a:t>
            </a:r>
            <a:r>
              <a:rPr lang="ru-RU" sz="2000" b="1" dirty="0" smtClean="0">
                <a:solidFill>
                  <a:srgbClr val="003300"/>
                </a:solidFill>
              </a:rPr>
              <a:t>         5.   </a:t>
            </a:r>
            <a:endParaRPr lang="en-US" sz="2000" b="1" dirty="0" smtClean="0">
              <a:solidFill>
                <a:srgbClr val="003300"/>
              </a:solidFill>
            </a:endParaRPr>
          </a:p>
          <a:p>
            <a:pPr marL="457200" indent="-457200"/>
            <a:endParaRPr lang="ru-RU" sz="2000" b="1" dirty="0">
              <a:solidFill>
                <a:srgbClr val="003300"/>
              </a:solidFill>
            </a:endParaRPr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500034" y="4929198"/>
          <a:ext cx="285752" cy="785818"/>
        </p:xfrm>
        <a:graphic>
          <a:graphicData uri="http://schemas.openxmlformats.org/presentationml/2006/ole">
            <p:oleObj spid="_x0000_s10242" name="Формула" r:id="rId5" imgW="152280" imgH="393480" progId="Equation.3">
              <p:embed/>
            </p:oleObj>
          </a:graphicData>
        </a:graphic>
      </p:graphicFrame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1500166" y="4929198"/>
          <a:ext cx="357190" cy="857256"/>
        </p:xfrm>
        <a:graphic>
          <a:graphicData uri="http://schemas.openxmlformats.org/presentationml/2006/ole">
            <p:oleObj spid="_x0000_s10243" name="Формула" r:id="rId6" imgW="266400" imgH="431640" progId="Equation.3">
              <p:embed/>
            </p:oleObj>
          </a:graphicData>
        </a:graphic>
      </p:graphicFrame>
      <p:graphicFrame>
        <p:nvGraphicFramePr>
          <p:cNvPr id="17" name="Объект 16"/>
          <p:cNvGraphicFramePr>
            <a:graphicFrameLocks noChangeAspect="1"/>
          </p:cNvGraphicFramePr>
          <p:nvPr/>
        </p:nvGraphicFramePr>
        <p:xfrm>
          <a:off x="4714876" y="5000636"/>
          <a:ext cx="428628" cy="500066"/>
        </p:xfrm>
        <a:graphic>
          <a:graphicData uri="http://schemas.openxmlformats.org/presentationml/2006/ole">
            <p:oleObj spid="_x0000_s10244" name="Формула" r:id="rId7" imgW="228600" imgH="228600" progId="Equation.3">
              <p:embed/>
            </p:oleObj>
          </a:graphicData>
        </a:graphic>
      </p:graphicFrame>
      <p:graphicFrame>
        <p:nvGraphicFramePr>
          <p:cNvPr id="19" name="Объект 18"/>
          <p:cNvGraphicFramePr>
            <a:graphicFrameLocks noChangeAspect="1"/>
          </p:cNvGraphicFramePr>
          <p:nvPr/>
        </p:nvGraphicFramePr>
        <p:xfrm>
          <a:off x="2643174" y="4929198"/>
          <a:ext cx="357190" cy="857256"/>
        </p:xfrm>
        <a:graphic>
          <a:graphicData uri="http://schemas.openxmlformats.org/presentationml/2006/ole">
            <p:oleObj spid="_x0000_s10246" name="Формула" r:id="rId8" imgW="25380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285728"/>
            <a:ext cx="71306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3300"/>
                </a:solidFill>
              </a:rPr>
              <a:t>Установите, истины или ложны следующие высказывания:</a:t>
            </a:r>
          </a:p>
          <a:p>
            <a:pPr marL="457200" indent="-457200"/>
            <a:endParaRPr lang="ru-RU" sz="2000" b="1" dirty="0" smtClean="0">
              <a:solidFill>
                <a:srgbClr val="660033"/>
              </a:solidFill>
            </a:endParaRPr>
          </a:p>
          <a:p>
            <a:pPr marL="457200" indent="-457200"/>
            <a:endParaRPr lang="ru-RU" sz="2000" b="1" dirty="0">
              <a:solidFill>
                <a:srgbClr val="660033"/>
              </a:solidFill>
            </a:endParaRPr>
          </a:p>
        </p:txBody>
      </p:sp>
      <p:sp>
        <p:nvSpPr>
          <p:cNvPr id="5" name="Прямоугольный треугольник 4"/>
          <p:cNvSpPr/>
          <p:nvPr/>
        </p:nvSpPr>
        <p:spPr bwMode="auto">
          <a:xfrm rot="18291782">
            <a:off x="1167851" y="804311"/>
            <a:ext cx="921157" cy="677343"/>
          </a:xfrm>
          <a:prstGeom prst="rtTriangle">
            <a:avLst/>
          </a:prstGeom>
          <a:solidFill>
            <a:schemeClr val="bg2">
              <a:lumMod val="40000"/>
              <a:lumOff val="60000"/>
            </a:schemeClr>
          </a:solidFill>
          <a:ln w="28575" cap="sq" cmpd="sng" algn="ctr">
            <a:solidFill>
              <a:srgbClr val="660033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472" y="857232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3300"/>
                </a:solidFill>
              </a:rPr>
              <a:t>1</a:t>
            </a:r>
            <a:r>
              <a:rPr lang="ru-RU" b="1" dirty="0" smtClean="0">
                <a:solidFill>
                  <a:srgbClr val="660033"/>
                </a:solidFill>
              </a:rPr>
              <a:t>.</a:t>
            </a:r>
            <a:endParaRPr lang="ru-RU" b="1" dirty="0">
              <a:solidFill>
                <a:srgbClr val="660033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4348" y="1071546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660033"/>
                </a:solidFill>
              </a:rPr>
              <a:t>М</a:t>
            </a:r>
            <a:endParaRPr lang="ru-RU" b="1" dirty="0">
              <a:solidFill>
                <a:srgbClr val="660033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71670" y="642918"/>
            <a:ext cx="351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660033"/>
                </a:solidFill>
              </a:rPr>
              <a:t>К</a:t>
            </a:r>
            <a:endParaRPr lang="ru-RU" b="1" dirty="0">
              <a:solidFill>
                <a:srgbClr val="660033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43042" y="1500174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660033"/>
                </a:solidFill>
              </a:rPr>
              <a:t>N</a:t>
            </a:r>
            <a:endParaRPr lang="ru-RU" b="1" dirty="0">
              <a:solidFill>
                <a:srgbClr val="660033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 rot="2305744">
            <a:off x="1522279" y="1537872"/>
            <a:ext cx="166303" cy="129117"/>
          </a:xfrm>
          <a:prstGeom prst="rect">
            <a:avLst/>
          </a:prstGeom>
          <a:noFill/>
          <a:ln w="28575" cap="sq" cmpd="sng" algn="ctr">
            <a:solidFill>
              <a:srgbClr val="660033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57422" y="1071546"/>
            <a:ext cx="4099584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3300"/>
                </a:solidFill>
              </a:rPr>
              <a:t>MN – </a:t>
            </a:r>
            <a:r>
              <a:rPr lang="ru-RU" sz="2000" dirty="0" smtClean="0">
                <a:solidFill>
                  <a:srgbClr val="003300"/>
                </a:solidFill>
              </a:rPr>
              <a:t>катет, прилежащий к  углу  К.</a:t>
            </a:r>
            <a:endParaRPr lang="ru-RU" sz="2000" dirty="0">
              <a:solidFill>
                <a:srgbClr val="0033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1472" y="1785926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3300"/>
                </a:solidFill>
              </a:rPr>
              <a:t>2</a:t>
            </a:r>
            <a:r>
              <a:rPr lang="ru-RU" sz="2000" b="1" dirty="0" smtClean="0">
                <a:solidFill>
                  <a:srgbClr val="660033"/>
                </a:solidFill>
              </a:rPr>
              <a:t>.</a:t>
            </a:r>
            <a:endParaRPr lang="ru-RU" sz="2000" b="1" dirty="0">
              <a:solidFill>
                <a:srgbClr val="660033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28662" y="1785926"/>
            <a:ext cx="41953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003300"/>
                </a:solidFill>
              </a:rPr>
              <a:t>АС – катет, противолежащий углу В.</a:t>
            </a:r>
            <a:endParaRPr lang="ru-RU" sz="2000" dirty="0">
              <a:solidFill>
                <a:srgbClr val="003300"/>
              </a:solidFill>
            </a:endParaRPr>
          </a:p>
        </p:txBody>
      </p:sp>
      <p:sp>
        <p:nvSpPr>
          <p:cNvPr id="18" name="Прямоугольный треугольник 17"/>
          <p:cNvSpPr/>
          <p:nvPr/>
        </p:nvSpPr>
        <p:spPr bwMode="auto">
          <a:xfrm rot="20275637">
            <a:off x="5436735" y="1477060"/>
            <a:ext cx="1143008" cy="642942"/>
          </a:xfrm>
          <a:prstGeom prst="rtTriangle">
            <a:avLst/>
          </a:prstGeom>
          <a:solidFill>
            <a:schemeClr val="bg2">
              <a:lumMod val="40000"/>
              <a:lumOff val="60000"/>
            </a:schemeClr>
          </a:solidFill>
          <a:ln w="28575" cap="sq" cmpd="sng" algn="ctr">
            <a:solidFill>
              <a:srgbClr val="660033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 bwMode="auto">
          <a:xfrm rot="20280748">
            <a:off x="5591606" y="2165719"/>
            <a:ext cx="146482" cy="13248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8575" cap="sq" cmpd="sng" algn="ctr">
            <a:solidFill>
              <a:srgbClr val="660033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143504" y="1428736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660033"/>
                </a:solidFill>
              </a:rPr>
              <a:t>В</a:t>
            </a:r>
            <a:endParaRPr lang="ru-RU" b="1" dirty="0">
              <a:solidFill>
                <a:srgbClr val="660033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14942" y="207167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660033"/>
                </a:solidFill>
              </a:rPr>
              <a:t>С</a:t>
            </a:r>
            <a:endParaRPr lang="ru-RU" b="1" dirty="0">
              <a:solidFill>
                <a:srgbClr val="660033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643702" y="1571612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660033"/>
                </a:solidFill>
              </a:rPr>
              <a:t>А</a:t>
            </a:r>
            <a:endParaRPr lang="ru-RU" b="1" dirty="0">
              <a:solidFill>
                <a:srgbClr val="660033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71472" y="2285992"/>
            <a:ext cx="7293407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lang="ru-RU" sz="2000" dirty="0" smtClean="0">
                <a:solidFill>
                  <a:srgbClr val="003300"/>
                </a:solidFill>
              </a:rPr>
              <a:t>3.    Косинусом острого угла прямоугольного треугольника</a:t>
            </a:r>
          </a:p>
          <a:p>
            <a:pPr marL="457200" indent="-457200"/>
            <a:r>
              <a:rPr lang="ru-RU" sz="2000" dirty="0" smtClean="0">
                <a:solidFill>
                  <a:srgbClr val="003300"/>
                </a:solidFill>
              </a:rPr>
              <a:t>     называется отношение прилежащего катета к гипотенузе.</a:t>
            </a:r>
          </a:p>
          <a:p>
            <a:pPr marL="457200" indent="-457200"/>
            <a:endParaRPr lang="ru-RU" sz="2000" dirty="0" smtClean="0">
              <a:solidFill>
                <a:srgbClr val="003300"/>
              </a:solidFill>
            </a:endParaRPr>
          </a:p>
          <a:p>
            <a:pPr marL="457200" indent="-457200">
              <a:buAutoNum type="arabicPeriod" startAt="4"/>
            </a:pPr>
            <a:r>
              <a:rPr lang="ru-RU" sz="2000" dirty="0" smtClean="0">
                <a:solidFill>
                  <a:srgbClr val="003300"/>
                </a:solidFill>
              </a:rPr>
              <a:t>Котангенсом острого угла прямоугольного треугольника</a:t>
            </a:r>
          </a:p>
          <a:p>
            <a:pPr marL="457200" indent="-457200"/>
            <a:r>
              <a:rPr lang="ru-RU" sz="2000" dirty="0" smtClean="0">
                <a:solidFill>
                  <a:srgbClr val="003300"/>
                </a:solidFill>
              </a:rPr>
              <a:t>     называется отношение противолежащего катета к гипотенузе.</a:t>
            </a:r>
          </a:p>
          <a:p>
            <a:pPr marL="457200" indent="-457200"/>
            <a:endParaRPr lang="ru-RU" sz="2000" dirty="0" smtClean="0">
              <a:solidFill>
                <a:srgbClr val="003300"/>
              </a:solidFill>
            </a:endParaRPr>
          </a:p>
          <a:p>
            <a:pPr marL="457200" indent="-457200">
              <a:buAutoNum type="arabicPeriod" startAt="5"/>
            </a:pPr>
            <a:r>
              <a:rPr lang="ru-RU" sz="2000" dirty="0" smtClean="0">
                <a:solidFill>
                  <a:srgbClr val="003300"/>
                </a:solidFill>
              </a:rPr>
              <a:t>Синусом острого угла прямоугольного треугольника </a:t>
            </a:r>
          </a:p>
          <a:p>
            <a:pPr marL="457200" indent="-457200"/>
            <a:r>
              <a:rPr lang="ru-RU" sz="2000" dirty="0" smtClean="0">
                <a:solidFill>
                  <a:srgbClr val="003300"/>
                </a:solidFill>
              </a:rPr>
              <a:t>    называется отношение противолежащего катета к </a:t>
            </a:r>
          </a:p>
          <a:p>
            <a:pPr marL="457200" indent="-457200"/>
            <a:r>
              <a:rPr lang="ru-RU" sz="2000" dirty="0" smtClean="0">
                <a:solidFill>
                  <a:srgbClr val="003300"/>
                </a:solidFill>
              </a:rPr>
              <a:t>    прилежащему.</a:t>
            </a:r>
            <a:endParaRPr lang="ru-RU" sz="2000" dirty="0">
              <a:solidFill>
                <a:srgbClr val="003300"/>
              </a:solidFill>
            </a:endParaRPr>
          </a:p>
        </p:txBody>
      </p:sp>
      <p:sp>
        <p:nvSpPr>
          <p:cNvPr id="24" name="Прямоугольный треугольник 23"/>
          <p:cNvSpPr/>
          <p:nvPr/>
        </p:nvSpPr>
        <p:spPr bwMode="auto">
          <a:xfrm rot="8211622">
            <a:off x="903385" y="5618301"/>
            <a:ext cx="914400" cy="914400"/>
          </a:xfrm>
          <a:prstGeom prst="rtTriangle">
            <a:avLst/>
          </a:prstGeom>
          <a:solidFill>
            <a:schemeClr val="bg2"/>
          </a:solidFill>
          <a:ln w="28575" cap="sq" cmpd="sng" algn="ctr">
            <a:solidFill>
              <a:srgbClr val="660033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 bwMode="auto">
          <a:xfrm rot="2680290">
            <a:off x="1312972" y="5464933"/>
            <a:ext cx="160213" cy="142976"/>
          </a:xfrm>
          <a:prstGeom prst="rect">
            <a:avLst/>
          </a:prstGeom>
          <a:solidFill>
            <a:schemeClr val="bg2"/>
          </a:solidFill>
          <a:ln w="28575" cap="sq" cmpd="sng" algn="ctr">
            <a:solidFill>
              <a:srgbClr val="660033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71472" y="5143512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3300"/>
                </a:solidFill>
              </a:rPr>
              <a:t>6.</a:t>
            </a:r>
            <a:endParaRPr lang="ru-RU" b="1" dirty="0">
              <a:solidFill>
                <a:srgbClr val="0033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000232" y="600076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660033"/>
                </a:solidFill>
              </a:rPr>
              <a:t>А</a:t>
            </a:r>
            <a:endParaRPr lang="ru-RU" b="1" dirty="0">
              <a:solidFill>
                <a:srgbClr val="660033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28596" y="592933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660033"/>
                </a:solidFill>
              </a:rPr>
              <a:t>В</a:t>
            </a:r>
            <a:endParaRPr lang="ru-RU" b="1" dirty="0">
              <a:solidFill>
                <a:srgbClr val="660033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214414" y="5072074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660033"/>
                </a:solidFill>
              </a:rPr>
              <a:t>С</a:t>
            </a:r>
            <a:endParaRPr lang="ru-RU" b="1" dirty="0">
              <a:solidFill>
                <a:srgbClr val="660033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14348" y="550070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660033"/>
                </a:solidFill>
              </a:rPr>
              <a:t>5</a:t>
            </a:r>
            <a:endParaRPr lang="ru-RU" b="1" dirty="0">
              <a:solidFill>
                <a:srgbClr val="660033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643042" y="542926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660033"/>
                </a:solidFill>
              </a:rPr>
              <a:t>12</a:t>
            </a:r>
            <a:endParaRPr lang="ru-RU" b="1" dirty="0">
              <a:solidFill>
                <a:srgbClr val="660033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071538" y="614364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660033"/>
                </a:solidFill>
              </a:rPr>
              <a:t>13</a:t>
            </a:r>
            <a:endParaRPr lang="ru-RU" b="1" dirty="0">
              <a:solidFill>
                <a:srgbClr val="660033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85984" y="5500702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660033"/>
                </a:solidFill>
              </a:rPr>
              <a:t>Sin A =         </a:t>
            </a:r>
            <a:r>
              <a:rPr lang="ru-RU" b="1" dirty="0" smtClean="0">
                <a:solidFill>
                  <a:srgbClr val="660033"/>
                </a:solidFill>
              </a:rPr>
              <a:t>.</a:t>
            </a:r>
            <a:r>
              <a:rPr lang="en-US" b="1" dirty="0" smtClean="0">
                <a:solidFill>
                  <a:srgbClr val="660033"/>
                </a:solidFill>
              </a:rPr>
              <a:t> </a:t>
            </a:r>
            <a:endParaRPr lang="ru-RU" b="1" dirty="0">
              <a:solidFill>
                <a:srgbClr val="660033"/>
              </a:solidFill>
            </a:endParaRPr>
          </a:p>
        </p:txBody>
      </p:sp>
      <p:cxnSp>
        <p:nvCxnSpPr>
          <p:cNvPr id="35" name="Прямая соединительная линия 34"/>
          <p:cNvCxnSpPr/>
          <p:nvPr/>
        </p:nvCxnSpPr>
        <p:spPr bwMode="auto">
          <a:xfrm>
            <a:off x="3143240" y="5715016"/>
            <a:ext cx="357190" cy="1588"/>
          </a:xfrm>
          <a:prstGeom prst="line">
            <a:avLst/>
          </a:prstGeom>
          <a:solidFill>
            <a:schemeClr val="accent1"/>
          </a:solidFill>
          <a:ln w="19050" cap="sq" cmpd="sng" algn="ctr">
            <a:solidFill>
              <a:srgbClr val="660033"/>
            </a:solidFill>
            <a:prstDash val="solid"/>
            <a:miter lim="800000"/>
            <a:headEnd type="none" w="sm" len="sm"/>
            <a:tailEnd type="none" w="sm" len="sm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3143240" y="535782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660033"/>
                </a:solidFill>
              </a:rPr>
              <a:t>5</a:t>
            </a:r>
            <a:endParaRPr lang="ru-RU" b="1" dirty="0">
              <a:solidFill>
                <a:srgbClr val="660033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071802" y="571501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660033"/>
                </a:solidFill>
              </a:rPr>
              <a:t>13</a:t>
            </a:r>
            <a:endParaRPr lang="ru-RU" b="1" dirty="0">
              <a:solidFill>
                <a:srgbClr val="660033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000496" y="5143512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3300"/>
                </a:solidFill>
              </a:rPr>
              <a:t>7.</a:t>
            </a:r>
            <a:endParaRPr lang="ru-RU" b="1" dirty="0">
              <a:solidFill>
                <a:srgbClr val="003300"/>
              </a:solidFill>
            </a:endParaRPr>
          </a:p>
        </p:txBody>
      </p:sp>
      <p:sp>
        <p:nvSpPr>
          <p:cNvPr id="39" name="Прямоугольный треугольник 38"/>
          <p:cNvSpPr/>
          <p:nvPr/>
        </p:nvSpPr>
        <p:spPr bwMode="auto">
          <a:xfrm rot="5400000">
            <a:off x="4850605" y="5150659"/>
            <a:ext cx="714380" cy="842962"/>
          </a:xfrm>
          <a:prstGeom prst="rtTriangle">
            <a:avLst/>
          </a:prstGeom>
          <a:solidFill>
            <a:schemeClr val="bg2"/>
          </a:solidFill>
          <a:ln w="28575" cap="sq" cmpd="sng" algn="ctr">
            <a:solidFill>
              <a:srgbClr val="660033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 bwMode="auto">
          <a:xfrm>
            <a:off x="4786314" y="5214950"/>
            <a:ext cx="142876" cy="142876"/>
          </a:xfrm>
          <a:prstGeom prst="rect">
            <a:avLst/>
          </a:prstGeom>
          <a:solidFill>
            <a:schemeClr val="bg2"/>
          </a:solidFill>
          <a:ln w="28575" cap="sq" cmpd="sng" algn="ctr">
            <a:solidFill>
              <a:srgbClr val="660033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500562" y="592933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660033"/>
                </a:solidFill>
              </a:rPr>
              <a:t>К</a:t>
            </a:r>
            <a:endParaRPr lang="ru-RU" b="1" dirty="0">
              <a:solidFill>
                <a:srgbClr val="660033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572000" y="492919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660033"/>
                </a:solidFill>
              </a:rPr>
              <a:t>S</a:t>
            </a:r>
            <a:endParaRPr lang="ru-RU" b="1" dirty="0">
              <a:solidFill>
                <a:srgbClr val="660033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643570" y="5000636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660033"/>
                </a:solidFill>
              </a:rPr>
              <a:t>D</a:t>
            </a:r>
            <a:endParaRPr lang="ru-RU" b="1" dirty="0">
              <a:solidFill>
                <a:srgbClr val="660033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143504" y="5857892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660033"/>
                </a:solidFill>
              </a:rPr>
              <a:t>Ctg</a:t>
            </a:r>
            <a:r>
              <a:rPr lang="en-US" b="1" dirty="0" smtClean="0">
                <a:solidFill>
                  <a:srgbClr val="660033"/>
                </a:solidFill>
              </a:rPr>
              <a:t> </a:t>
            </a:r>
            <a:r>
              <a:rPr lang="ru-RU" b="1" dirty="0" smtClean="0">
                <a:solidFill>
                  <a:srgbClr val="660033"/>
                </a:solidFill>
              </a:rPr>
              <a:t> К </a:t>
            </a:r>
            <a:r>
              <a:rPr lang="en-US" b="1" dirty="0" smtClean="0">
                <a:solidFill>
                  <a:srgbClr val="660033"/>
                </a:solidFill>
              </a:rPr>
              <a:t>=           </a:t>
            </a:r>
            <a:r>
              <a:rPr lang="ru-RU" b="1" dirty="0" smtClean="0">
                <a:solidFill>
                  <a:srgbClr val="660033"/>
                </a:solidFill>
              </a:rPr>
              <a:t>.</a:t>
            </a:r>
            <a:r>
              <a:rPr lang="en-US" b="1" dirty="0" smtClean="0">
                <a:solidFill>
                  <a:srgbClr val="660033"/>
                </a:solidFill>
              </a:rPr>
              <a:t> </a:t>
            </a:r>
            <a:endParaRPr lang="ru-RU" b="1" dirty="0">
              <a:solidFill>
                <a:srgbClr val="660033"/>
              </a:solidFill>
            </a:endParaRPr>
          </a:p>
        </p:txBody>
      </p:sp>
      <p:cxnSp>
        <p:nvCxnSpPr>
          <p:cNvPr id="49" name="Прямая соединительная линия 48"/>
          <p:cNvCxnSpPr/>
          <p:nvPr/>
        </p:nvCxnSpPr>
        <p:spPr bwMode="auto">
          <a:xfrm>
            <a:off x="6143636" y="6072206"/>
            <a:ext cx="428628" cy="1588"/>
          </a:xfrm>
          <a:prstGeom prst="line">
            <a:avLst/>
          </a:prstGeom>
          <a:solidFill>
            <a:schemeClr val="accent1"/>
          </a:solidFill>
          <a:ln w="19050" cap="sq" cmpd="sng" algn="ctr">
            <a:solidFill>
              <a:srgbClr val="660033"/>
            </a:solidFill>
            <a:prstDash val="solid"/>
            <a:miter lim="800000"/>
            <a:headEnd type="none" w="sm" len="sm"/>
            <a:tailEnd type="none" w="sm" len="sm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6072198" y="5715016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660033"/>
                </a:solidFill>
              </a:rPr>
              <a:t>SK</a:t>
            </a:r>
            <a:endParaRPr lang="ru-RU" b="1" dirty="0">
              <a:solidFill>
                <a:srgbClr val="660033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072198" y="6072206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660033"/>
                </a:solidFill>
              </a:rPr>
              <a:t>SD</a:t>
            </a:r>
            <a:endParaRPr lang="ru-RU" b="1" dirty="0">
              <a:solidFill>
                <a:srgbClr val="660033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85720" y="857232"/>
            <a:ext cx="356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Л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14282" y="1785926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И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14282" y="2285992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И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14282" y="3214686"/>
            <a:ext cx="356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Л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14282" y="4143380"/>
            <a:ext cx="356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Л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14282" y="5143512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И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643306" y="5143512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И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60" name="Picture 15" descr="c00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6143644"/>
            <a:ext cx="1727200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3" grpId="0"/>
      <p:bldP spid="54" grpId="0"/>
      <p:bldP spid="55" grpId="0"/>
      <p:bldP spid="56" grpId="0"/>
      <p:bldP spid="57" grpId="0"/>
      <p:bldP spid="5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Овал 57"/>
          <p:cNvSpPr/>
          <p:nvPr/>
        </p:nvSpPr>
        <p:spPr bwMode="auto">
          <a:xfrm>
            <a:off x="3214678" y="5572140"/>
            <a:ext cx="2000264" cy="642942"/>
          </a:xfrm>
          <a:prstGeom prst="ellipse">
            <a:avLst/>
          </a:prstGeom>
          <a:solidFill>
            <a:schemeClr val="bg1">
              <a:lumMod val="90000"/>
            </a:schemeClr>
          </a:solidFill>
          <a:ln w="19050" cap="sq" cmpd="sng" algn="ctr">
            <a:solidFill>
              <a:srgbClr val="003300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Овал 55"/>
          <p:cNvSpPr/>
          <p:nvPr/>
        </p:nvSpPr>
        <p:spPr bwMode="auto">
          <a:xfrm>
            <a:off x="5072066" y="3786190"/>
            <a:ext cx="2071702" cy="642942"/>
          </a:xfrm>
          <a:prstGeom prst="ellipse">
            <a:avLst/>
          </a:prstGeom>
          <a:solidFill>
            <a:schemeClr val="bg1">
              <a:lumMod val="90000"/>
            </a:schemeClr>
          </a:solidFill>
          <a:ln w="19050" cap="sq" cmpd="sng" algn="ctr">
            <a:solidFill>
              <a:srgbClr val="003300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Овал 53"/>
          <p:cNvSpPr/>
          <p:nvPr/>
        </p:nvSpPr>
        <p:spPr bwMode="auto">
          <a:xfrm>
            <a:off x="3000364" y="3786190"/>
            <a:ext cx="1928826" cy="642942"/>
          </a:xfrm>
          <a:prstGeom prst="ellipse">
            <a:avLst/>
          </a:prstGeom>
          <a:solidFill>
            <a:schemeClr val="bg1">
              <a:lumMod val="90000"/>
            </a:schemeClr>
          </a:solidFill>
          <a:ln w="19050" cap="sq" cmpd="sng" algn="ctr">
            <a:solidFill>
              <a:srgbClr val="003300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Овал 51"/>
          <p:cNvSpPr/>
          <p:nvPr/>
        </p:nvSpPr>
        <p:spPr bwMode="auto">
          <a:xfrm>
            <a:off x="857224" y="3857628"/>
            <a:ext cx="2000264" cy="571504"/>
          </a:xfrm>
          <a:prstGeom prst="ellipse">
            <a:avLst/>
          </a:prstGeom>
          <a:solidFill>
            <a:schemeClr val="bg1">
              <a:lumMod val="90000"/>
            </a:schemeClr>
          </a:solidFill>
          <a:ln w="1905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Овал 49"/>
          <p:cNvSpPr/>
          <p:nvPr/>
        </p:nvSpPr>
        <p:spPr bwMode="auto">
          <a:xfrm>
            <a:off x="4643438" y="2214554"/>
            <a:ext cx="1928826" cy="714380"/>
          </a:xfrm>
          <a:prstGeom prst="ellipse">
            <a:avLst/>
          </a:prstGeom>
          <a:solidFill>
            <a:schemeClr val="bg1">
              <a:lumMod val="90000"/>
            </a:schemeClr>
          </a:solidFill>
          <a:ln w="19050" cap="sq" cmpd="sng" algn="ctr">
            <a:solidFill>
              <a:srgbClr val="003300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Овал 48"/>
          <p:cNvSpPr/>
          <p:nvPr/>
        </p:nvSpPr>
        <p:spPr bwMode="auto">
          <a:xfrm>
            <a:off x="2928926" y="714356"/>
            <a:ext cx="1928826" cy="785818"/>
          </a:xfrm>
          <a:prstGeom prst="ellipse">
            <a:avLst/>
          </a:prstGeom>
          <a:solidFill>
            <a:schemeClr val="bg1">
              <a:lumMod val="90000"/>
            </a:schemeClr>
          </a:solidFill>
          <a:ln w="1905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00034" y="428604"/>
            <a:ext cx="590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3300"/>
                </a:solidFill>
              </a:rPr>
              <a:t>№1.</a:t>
            </a:r>
            <a:endParaRPr lang="ru-RU" b="1" dirty="0">
              <a:solidFill>
                <a:srgbClr val="0033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2976" y="357166"/>
            <a:ext cx="75009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660033"/>
                </a:solidFill>
              </a:rPr>
              <a:t>Дано: ∆ АВС, угол С =90°, угол А = 41°, ВС = 5.</a:t>
            </a:r>
          </a:p>
          <a:p>
            <a:r>
              <a:rPr lang="ru-RU" b="1" dirty="0" smtClean="0">
                <a:solidFill>
                  <a:srgbClr val="660033"/>
                </a:solidFill>
              </a:rPr>
              <a:t>Найти: АС.</a:t>
            </a:r>
          </a:p>
          <a:p>
            <a:r>
              <a:rPr lang="ru-RU" b="1" dirty="0" smtClean="0">
                <a:solidFill>
                  <a:srgbClr val="660033"/>
                </a:solidFill>
              </a:rPr>
              <a:t>А.   5· </a:t>
            </a:r>
            <a:r>
              <a:rPr lang="en-US" b="1" dirty="0" err="1" smtClean="0">
                <a:solidFill>
                  <a:srgbClr val="660033"/>
                </a:solidFill>
              </a:rPr>
              <a:t>cos</a:t>
            </a:r>
            <a:r>
              <a:rPr lang="en-US" b="1" dirty="0" smtClean="0">
                <a:solidFill>
                  <a:srgbClr val="660033"/>
                </a:solidFill>
              </a:rPr>
              <a:t> 41°         </a:t>
            </a:r>
            <a:r>
              <a:rPr lang="ru-RU" b="1" dirty="0" smtClean="0">
                <a:solidFill>
                  <a:srgbClr val="660033"/>
                </a:solidFill>
              </a:rPr>
              <a:t>   </a:t>
            </a:r>
            <a:r>
              <a:rPr lang="en-US" b="1" dirty="0" smtClean="0">
                <a:solidFill>
                  <a:srgbClr val="660033"/>
                </a:solidFill>
              </a:rPr>
              <a:t> </a:t>
            </a:r>
            <a:r>
              <a:rPr lang="ru-RU" b="1" dirty="0" smtClean="0">
                <a:solidFill>
                  <a:srgbClr val="660033"/>
                </a:solidFill>
              </a:rPr>
              <a:t>Б.</a:t>
            </a:r>
            <a:r>
              <a:rPr lang="en-US" b="1" dirty="0" smtClean="0">
                <a:solidFill>
                  <a:srgbClr val="660033"/>
                </a:solidFill>
              </a:rPr>
              <a:t>                   </a:t>
            </a:r>
            <a:r>
              <a:rPr lang="ru-RU" b="1" dirty="0" smtClean="0">
                <a:solidFill>
                  <a:srgbClr val="660033"/>
                </a:solidFill>
              </a:rPr>
              <a:t>         В.   5 · </a:t>
            </a:r>
            <a:r>
              <a:rPr lang="en-US" b="1" dirty="0" err="1" smtClean="0">
                <a:solidFill>
                  <a:srgbClr val="660033"/>
                </a:solidFill>
              </a:rPr>
              <a:t>tg</a:t>
            </a:r>
            <a:r>
              <a:rPr lang="en-US" b="1" dirty="0" smtClean="0">
                <a:solidFill>
                  <a:srgbClr val="660033"/>
                </a:solidFill>
              </a:rPr>
              <a:t> 41°                 </a:t>
            </a:r>
            <a:r>
              <a:rPr lang="ru-RU" b="1" dirty="0" smtClean="0">
                <a:solidFill>
                  <a:srgbClr val="660033"/>
                </a:solidFill>
              </a:rPr>
              <a:t>Г.    </a:t>
            </a:r>
            <a:r>
              <a:rPr lang="en-US" b="1" dirty="0" smtClean="0">
                <a:solidFill>
                  <a:srgbClr val="660033"/>
                </a:solidFill>
              </a:rPr>
              <a:t>      </a:t>
            </a:r>
          </a:p>
          <a:p>
            <a:r>
              <a:rPr lang="ru-RU" b="1" dirty="0" smtClean="0">
                <a:solidFill>
                  <a:srgbClr val="660033"/>
                </a:solidFill>
              </a:rPr>
              <a:t>   </a:t>
            </a:r>
            <a:r>
              <a:rPr lang="en-US" b="1" dirty="0" smtClean="0">
                <a:solidFill>
                  <a:srgbClr val="660033"/>
                </a:solidFill>
              </a:rPr>
              <a:t>   </a:t>
            </a:r>
            <a:endParaRPr lang="ru-RU" b="1" dirty="0">
              <a:solidFill>
                <a:srgbClr val="660033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 bwMode="auto">
          <a:xfrm>
            <a:off x="3643306" y="1071546"/>
            <a:ext cx="571504" cy="1588"/>
          </a:xfrm>
          <a:prstGeom prst="line">
            <a:avLst/>
          </a:prstGeom>
          <a:solidFill>
            <a:schemeClr val="accent1"/>
          </a:solidFill>
          <a:ln w="1905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3786182" y="71435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660033"/>
                </a:solidFill>
              </a:rPr>
              <a:t>5</a:t>
            </a:r>
            <a:endParaRPr lang="ru-RU" b="1" dirty="0">
              <a:solidFill>
                <a:srgbClr val="660033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71868" y="1071546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660033"/>
                </a:solidFill>
              </a:rPr>
              <a:t>tg</a:t>
            </a:r>
            <a:r>
              <a:rPr lang="en-US" b="1" dirty="0" smtClean="0">
                <a:solidFill>
                  <a:srgbClr val="660033"/>
                </a:solidFill>
              </a:rPr>
              <a:t> 41°</a:t>
            </a:r>
            <a:endParaRPr lang="ru-RU" b="1" dirty="0">
              <a:solidFill>
                <a:srgbClr val="660033"/>
              </a:solidFill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 bwMode="auto">
          <a:xfrm>
            <a:off x="7643834" y="1071546"/>
            <a:ext cx="571504" cy="1588"/>
          </a:xfrm>
          <a:prstGeom prst="line">
            <a:avLst/>
          </a:prstGeom>
          <a:solidFill>
            <a:schemeClr val="accent1"/>
          </a:solidFill>
          <a:ln w="19050" cap="sq" cmpd="sng" algn="ctr">
            <a:solidFill>
              <a:srgbClr val="660033"/>
            </a:solidFill>
            <a:prstDash val="solid"/>
            <a:miter lim="800000"/>
            <a:headEnd type="none" w="sm" len="sm"/>
            <a:tailEnd type="none" w="sm" len="sm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7786710" y="71435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660033"/>
                </a:solidFill>
              </a:rPr>
              <a:t>5</a:t>
            </a:r>
            <a:endParaRPr lang="ru-RU" b="1" dirty="0">
              <a:solidFill>
                <a:srgbClr val="660033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00958" y="1071546"/>
            <a:ext cx="848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660033"/>
                </a:solidFill>
              </a:rPr>
              <a:t>sin 41°</a:t>
            </a:r>
            <a:endParaRPr lang="ru-RU" b="1" dirty="0">
              <a:solidFill>
                <a:srgbClr val="660033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0034" y="1643050"/>
            <a:ext cx="590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3300"/>
                </a:solidFill>
              </a:rPr>
              <a:t>№2.</a:t>
            </a:r>
            <a:endParaRPr lang="ru-RU" b="1" dirty="0">
              <a:solidFill>
                <a:srgbClr val="0033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42976" y="1785926"/>
            <a:ext cx="75009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660033"/>
                </a:solidFill>
              </a:rPr>
              <a:t>Дано: </a:t>
            </a:r>
            <a:r>
              <a:rPr lang="en-US" b="1" dirty="0" smtClean="0">
                <a:solidFill>
                  <a:srgbClr val="660033"/>
                </a:solidFill>
              </a:rPr>
              <a:t>sin </a:t>
            </a:r>
            <a:r>
              <a:rPr lang="el-GR" b="1" dirty="0" smtClean="0">
                <a:solidFill>
                  <a:srgbClr val="660033"/>
                </a:solidFill>
              </a:rPr>
              <a:t>α</a:t>
            </a:r>
            <a:r>
              <a:rPr lang="en-US" b="1" dirty="0" smtClean="0">
                <a:solidFill>
                  <a:srgbClr val="660033"/>
                </a:solidFill>
              </a:rPr>
              <a:t> =          </a:t>
            </a:r>
            <a:r>
              <a:rPr lang="ru-RU" b="1" dirty="0" smtClean="0">
                <a:solidFill>
                  <a:srgbClr val="660033"/>
                </a:solidFill>
              </a:rPr>
              <a:t>. Найти </a:t>
            </a:r>
            <a:r>
              <a:rPr lang="en-US" b="1" dirty="0" err="1" smtClean="0">
                <a:solidFill>
                  <a:srgbClr val="660033"/>
                </a:solidFill>
              </a:rPr>
              <a:t>tg</a:t>
            </a:r>
            <a:r>
              <a:rPr lang="en-US" b="1" dirty="0" smtClean="0">
                <a:solidFill>
                  <a:srgbClr val="660033"/>
                </a:solidFill>
              </a:rPr>
              <a:t> </a:t>
            </a:r>
            <a:r>
              <a:rPr lang="el-GR" b="1" dirty="0" smtClean="0">
                <a:solidFill>
                  <a:srgbClr val="660033"/>
                </a:solidFill>
              </a:rPr>
              <a:t>α</a:t>
            </a:r>
            <a:r>
              <a:rPr lang="ru-RU" b="1" dirty="0" smtClean="0">
                <a:solidFill>
                  <a:srgbClr val="660033"/>
                </a:solidFill>
              </a:rPr>
              <a:t>.</a:t>
            </a:r>
          </a:p>
          <a:p>
            <a:endParaRPr lang="ru-RU" b="1" dirty="0" smtClean="0">
              <a:solidFill>
                <a:srgbClr val="660033"/>
              </a:solidFill>
            </a:endParaRPr>
          </a:p>
          <a:p>
            <a:r>
              <a:rPr lang="ru-RU" b="1" dirty="0" smtClean="0">
                <a:solidFill>
                  <a:srgbClr val="660033"/>
                </a:solidFill>
              </a:rPr>
              <a:t>А.  </a:t>
            </a:r>
            <a:r>
              <a:rPr lang="en-US" b="1" dirty="0" smtClean="0">
                <a:solidFill>
                  <a:srgbClr val="660033"/>
                </a:solidFill>
              </a:rPr>
              <a:t> </a:t>
            </a:r>
            <a:r>
              <a:rPr lang="ru-RU" b="1" dirty="0" smtClean="0">
                <a:solidFill>
                  <a:srgbClr val="660033"/>
                </a:solidFill>
              </a:rPr>
              <a:t>                            Б.                             В.                                   Г.</a:t>
            </a:r>
            <a:endParaRPr lang="ru-RU" b="1" dirty="0">
              <a:solidFill>
                <a:srgbClr val="660033"/>
              </a:solidFill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 bwMode="auto">
          <a:xfrm>
            <a:off x="2571736" y="2000240"/>
            <a:ext cx="357190" cy="1588"/>
          </a:xfrm>
          <a:prstGeom prst="line">
            <a:avLst/>
          </a:prstGeom>
          <a:solidFill>
            <a:schemeClr val="accent1"/>
          </a:solidFill>
          <a:ln w="19050" cap="sq" cmpd="sng" algn="ctr">
            <a:solidFill>
              <a:srgbClr val="660033"/>
            </a:solidFill>
            <a:prstDash val="solid"/>
            <a:miter lim="800000"/>
            <a:headEnd type="none" w="sm" len="sm"/>
            <a:tailEnd type="none" w="sm" len="sm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2571736" y="164305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660033"/>
                </a:solidFill>
              </a:rPr>
              <a:t>12</a:t>
            </a:r>
            <a:endParaRPr lang="ru-RU" b="1" dirty="0">
              <a:solidFill>
                <a:srgbClr val="660033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571736" y="200024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660033"/>
                </a:solidFill>
              </a:rPr>
              <a:t>13</a:t>
            </a:r>
            <a:endParaRPr lang="ru-RU" b="1" dirty="0">
              <a:solidFill>
                <a:srgbClr val="660033"/>
              </a:solidFill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 bwMode="auto">
          <a:xfrm>
            <a:off x="1643042" y="2571744"/>
            <a:ext cx="285752" cy="1588"/>
          </a:xfrm>
          <a:prstGeom prst="line">
            <a:avLst/>
          </a:prstGeom>
          <a:solidFill>
            <a:schemeClr val="accent1"/>
          </a:solidFill>
          <a:ln w="19050" cap="sq" cmpd="sng" algn="ctr">
            <a:solidFill>
              <a:srgbClr val="660033"/>
            </a:solidFill>
            <a:prstDash val="solid"/>
            <a:miter lim="800000"/>
            <a:headEnd type="none" w="sm" len="sm"/>
            <a:tailEnd type="none" w="sm" len="sm"/>
          </a:ln>
          <a:effectLst/>
        </p:spPr>
      </p:cxnSp>
      <p:sp>
        <p:nvSpPr>
          <p:cNvPr id="29" name="Прямоугольник 28"/>
          <p:cNvSpPr/>
          <p:nvPr/>
        </p:nvSpPr>
        <p:spPr>
          <a:xfrm>
            <a:off x="1571604" y="257174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660033"/>
                </a:solidFill>
              </a:rPr>
              <a:t>12</a:t>
            </a:r>
            <a:endParaRPr lang="ru-RU" b="1" dirty="0">
              <a:solidFill>
                <a:srgbClr val="660033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643042" y="2214554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660033"/>
                </a:solidFill>
              </a:rPr>
              <a:t>5</a:t>
            </a:r>
            <a:endParaRPr lang="ru-RU" b="1" dirty="0">
              <a:solidFill>
                <a:srgbClr val="660033"/>
              </a:solidFill>
            </a:endParaRPr>
          </a:p>
        </p:txBody>
      </p:sp>
      <p:cxnSp>
        <p:nvCxnSpPr>
          <p:cNvPr id="32" name="Прямая соединительная линия 31"/>
          <p:cNvCxnSpPr/>
          <p:nvPr/>
        </p:nvCxnSpPr>
        <p:spPr bwMode="auto">
          <a:xfrm>
            <a:off x="3643306" y="2571744"/>
            <a:ext cx="357190" cy="1588"/>
          </a:xfrm>
          <a:prstGeom prst="line">
            <a:avLst/>
          </a:prstGeom>
          <a:solidFill>
            <a:schemeClr val="accent1"/>
          </a:solidFill>
          <a:ln w="19050" cap="sq" cmpd="sng" algn="ctr">
            <a:solidFill>
              <a:srgbClr val="660033"/>
            </a:solidFill>
            <a:prstDash val="solid"/>
            <a:miter lim="800000"/>
            <a:headEnd type="none" w="sm" len="sm"/>
            <a:tailEnd type="none" w="sm" len="sm"/>
          </a:ln>
          <a:effectLst/>
        </p:spPr>
      </p:cxnSp>
      <p:sp>
        <p:nvSpPr>
          <p:cNvPr id="33" name="Прямоугольник 32"/>
          <p:cNvSpPr/>
          <p:nvPr/>
        </p:nvSpPr>
        <p:spPr>
          <a:xfrm>
            <a:off x="3643306" y="221455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660033"/>
                </a:solidFill>
              </a:rPr>
              <a:t>13</a:t>
            </a:r>
            <a:endParaRPr lang="ru-RU" b="1" dirty="0">
              <a:solidFill>
                <a:srgbClr val="660033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3643306" y="257174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660033"/>
                </a:solidFill>
              </a:rPr>
              <a:t>12</a:t>
            </a:r>
            <a:endParaRPr lang="ru-RU" b="1" dirty="0">
              <a:solidFill>
                <a:srgbClr val="660033"/>
              </a:solidFill>
            </a:endParaRPr>
          </a:p>
        </p:txBody>
      </p:sp>
      <p:cxnSp>
        <p:nvCxnSpPr>
          <p:cNvPr id="36" name="Прямая соединительная линия 35"/>
          <p:cNvCxnSpPr/>
          <p:nvPr/>
        </p:nvCxnSpPr>
        <p:spPr bwMode="auto">
          <a:xfrm>
            <a:off x="5429256" y="2571744"/>
            <a:ext cx="357190" cy="1588"/>
          </a:xfrm>
          <a:prstGeom prst="line">
            <a:avLst/>
          </a:prstGeom>
          <a:solidFill>
            <a:schemeClr val="accent1"/>
          </a:solidFill>
          <a:ln w="19050" cap="sq" cmpd="sng" algn="ctr">
            <a:solidFill>
              <a:srgbClr val="660033"/>
            </a:solidFill>
            <a:prstDash val="solid"/>
            <a:miter lim="800000"/>
            <a:headEnd type="none" w="sm" len="sm"/>
            <a:tailEnd type="none" w="sm" len="sm"/>
          </a:ln>
          <a:effectLst/>
        </p:spPr>
      </p:cxnSp>
      <p:sp>
        <p:nvSpPr>
          <p:cNvPr id="37" name="Прямоугольник 36"/>
          <p:cNvSpPr/>
          <p:nvPr/>
        </p:nvSpPr>
        <p:spPr>
          <a:xfrm>
            <a:off x="5357818" y="221455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660033"/>
                </a:solidFill>
              </a:rPr>
              <a:t>12</a:t>
            </a:r>
            <a:endParaRPr lang="ru-RU" b="1" dirty="0">
              <a:solidFill>
                <a:srgbClr val="660033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5429256" y="2571744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660033"/>
                </a:solidFill>
              </a:rPr>
              <a:t>5</a:t>
            </a:r>
            <a:endParaRPr lang="ru-RU" b="1" dirty="0">
              <a:solidFill>
                <a:srgbClr val="660033"/>
              </a:solidFill>
            </a:endParaRPr>
          </a:p>
        </p:txBody>
      </p:sp>
      <p:cxnSp>
        <p:nvCxnSpPr>
          <p:cNvPr id="40" name="Прямая соединительная линия 39"/>
          <p:cNvCxnSpPr/>
          <p:nvPr/>
        </p:nvCxnSpPr>
        <p:spPr bwMode="auto">
          <a:xfrm>
            <a:off x="7643834" y="2571744"/>
            <a:ext cx="285752" cy="1588"/>
          </a:xfrm>
          <a:prstGeom prst="line">
            <a:avLst/>
          </a:prstGeom>
          <a:solidFill>
            <a:schemeClr val="accent1"/>
          </a:solidFill>
          <a:ln w="19050" cap="sq" cmpd="sng" algn="ctr">
            <a:solidFill>
              <a:srgbClr val="660033"/>
            </a:solidFill>
            <a:prstDash val="solid"/>
            <a:miter lim="800000"/>
            <a:headEnd type="none" w="sm" len="sm"/>
            <a:tailEnd type="none" w="sm" len="sm"/>
          </a:ln>
          <a:effectLst/>
        </p:spPr>
      </p:cxnSp>
      <p:sp>
        <p:nvSpPr>
          <p:cNvPr id="42" name="Прямоугольник 41"/>
          <p:cNvSpPr/>
          <p:nvPr/>
        </p:nvSpPr>
        <p:spPr>
          <a:xfrm>
            <a:off x="7572396" y="221455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660033"/>
                </a:solidFill>
              </a:rPr>
              <a:t>12</a:t>
            </a:r>
            <a:endParaRPr lang="ru-RU" b="1" dirty="0">
              <a:solidFill>
                <a:srgbClr val="660033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7572396" y="257174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660033"/>
                </a:solidFill>
              </a:rPr>
              <a:t>13</a:t>
            </a:r>
            <a:endParaRPr lang="ru-RU" b="1" dirty="0">
              <a:solidFill>
                <a:srgbClr val="660033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00034" y="3286124"/>
            <a:ext cx="590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3300"/>
                </a:solidFill>
              </a:rPr>
              <a:t>№3.</a:t>
            </a:r>
            <a:endParaRPr lang="ru-RU" b="1" dirty="0">
              <a:solidFill>
                <a:srgbClr val="0033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142976" y="3214686"/>
            <a:ext cx="58623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660033"/>
                </a:solidFill>
              </a:rPr>
              <a:t>В ∆ АВС угол С = 90°, </a:t>
            </a:r>
            <a:r>
              <a:rPr lang="en-US" b="1" dirty="0" smtClean="0">
                <a:solidFill>
                  <a:srgbClr val="660033"/>
                </a:solidFill>
              </a:rPr>
              <a:t>CD</a:t>
            </a:r>
            <a:r>
              <a:rPr lang="ru-RU" b="1" dirty="0" smtClean="0">
                <a:solidFill>
                  <a:srgbClr val="660033"/>
                </a:solidFill>
              </a:rPr>
              <a:t> – высота, угол А = </a:t>
            </a:r>
            <a:r>
              <a:rPr lang="el-GR" b="1" dirty="0" smtClean="0">
                <a:solidFill>
                  <a:srgbClr val="660033"/>
                </a:solidFill>
              </a:rPr>
              <a:t>α</a:t>
            </a:r>
            <a:r>
              <a:rPr lang="ru-RU" b="1" dirty="0" smtClean="0">
                <a:solidFill>
                  <a:srgbClr val="660033"/>
                </a:solidFill>
              </a:rPr>
              <a:t>, АВ = </a:t>
            </a:r>
            <a:r>
              <a:rPr lang="en-US" b="1" dirty="0" smtClean="0">
                <a:solidFill>
                  <a:srgbClr val="660033"/>
                </a:solidFill>
              </a:rPr>
              <a:t>k</a:t>
            </a:r>
            <a:r>
              <a:rPr lang="ru-RU" b="1" dirty="0" smtClean="0">
                <a:solidFill>
                  <a:srgbClr val="660033"/>
                </a:solidFill>
              </a:rPr>
              <a:t>.</a:t>
            </a:r>
          </a:p>
          <a:p>
            <a:r>
              <a:rPr lang="ru-RU" b="1" dirty="0" smtClean="0">
                <a:solidFill>
                  <a:srgbClr val="660033"/>
                </a:solidFill>
              </a:rPr>
              <a:t>Найти АС, ВС, </a:t>
            </a:r>
            <a:r>
              <a:rPr lang="en-US" b="1" dirty="0" smtClean="0">
                <a:solidFill>
                  <a:srgbClr val="660033"/>
                </a:solidFill>
              </a:rPr>
              <a:t>AD</a:t>
            </a:r>
            <a:r>
              <a:rPr lang="ru-RU" b="1" dirty="0" smtClean="0">
                <a:solidFill>
                  <a:srgbClr val="660033"/>
                </a:solidFill>
              </a:rPr>
              <a:t>.</a:t>
            </a:r>
            <a:endParaRPr lang="ru-RU" b="1" dirty="0">
              <a:solidFill>
                <a:srgbClr val="660033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500034" y="4429132"/>
            <a:ext cx="5902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3300"/>
                </a:solidFill>
              </a:rPr>
              <a:t>№4.</a:t>
            </a:r>
            <a:endParaRPr lang="ru-RU" dirty="0"/>
          </a:p>
        </p:txBody>
      </p:sp>
      <p:sp>
        <p:nvSpPr>
          <p:cNvPr id="48" name="TextBox 47"/>
          <p:cNvSpPr txBox="1"/>
          <p:nvPr/>
        </p:nvSpPr>
        <p:spPr>
          <a:xfrm>
            <a:off x="1071538" y="4429132"/>
            <a:ext cx="605877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660033"/>
                </a:solidFill>
              </a:rPr>
              <a:t>В прямоугольной трапеции меньшее основание равно 6,</a:t>
            </a:r>
          </a:p>
          <a:p>
            <a:r>
              <a:rPr lang="ru-RU" b="1" dirty="0" smtClean="0">
                <a:solidFill>
                  <a:srgbClr val="660033"/>
                </a:solidFill>
              </a:rPr>
              <a:t>А меньшая боковая сторона 2√3.</a:t>
            </a:r>
            <a:r>
              <a:rPr lang="ru-RU" dirty="0" smtClean="0"/>
              <a:t> </a:t>
            </a:r>
          </a:p>
          <a:p>
            <a:r>
              <a:rPr lang="ru-RU" b="1" dirty="0" smtClean="0">
                <a:solidFill>
                  <a:srgbClr val="660033"/>
                </a:solidFill>
              </a:rPr>
              <a:t>Найти площадь трапеции, если один из ее углов</a:t>
            </a:r>
          </a:p>
          <a:p>
            <a:r>
              <a:rPr lang="ru-RU" b="1" dirty="0" smtClean="0">
                <a:solidFill>
                  <a:srgbClr val="660033"/>
                </a:solidFill>
              </a:rPr>
              <a:t>Равен 120°.</a:t>
            </a:r>
            <a:endParaRPr lang="ru-RU" b="1" dirty="0">
              <a:solidFill>
                <a:srgbClr val="660033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071538" y="3929066"/>
            <a:ext cx="1567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660033"/>
                </a:solidFill>
              </a:rPr>
              <a:t>АС = </a:t>
            </a:r>
            <a:r>
              <a:rPr lang="en-US" b="1" dirty="0" smtClean="0">
                <a:solidFill>
                  <a:srgbClr val="660033"/>
                </a:solidFill>
              </a:rPr>
              <a:t>k · </a:t>
            </a:r>
            <a:r>
              <a:rPr lang="en-US" b="1" dirty="0" err="1" smtClean="0">
                <a:solidFill>
                  <a:srgbClr val="660033"/>
                </a:solidFill>
              </a:rPr>
              <a:t>cos</a:t>
            </a:r>
            <a:r>
              <a:rPr lang="en-US" b="1" dirty="0" smtClean="0">
                <a:solidFill>
                  <a:srgbClr val="660033"/>
                </a:solidFill>
              </a:rPr>
              <a:t> </a:t>
            </a:r>
            <a:r>
              <a:rPr lang="el-GR" b="1" dirty="0" smtClean="0">
                <a:solidFill>
                  <a:srgbClr val="660033"/>
                </a:solidFill>
              </a:rPr>
              <a:t>α</a:t>
            </a:r>
            <a:endParaRPr lang="ru-RU" b="1" dirty="0">
              <a:solidFill>
                <a:srgbClr val="660033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214678" y="3929066"/>
            <a:ext cx="1540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660033"/>
                </a:solidFill>
              </a:rPr>
              <a:t>BC = k · sin </a:t>
            </a:r>
            <a:r>
              <a:rPr lang="el-GR" b="1" dirty="0" smtClean="0">
                <a:solidFill>
                  <a:srgbClr val="660033"/>
                </a:solidFill>
              </a:rPr>
              <a:t>α</a:t>
            </a:r>
            <a:endParaRPr lang="ru-RU" b="1" dirty="0">
              <a:solidFill>
                <a:srgbClr val="660033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214942" y="3929066"/>
            <a:ext cx="1705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660033"/>
                </a:solidFill>
              </a:rPr>
              <a:t>AD = k · </a:t>
            </a:r>
            <a:r>
              <a:rPr lang="en-US" b="1" dirty="0" err="1" smtClean="0">
                <a:solidFill>
                  <a:srgbClr val="660033"/>
                </a:solidFill>
              </a:rPr>
              <a:t>cos</a:t>
            </a:r>
            <a:r>
              <a:rPr lang="en-US" b="1" dirty="0" smtClean="0">
                <a:solidFill>
                  <a:srgbClr val="660033"/>
                </a:solidFill>
              </a:rPr>
              <a:t> ² </a:t>
            </a:r>
            <a:r>
              <a:rPr lang="el-GR" b="1" dirty="0" smtClean="0">
                <a:solidFill>
                  <a:srgbClr val="660033"/>
                </a:solidFill>
              </a:rPr>
              <a:t>α</a:t>
            </a:r>
            <a:endParaRPr lang="ru-RU" b="1" dirty="0">
              <a:solidFill>
                <a:srgbClr val="660033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571868" y="5715016"/>
            <a:ext cx="11464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660033"/>
                </a:solidFill>
              </a:rPr>
              <a:t>S = 14 √3</a:t>
            </a:r>
            <a:r>
              <a:rPr lang="ru-RU" b="1" dirty="0" smtClean="0">
                <a:solidFill>
                  <a:srgbClr val="660033"/>
                </a:solidFill>
              </a:rPr>
              <a:t>.</a:t>
            </a:r>
            <a:endParaRPr lang="ru-RU" b="1" dirty="0">
              <a:solidFill>
                <a:srgbClr val="66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6" grpId="0" animBg="1"/>
      <p:bldP spid="54" grpId="0" animBg="1"/>
      <p:bldP spid="52" grpId="0" animBg="1"/>
      <p:bldP spid="50" grpId="0" animBg="1"/>
      <p:bldP spid="49" grpId="0" animBg="1"/>
      <p:bldP spid="51" grpId="0"/>
      <p:bldP spid="53" grpId="0"/>
      <p:bldP spid="55" grpId="0"/>
      <p:bldP spid="5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00298" y="428604"/>
            <a:ext cx="30376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660033"/>
                </a:solidFill>
              </a:rPr>
              <a:t>Решение задачи №4:</a:t>
            </a:r>
            <a:endParaRPr lang="ru-RU" sz="2400" b="1" dirty="0">
              <a:solidFill>
                <a:srgbClr val="660033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571472" y="1142984"/>
            <a:ext cx="857256" cy="928694"/>
          </a:xfrm>
          <a:prstGeom prst="rect">
            <a:avLst/>
          </a:prstGeom>
          <a:solidFill>
            <a:schemeClr val="bg2">
              <a:lumMod val="50000"/>
            </a:schemeClr>
          </a:solidFill>
          <a:ln w="12700" cap="sq" cmpd="sng" algn="ctr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120°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Прямоугольный треугольник 4"/>
          <p:cNvSpPr/>
          <p:nvPr/>
        </p:nvSpPr>
        <p:spPr bwMode="auto">
          <a:xfrm>
            <a:off x="1428728" y="1142984"/>
            <a:ext cx="500066" cy="928694"/>
          </a:xfrm>
          <a:prstGeom prst="rtTriangle">
            <a:avLst/>
          </a:prstGeom>
          <a:solidFill>
            <a:schemeClr val="bg2">
              <a:lumMod val="50000"/>
            </a:schemeClr>
          </a:solidFill>
          <a:ln w="12700" cap="sq" cmpd="sng" algn="ctr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200024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660033"/>
                </a:solidFill>
              </a:rPr>
              <a:t>А</a:t>
            </a:r>
            <a:endParaRPr lang="ru-RU" b="1" dirty="0">
              <a:solidFill>
                <a:srgbClr val="660033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5720" y="857232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660033"/>
                </a:solidFill>
              </a:rPr>
              <a:t>В</a:t>
            </a:r>
            <a:endParaRPr lang="ru-RU" b="1" dirty="0">
              <a:solidFill>
                <a:srgbClr val="660033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28728" y="857232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660033"/>
                </a:solidFill>
              </a:rPr>
              <a:t>С</a:t>
            </a:r>
            <a:endParaRPr lang="ru-RU" b="1" dirty="0">
              <a:solidFill>
                <a:srgbClr val="660033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57356" y="1928802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660033"/>
                </a:solidFill>
              </a:rPr>
              <a:t>D</a:t>
            </a:r>
            <a:endParaRPr lang="ru-RU" b="1" dirty="0">
              <a:solidFill>
                <a:srgbClr val="660033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1500174"/>
            <a:ext cx="542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660033"/>
                </a:solidFill>
              </a:rPr>
              <a:t>2√3</a:t>
            </a:r>
            <a:endParaRPr lang="ru-RU" b="1" dirty="0">
              <a:solidFill>
                <a:srgbClr val="660033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5786" y="85723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660033"/>
                </a:solidFill>
              </a:rPr>
              <a:t>6</a:t>
            </a:r>
            <a:endParaRPr lang="ru-RU" b="1" dirty="0">
              <a:solidFill>
                <a:srgbClr val="660033"/>
              </a:solidFill>
            </a:endParaRPr>
          </a:p>
        </p:txBody>
      </p:sp>
      <p:sp>
        <p:nvSpPr>
          <p:cNvPr id="12" name="Дуга 11"/>
          <p:cNvSpPr/>
          <p:nvPr/>
        </p:nvSpPr>
        <p:spPr bwMode="auto">
          <a:xfrm rot="10800000">
            <a:off x="1214414" y="928670"/>
            <a:ext cx="357190" cy="428628"/>
          </a:xfrm>
          <a:prstGeom prst="arc">
            <a:avLst>
              <a:gd name="adj1" fmla="val 14496181"/>
              <a:gd name="adj2" fmla="val 0"/>
            </a:avLst>
          </a:prstGeom>
          <a:solidFill>
            <a:srgbClr val="CC9900"/>
          </a:solidFill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4" name="Прямая соединительная линия 13"/>
          <p:cNvCxnSpPr>
            <a:stCxn id="12" idx="1"/>
          </p:cNvCxnSpPr>
          <p:nvPr/>
        </p:nvCxnSpPr>
        <p:spPr bwMode="auto">
          <a:xfrm rot="16200000" flipH="1">
            <a:off x="946521" y="1589472"/>
            <a:ext cx="928694" cy="35719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chemeClr val="bg1">
                <a:lumMod val="90000"/>
              </a:schemeClr>
            </a:solidFill>
            <a:prstDash val="solid"/>
            <a:miter lim="800000"/>
            <a:headEnd type="none" w="sm" len="sm"/>
            <a:tailEnd type="none" w="sm" len="sm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1214414" y="2000240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660033"/>
                </a:solidFill>
              </a:rPr>
              <a:t>H</a:t>
            </a:r>
            <a:endParaRPr lang="ru-RU" b="1" dirty="0">
              <a:solidFill>
                <a:srgbClr val="660033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28860" y="1071546"/>
            <a:ext cx="47203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u="sng" dirty="0" smtClean="0">
                <a:solidFill>
                  <a:srgbClr val="003300"/>
                </a:solidFill>
              </a:rPr>
              <a:t>Дано:</a:t>
            </a:r>
            <a:r>
              <a:rPr lang="ru-RU" b="1" dirty="0" smtClean="0">
                <a:solidFill>
                  <a:srgbClr val="003300"/>
                </a:solidFill>
              </a:rPr>
              <a:t> АВС</a:t>
            </a:r>
            <a:r>
              <a:rPr lang="en-US" b="1" dirty="0" smtClean="0">
                <a:solidFill>
                  <a:srgbClr val="003300"/>
                </a:solidFill>
              </a:rPr>
              <a:t>D</a:t>
            </a:r>
            <a:r>
              <a:rPr lang="ru-RU" b="1" dirty="0" smtClean="0">
                <a:solidFill>
                  <a:srgbClr val="003300"/>
                </a:solidFill>
              </a:rPr>
              <a:t> – прямоугольная трапеция,</a:t>
            </a:r>
          </a:p>
          <a:p>
            <a:r>
              <a:rPr lang="ru-RU" b="1" dirty="0" smtClean="0">
                <a:solidFill>
                  <a:srgbClr val="003300"/>
                </a:solidFill>
              </a:rPr>
              <a:t>           ВС = 6 см, АВ = 2√3, угол ВС</a:t>
            </a:r>
            <a:r>
              <a:rPr lang="en-US" b="1" dirty="0" smtClean="0">
                <a:solidFill>
                  <a:srgbClr val="003300"/>
                </a:solidFill>
              </a:rPr>
              <a:t>D</a:t>
            </a:r>
            <a:r>
              <a:rPr lang="ru-RU" b="1" dirty="0" smtClean="0">
                <a:solidFill>
                  <a:srgbClr val="003300"/>
                </a:solidFill>
              </a:rPr>
              <a:t> = 120°.</a:t>
            </a:r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1428728" y="1928802"/>
            <a:ext cx="142876" cy="142876"/>
          </a:xfrm>
          <a:prstGeom prst="rect">
            <a:avLst/>
          </a:prstGeom>
          <a:solidFill>
            <a:schemeClr val="bg1">
              <a:lumMod val="90000"/>
            </a:schemeClr>
          </a:solidFill>
          <a:ln w="12700" cap="sq" cmpd="sng" algn="ctr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428860" y="1857364"/>
            <a:ext cx="2229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u="sng" dirty="0" smtClean="0">
                <a:solidFill>
                  <a:srgbClr val="003300"/>
                </a:solidFill>
              </a:rPr>
              <a:t>Найти:</a:t>
            </a:r>
            <a:r>
              <a:rPr lang="ru-RU" b="1" dirty="0" smtClean="0">
                <a:solidFill>
                  <a:srgbClr val="003300"/>
                </a:solidFill>
              </a:rPr>
              <a:t> </a:t>
            </a:r>
            <a:r>
              <a:rPr lang="en-US" b="1" dirty="0" smtClean="0">
                <a:solidFill>
                  <a:srgbClr val="003300"/>
                </a:solidFill>
              </a:rPr>
              <a:t>S</a:t>
            </a:r>
            <a:r>
              <a:rPr lang="ru-RU" b="1" dirty="0" smtClean="0">
                <a:solidFill>
                  <a:srgbClr val="003300"/>
                </a:solidFill>
              </a:rPr>
              <a:t> трапеции.</a:t>
            </a:r>
            <a:endParaRPr lang="ru-RU" b="1" dirty="0">
              <a:solidFill>
                <a:srgbClr val="0033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42910" y="2643182"/>
            <a:ext cx="62865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solidFill>
                  <a:srgbClr val="003300"/>
                </a:solidFill>
              </a:rPr>
              <a:t>Решение:</a:t>
            </a:r>
            <a:r>
              <a:rPr lang="ru-RU" b="1" dirty="0" smtClean="0">
                <a:solidFill>
                  <a:srgbClr val="003300"/>
                </a:solidFill>
              </a:rPr>
              <a:t>  </a:t>
            </a:r>
            <a:r>
              <a:rPr lang="en-US" b="1" dirty="0" smtClean="0">
                <a:solidFill>
                  <a:srgbClr val="003300"/>
                </a:solidFill>
              </a:rPr>
              <a:t>S</a:t>
            </a:r>
            <a:r>
              <a:rPr lang="ru-RU" b="1" dirty="0" smtClean="0">
                <a:solidFill>
                  <a:srgbClr val="003300"/>
                </a:solidFill>
              </a:rPr>
              <a:t> =</a:t>
            </a:r>
            <a:r>
              <a:rPr lang="en-US" b="1" dirty="0" smtClean="0">
                <a:solidFill>
                  <a:srgbClr val="003300"/>
                </a:solidFill>
              </a:rPr>
              <a:t>                 · CH</a:t>
            </a:r>
            <a:r>
              <a:rPr lang="ru-RU" b="1" dirty="0" smtClean="0">
                <a:solidFill>
                  <a:srgbClr val="003300"/>
                </a:solidFill>
              </a:rPr>
              <a:t>.</a:t>
            </a:r>
          </a:p>
          <a:p>
            <a:endParaRPr lang="ru-RU" b="1" dirty="0" smtClean="0">
              <a:solidFill>
                <a:srgbClr val="003300"/>
              </a:solidFill>
            </a:endParaRPr>
          </a:p>
          <a:p>
            <a:r>
              <a:rPr lang="ru-RU" b="1" dirty="0" smtClean="0">
                <a:solidFill>
                  <a:srgbClr val="003300"/>
                </a:solidFill>
              </a:rPr>
              <a:t>Проведем высоту СН, СН = АВ = 2√3.</a:t>
            </a:r>
            <a:endParaRPr lang="en-US" b="1" dirty="0" smtClean="0">
              <a:solidFill>
                <a:srgbClr val="003300"/>
              </a:solidFill>
            </a:endParaRPr>
          </a:p>
          <a:p>
            <a:r>
              <a:rPr lang="ru-RU" b="1" dirty="0" smtClean="0">
                <a:solidFill>
                  <a:srgbClr val="003300"/>
                </a:solidFill>
              </a:rPr>
              <a:t>Угол </a:t>
            </a:r>
            <a:r>
              <a:rPr lang="en-US" b="1" dirty="0" smtClean="0">
                <a:solidFill>
                  <a:srgbClr val="003300"/>
                </a:solidFill>
              </a:rPr>
              <a:t>HCD = 30°</a:t>
            </a:r>
            <a:r>
              <a:rPr lang="ru-RU" b="1" dirty="0" smtClean="0">
                <a:solidFill>
                  <a:srgbClr val="003300"/>
                </a:solidFill>
              </a:rPr>
              <a:t>.</a:t>
            </a:r>
            <a:endParaRPr lang="en-US" b="1" dirty="0" smtClean="0">
              <a:solidFill>
                <a:srgbClr val="003300"/>
              </a:solidFill>
            </a:endParaRPr>
          </a:p>
          <a:p>
            <a:r>
              <a:rPr lang="ru-RU" b="1" dirty="0" smtClean="0">
                <a:solidFill>
                  <a:srgbClr val="003300"/>
                </a:solidFill>
              </a:rPr>
              <a:t>В ∆ </a:t>
            </a:r>
            <a:r>
              <a:rPr lang="en-US" b="1" dirty="0" smtClean="0">
                <a:solidFill>
                  <a:srgbClr val="003300"/>
                </a:solidFill>
              </a:rPr>
              <a:t>CDH</a:t>
            </a:r>
            <a:r>
              <a:rPr lang="ru-RU" b="1" dirty="0" smtClean="0">
                <a:solidFill>
                  <a:srgbClr val="003300"/>
                </a:solidFill>
              </a:rPr>
              <a:t>  </a:t>
            </a:r>
            <a:r>
              <a:rPr lang="en-US" b="1" dirty="0" smtClean="0">
                <a:solidFill>
                  <a:srgbClr val="003300"/>
                </a:solidFill>
              </a:rPr>
              <a:t>HD = CH · </a:t>
            </a:r>
            <a:r>
              <a:rPr lang="en-US" b="1" dirty="0" err="1" smtClean="0">
                <a:solidFill>
                  <a:srgbClr val="003300"/>
                </a:solidFill>
              </a:rPr>
              <a:t>tg</a:t>
            </a:r>
            <a:r>
              <a:rPr lang="en-US" b="1" dirty="0" smtClean="0">
                <a:solidFill>
                  <a:srgbClr val="003300"/>
                </a:solidFill>
              </a:rPr>
              <a:t> 30° = </a:t>
            </a:r>
            <a:r>
              <a:rPr lang="ru-RU" b="1" dirty="0" smtClean="0">
                <a:solidFill>
                  <a:srgbClr val="003300"/>
                </a:solidFill>
              </a:rPr>
              <a:t>2√3</a:t>
            </a:r>
            <a:r>
              <a:rPr lang="en-US" b="1" dirty="0" smtClean="0">
                <a:solidFill>
                  <a:srgbClr val="003300"/>
                </a:solidFill>
              </a:rPr>
              <a:t> · 1/ √3 = 2</a:t>
            </a:r>
            <a:r>
              <a:rPr lang="ru-RU" b="1" dirty="0" smtClean="0">
                <a:solidFill>
                  <a:srgbClr val="003300"/>
                </a:solidFill>
              </a:rPr>
              <a:t>,</a:t>
            </a:r>
          </a:p>
          <a:p>
            <a:r>
              <a:rPr lang="ru-RU" b="1" dirty="0" smtClean="0">
                <a:solidFill>
                  <a:srgbClr val="003300"/>
                </a:solidFill>
              </a:rPr>
              <a:t>АН = 6, сл – но </a:t>
            </a:r>
            <a:r>
              <a:rPr lang="en-US" b="1" dirty="0" smtClean="0">
                <a:solidFill>
                  <a:srgbClr val="003300"/>
                </a:solidFill>
              </a:rPr>
              <a:t>AD</a:t>
            </a:r>
            <a:r>
              <a:rPr lang="ru-RU" b="1" dirty="0" smtClean="0">
                <a:solidFill>
                  <a:srgbClr val="003300"/>
                </a:solidFill>
              </a:rPr>
              <a:t> = 2 + 6 = 8.</a:t>
            </a:r>
          </a:p>
          <a:p>
            <a:endParaRPr lang="ru-RU" b="1" dirty="0" smtClean="0">
              <a:solidFill>
                <a:srgbClr val="003300"/>
              </a:solidFill>
            </a:endParaRPr>
          </a:p>
          <a:p>
            <a:r>
              <a:rPr lang="ru-RU" b="1" dirty="0" smtClean="0">
                <a:solidFill>
                  <a:srgbClr val="003300"/>
                </a:solidFill>
              </a:rPr>
              <a:t>               </a:t>
            </a:r>
            <a:r>
              <a:rPr lang="en-US" b="1" dirty="0" smtClean="0">
                <a:solidFill>
                  <a:srgbClr val="003300"/>
                </a:solidFill>
              </a:rPr>
              <a:t>S =             · 2√3 = 14√3</a:t>
            </a:r>
            <a:r>
              <a:rPr lang="ru-RU" b="1" dirty="0" smtClean="0">
                <a:solidFill>
                  <a:srgbClr val="003300"/>
                </a:solidFill>
              </a:rPr>
              <a:t>. </a:t>
            </a:r>
          </a:p>
          <a:p>
            <a:endParaRPr lang="ru-RU" b="1" dirty="0" smtClean="0">
              <a:solidFill>
                <a:srgbClr val="003300"/>
              </a:solidFill>
            </a:endParaRPr>
          </a:p>
          <a:p>
            <a:r>
              <a:rPr lang="ru-RU" b="1" dirty="0" smtClean="0">
                <a:solidFill>
                  <a:srgbClr val="003300"/>
                </a:solidFill>
              </a:rPr>
              <a:t>Ответ : 14√3 см².</a:t>
            </a:r>
            <a:endParaRPr lang="ru-RU" b="1" dirty="0">
              <a:solidFill>
                <a:srgbClr val="003300"/>
              </a:solidFill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 bwMode="auto">
          <a:xfrm>
            <a:off x="2214546" y="2786058"/>
            <a:ext cx="714380" cy="1588"/>
          </a:xfrm>
          <a:prstGeom prst="line">
            <a:avLst/>
          </a:prstGeom>
          <a:solidFill>
            <a:schemeClr val="accent1"/>
          </a:solidFill>
          <a:ln w="19050" cap="sq" cmpd="sng" algn="ctr">
            <a:solidFill>
              <a:srgbClr val="003300"/>
            </a:solidFill>
            <a:prstDash val="solid"/>
            <a:miter lim="800000"/>
            <a:headEnd type="none" w="sm" len="sm"/>
            <a:tailEnd type="none" w="sm" len="sm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2071670" y="2500306"/>
            <a:ext cx="9716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3300"/>
                </a:solidFill>
              </a:rPr>
              <a:t>BC + AD</a:t>
            </a:r>
            <a:endParaRPr lang="ru-RU" sz="1600" b="1" dirty="0">
              <a:solidFill>
                <a:srgbClr val="0033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357422" y="271462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3300"/>
                </a:solidFill>
              </a:rPr>
              <a:t>2</a:t>
            </a:r>
            <a:endParaRPr lang="ru-RU" b="1" dirty="0">
              <a:solidFill>
                <a:srgbClr val="003300"/>
              </a:solidFill>
            </a:endParaRPr>
          </a:p>
        </p:txBody>
      </p:sp>
      <p:cxnSp>
        <p:nvCxnSpPr>
          <p:cNvPr id="35" name="Прямая соединительная линия 34"/>
          <p:cNvCxnSpPr/>
          <p:nvPr/>
        </p:nvCxnSpPr>
        <p:spPr bwMode="auto">
          <a:xfrm>
            <a:off x="2000232" y="4714884"/>
            <a:ext cx="571504" cy="1588"/>
          </a:xfrm>
          <a:prstGeom prst="line">
            <a:avLst/>
          </a:prstGeom>
          <a:solidFill>
            <a:schemeClr val="accent1"/>
          </a:solidFill>
          <a:ln w="19050" cap="sq" cmpd="sng" algn="ctr">
            <a:solidFill>
              <a:srgbClr val="003300"/>
            </a:solidFill>
            <a:prstDash val="solid"/>
            <a:miter lim="800000"/>
            <a:headEnd type="none" w="sm" len="sm"/>
            <a:tailEnd type="none" w="sm" len="sm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2000232" y="4357694"/>
            <a:ext cx="662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3300"/>
                </a:solidFill>
              </a:rPr>
              <a:t>6 + </a:t>
            </a:r>
            <a:r>
              <a:rPr lang="ru-RU" b="1" dirty="0" smtClean="0">
                <a:solidFill>
                  <a:srgbClr val="003300"/>
                </a:solidFill>
              </a:rPr>
              <a:t>8</a:t>
            </a:r>
            <a:endParaRPr lang="ru-RU" b="1" dirty="0">
              <a:solidFill>
                <a:srgbClr val="0033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143108" y="471488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3300"/>
                </a:solidFill>
              </a:rPr>
              <a:t>2</a:t>
            </a:r>
            <a:endParaRPr lang="ru-RU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оформления «Числа»">
  <a:themeElements>
    <a:clrScheme name="Шаблон оформления «Числа» 2">
      <a:dk1>
        <a:srgbClr val="000000"/>
      </a:dk1>
      <a:lt1>
        <a:srgbClr val="FFFFEE"/>
      </a:lt1>
      <a:dk2>
        <a:srgbClr val="000000"/>
      </a:dk2>
      <a:lt2>
        <a:srgbClr val="C3B59F"/>
      </a:lt2>
      <a:accent1>
        <a:srgbClr val="9CB3D8"/>
      </a:accent1>
      <a:accent2>
        <a:srgbClr val="F8F8F8"/>
      </a:accent2>
      <a:accent3>
        <a:srgbClr val="FFFFF5"/>
      </a:accent3>
      <a:accent4>
        <a:srgbClr val="000000"/>
      </a:accent4>
      <a:accent5>
        <a:srgbClr val="CBD6E9"/>
      </a:accent5>
      <a:accent6>
        <a:srgbClr val="E1E1E1"/>
      </a:accent6>
      <a:hlink>
        <a:srgbClr val="A9A460"/>
      </a:hlink>
      <a:folHlink>
        <a:srgbClr val="E4E1D7"/>
      </a:folHlink>
    </a:clrScheme>
    <a:fontScheme name="Шаблон оформления «Числа»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Шаблон оформления «Числа» 1">
        <a:dk1>
          <a:srgbClr val="7F796F"/>
        </a:dk1>
        <a:lt1>
          <a:srgbClr val="FFFFFF"/>
        </a:lt1>
        <a:dk2>
          <a:srgbClr val="BDBB92"/>
        </a:dk2>
        <a:lt2>
          <a:srgbClr val="FFFFCC"/>
        </a:lt2>
        <a:accent1>
          <a:srgbClr val="8B91B9"/>
        </a:accent1>
        <a:accent2>
          <a:srgbClr val="D5D9B7"/>
        </a:accent2>
        <a:accent3>
          <a:srgbClr val="DBDAC7"/>
        </a:accent3>
        <a:accent4>
          <a:srgbClr val="DADADA"/>
        </a:accent4>
        <a:accent5>
          <a:srgbClr val="C4C7D9"/>
        </a:accent5>
        <a:accent6>
          <a:srgbClr val="C1C4A6"/>
        </a:accent6>
        <a:hlink>
          <a:srgbClr val="B46875"/>
        </a:hlink>
        <a:folHlink>
          <a:srgbClr val="C2BAA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«Числа» 2">
        <a:dk1>
          <a:srgbClr val="000000"/>
        </a:dk1>
        <a:lt1>
          <a:srgbClr val="FFFFEE"/>
        </a:lt1>
        <a:dk2>
          <a:srgbClr val="000000"/>
        </a:dk2>
        <a:lt2>
          <a:srgbClr val="C3B59F"/>
        </a:lt2>
        <a:accent1>
          <a:srgbClr val="9CB3D8"/>
        </a:accent1>
        <a:accent2>
          <a:srgbClr val="F8F8F8"/>
        </a:accent2>
        <a:accent3>
          <a:srgbClr val="FFFFF5"/>
        </a:accent3>
        <a:accent4>
          <a:srgbClr val="000000"/>
        </a:accent4>
        <a:accent5>
          <a:srgbClr val="CBD6E9"/>
        </a:accent5>
        <a:accent6>
          <a:srgbClr val="E1E1E1"/>
        </a:accent6>
        <a:hlink>
          <a:srgbClr val="A9A460"/>
        </a:hlink>
        <a:folHlink>
          <a:srgbClr val="E4E1D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«Числа»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Многогранники вокруг нас</Template>
  <TotalTime>498</TotalTime>
  <Words>975</Words>
  <PresentationFormat>Экран (4:3)</PresentationFormat>
  <Paragraphs>186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Шаблон оформления «Числа»</vt:lpstr>
      <vt:lpstr>Формула</vt:lpstr>
      <vt:lpstr>Тема урока: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</dc:title>
  <dc:creator>Тимчик</dc:creator>
  <cp:lastModifiedBy>т</cp:lastModifiedBy>
  <cp:revision>62</cp:revision>
  <dcterms:created xsi:type="dcterms:W3CDTF">2010-04-08T07:13:52Z</dcterms:created>
  <dcterms:modified xsi:type="dcterms:W3CDTF">2013-03-11T20:37:34Z</dcterms:modified>
</cp:coreProperties>
</file>