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9" r:id="rId10"/>
    <p:sldId id="263" r:id="rId11"/>
    <p:sldId id="266" r:id="rId12"/>
    <p:sldId id="267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245" autoAdjust="0"/>
  </p:normalViewPr>
  <p:slideViewPr>
    <p:cSldViewPr>
      <p:cViewPr>
        <p:scale>
          <a:sx n="77" d="100"/>
          <a:sy n="77" d="100"/>
        </p:scale>
        <p:origin x="-3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Population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England</c:v>
                </c:pt>
                <c:pt idx="1">
                  <c:v>Scotland</c:v>
                </c:pt>
                <c:pt idx="2">
                  <c:v>Wales</c:v>
                </c:pt>
                <c:pt idx="3">
                  <c:v>Northern Ireland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0.29167</cdr:x>
      <cdr:y>0.53563</cdr:y>
    </cdr:from>
    <cdr:to>
      <cdr:x>0.47396</cdr:x>
      <cdr:y>0.617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00288" y="2351093"/>
          <a:ext cx="150019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FF0000"/>
              </a:solidFill>
            </a:rPr>
            <a:t>49 million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0.14409</cdr:x>
      <cdr:y>0.2264</cdr:y>
    </cdr:from>
    <cdr:to>
      <cdr:x>0.28298</cdr:x>
      <cdr:y>0.2915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85842" y="993771"/>
          <a:ext cx="114300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FF0000"/>
              </a:solidFill>
            </a:rPr>
            <a:t>5 </a:t>
          </a:r>
          <a:r>
            <a:rPr lang="en-US" sz="1800" b="1" dirty="0" err="1" smtClean="0">
              <a:solidFill>
                <a:srgbClr val="FF0000"/>
              </a:solidFill>
            </a:rPr>
            <a:t>mln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0.23958</cdr:x>
      <cdr:y>0.17758</cdr:y>
    </cdr:from>
    <cdr:to>
      <cdr:x>0.34375</cdr:x>
      <cdr:y>0.25895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71660" y="779457"/>
          <a:ext cx="85725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FF0000"/>
              </a:solidFill>
            </a:rPr>
            <a:t>3 </a:t>
          </a:r>
          <a:r>
            <a:rPr lang="en-US" sz="1800" b="1" dirty="0" err="1" smtClean="0">
              <a:solidFill>
                <a:srgbClr val="FF0000"/>
              </a:solidFill>
            </a:rPr>
            <a:t>mln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0.30035</cdr:x>
      <cdr:y>0.14503</cdr:y>
    </cdr:from>
    <cdr:to>
      <cdr:x>0.41319</cdr:x>
      <cdr:y>0.21013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71726" y="636581"/>
          <a:ext cx="92869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FF0000"/>
              </a:solidFill>
            </a:rPr>
            <a:t>2 </a:t>
          </a:r>
          <a:r>
            <a:rPr lang="en-US" sz="1800" b="1" dirty="0" err="1" smtClean="0">
              <a:solidFill>
                <a:srgbClr val="FF0000"/>
              </a:solidFill>
            </a:rPr>
            <a:t>mln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91F-D046-4FF2-8111-4BB4FF5AE85E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F51-84E1-4054-AD39-8DFA6B8D5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91F-D046-4FF2-8111-4BB4FF5AE85E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F51-84E1-4054-AD39-8DFA6B8D5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91F-D046-4FF2-8111-4BB4FF5AE85E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F51-84E1-4054-AD39-8DFA6B8D5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91F-D046-4FF2-8111-4BB4FF5AE85E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F51-84E1-4054-AD39-8DFA6B8D5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91F-D046-4FF2-8111-4BB4FF5AE85E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F51-84E1-4054-AD39-8DFA6B8D5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91F-D046-4FF2-8111-4BB4FF5AE85E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F51-84E1-4054-AD39-8DFA6B8D5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91F-D046-4FF2-8111-4BB4FF5AE85E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F51-84E1-4054-AD39-8DFA6B8D5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91F-D046-4FF2-8111-4BB4FF5AE85E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F51-84E1-4054-AD39-8DFA6B8D5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91F-D046-4FF2-8111-4BB4FF5AE85E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F51-84E1-4054-AD39-8DFA6B8D5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91F-D046-4FF2-8111-4BB4FF5AE85E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F51-84E1-4054-AD39-8DFA6B8D5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91F-D046-4FF2-8111-4BB4FF5AE85E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7E2F51-84E1-4054-AD39-8DFA6B8D56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DCF91F-D046-4FF2-8111-4BB4FF5AE85E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7E2F51-84E1-4054-AD39-8DFA6B8D563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7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26.pn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12" Type="http://schemas.openxmlformats.org/officeDocument/2006/relationships/image" Target="../media/image2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26.pn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12" Type="http://schemas.openxmlformats.org/officeDocument/2006/relationships/image" Target="../media/image2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851648" cy="68579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onotype Corsiva" pitchFamily="66" charset="0"/>
                <a:cs typeface="Arial" pitchFamily="34" charset="0"/>
              </a:rPr>
              <a:t>England, Scotland, Wales …</a:t>
            </a:r>
            <a:endParaRPr lang="ru-RU" sz="5400" dirty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928934"/>
            <a:ext cx="7854696" cy="112915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United Kingdom of Great Britain 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Northern Ireland</a:t>
            </a:r>
            <a:endParaRPr lang="ru-RU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flag G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5072074"/>
            <a:ext cx="1609725" cy="1000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6578" y="621508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Union  Jack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3929066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Соединенное Королевство Великобритании и Северной Ирландии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92895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In London                                               to see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In Wales                                                  to visit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In England                          I’d like         to walk along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In Scotland                                              to take photos  of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In Northern Ireland                               to watch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4286248" y="3214686"/>
            <a:ext cx="2428892" cy="1588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2572530" y="3213892"/>
            <a:ext cx="2428892" cy="1588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285992"/>
          <a:ext cx="8572560" cy="4036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559"/>
                <a:gridCol w="2049961"/>
                <a:gridCol w="1428760"/>
                <a:gridCol w="1428760"/>
                <a:gridCol w="1428760"/>
                <a:gridCol w="1428760"/>
              </a:tblGrid>
              <a:tr h="476349">
                <a:tc gridSpan="6">
                  <a:txBody>
                    <a:bodyPr/>
                    <a:lstStyle/>
                    <a:p>
                      <a:r>
                        <a:rPr lang="en-US" sz="2800" dirty="0" smtClean="0"/>
                        <a:t>   Fact File on Great Britain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89665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/>
                      </a:r>
                      <a:br>
                        <a:rPr lang="en-US" sz="20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</a:br>
                      <a:r>
                        <a:rPr lang="en-US" sz="20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Country</a:t>
                      </a:r>
                      <a:endParaRPr lang="ru-RU" sz="20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England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Scotland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Wales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Northern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Ireland</a:t>
                      </a:r>
                    </a:p>
                    <a:p>
                      <a:pPr algn="ctr"/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2853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Capital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London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Edinburgh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Cardiff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2853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Population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49 million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5 million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3 million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?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9582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Places of interest/</a:t>
                      </a:r>
                    </a:p>
                    <a:p>
                      <a:r>
                        <a:rPr lang="en-US" baseline="0" dirty="0" smtClean="0"/>
                        <a:t> Interesting facts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85852" y="1000108"/>
            <a:ext cx="7358114" cy="1010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Homework:</a:t>
            </a:r>
            <a:r>
              <a:rPr lang="en-US" sz="2400" dirty="0" smtClean="0"/>
              <a:t> </a:t>
            </a:r>
            <a:r>
              <a:rPr lang="ru-RU" sz="2400" dirty="0" smtClean="0"/>
              <a:t>1) </a:t>
            </a:r>
            <a:r>
              <a:rPr lang="en-US" sz="2400" dirty="0" smtClean="0"/>
              <a:t>complete the Fact File on Northern Ireland;</a:t>
            </a:r>
            <a:br>
              <a:rPr lang="en-US" sz="2400" dirty="0" smtClean="0"/>
            </a:br>
            <a:r>
              <a:rPr lang="en-US" sz="2400" dirty="0" smtClean="0"/>
              <a:t>                       2) p. 30-31, Lesson 3 (WB).</a:t>
            </a:r>
            <a:endParaRPr lang="ru-RU" sz="2400" dirty="0"/>
          </a:p>
        </p:txBody>
      </p:sp>
      <p:sp>
        <p:nvSpPr>
          <p:cNvPr id="8" name="Овал 7"/>
          <p:cNvSpPr/>
          <p:nvPr/>
        </p:nvSpPr>
        <p:spPr>
          <a:xfrm>
            <a:off x="642910" y="1357298"/>
            <a:ext cx="357190" cy="34289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овина рамки 8"/>
          <p:cNvSpPr/>
          <p:nvPr/>
        </p:nvSpPr>
        <p:spPr>
          <a:xfrm rot="2417945">
            <a:off x="691099" y="1198289"/>
            <a:ext cx="260810" cy="244712"/>
          </a:xfrm>
          <a:prstGeom prst="halfFram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071678"/>
            <a:ext cx="7400948" cy="425292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Name the parts of Great Britain. 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ru-RU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What are their capitals and symbols? 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ru-RU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Would you like to visit Great Britain? 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36" y="2428868"/>
            <a:ext cx="38267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Thank you!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Good bye!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4" descr="лягушк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286388"/>
            <a:ext cx="714375" cy="104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p_of_england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785794"/>
            <a:ext cx="4347848" cy="6072206"/>
          </a:xfrm>
        </p:spPr>
      </p:pic>
      <p:pic>
        <p:nvPicPr>
          <p:cNvPr id="5" name="Рисунок 4" descr="роз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3929066"/>
            <a:ext cx="428628" cy="321471"/>
          </a:xfrm>
          <a:prstGeom prst="rect">
            <a:avLst/>
          </a:prstGeom>
        </p:spPr>
      </p:pic>
      <p:pic>
        <p:nvPicPr>
          <p:cNvPr id="6" name="Рисунок 5" descr="трилистни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2000240"/>
            <a:ext cx="357190" cy="269459"/>
          </a:xfrm>
          <a:prstGeom prst="rect">
            <a:avLst/>
          </a:prstGeom>
        </p:spPr>
      </p:pic>
      <p:pic>
        <p:nvPicPr>
          <p:cNvPr id="7" name="Рисунок 6" descr="нарцисс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7686" y="4500570"/>
            <a:ext cx="357170" cy="267878"/>
          </a:xfrm>
          <a:prstGeom prst="rect">
            <a:avLst/>
          </a:prstGeom>
        </p:spPr>
      </p:pic>
      <p:pic>
        <p:nvPicPr>
          <p:cNvPr id="8" name="Рисунок 7" descr="thistle_bull_flow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0" y="1357298"/>
            <a:ext cx="285740" cy="3832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5720" y="221455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Great Britain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307181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The UK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4500570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The United Kingdom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378619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G. B.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The United Kingdom of Great Britain </a:t>
            </a:r>
          </a:p>
          <a:p>
            <a:pPr algn="ctr">
              <a:buNone/>
            </a:pPr>
            <a:r>
              <a:rPr lang="en-US" b="1" dirty="0" smtClean="0"/>
              <a:t>and Northern Ireland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</a:t>
            </a:r>
            <a:r>
              <a:rPr lang="en-US" b="1" dirty="0" smtClean="0">
                <a:solidFill>
                  <a:srgbClr val="FFFF00"/>
                </a:solidFill>
              </a:rPr>
              <a:t>England</a:t>
            </a:r>
            <a:r>
              <a:rPr lang="en-US" b="1" dirty="0" smtClean="0"/>
              <a:t>                                                       </a:t>
            </a:r>
            <a:r>
              <a:rPr lang="en-US" b="1" dirty="0" smtClean="0">
                <a:solidFill>
                  <a:srgbClr val="FFFF00"/>
                </a:solidFill>
              </a:rPr>
              <a:t>Wales</a:t>
            </a:r>
            <a:r>
              <a:rPr lang="en-US" b="1" dirty="0" smtClean="0"/>
              <a:t>  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      </a:t>
            </a:r>
            <a:r>
              <a:rPr lang="en-US" b="1" dirty="0" smtClean="0">
                <a:solidFill>
                  <a:srgbClr val="FFFF00"/>
                </a:solidFill>
              </a:rPr>
              <a:t>Scotland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/>
              <a:t>             </a:t>
            </a:r>
            <a:r>
              <a:rPr lang="en-US" b="1" dirty="0" smtClean="0">
                <a:solidFill>
                  <a:srgbClr val="FFFF00"/>
                </a:solidFill>
              </a:rPr>
              <a:t>Northern Ireland                                                             </a:t>
            </a:r>
            <a:endParaRPr lang="ru-RU" b="1" dirty="0">
              <a:solidFill>
                <a:srgbClr val="FFFF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143108" y="2285992"/>
            <a:ext cx="1285884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357818" y="2285992"/>
            <a:ext cx="1428760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428860" y="2928934"/>
            <a:ext cx="2286016" cy="10001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4250529" y="2821777"/>
            <a:ext cx="2357454" cy="12858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роза.jpg"/>
          <p:cNvPicPr>
            <a:picLocks noChangeAspect="1"/>
          </p:cNvPicPr>
          <p:nvPr/>
        </p:nvPicPr>
        <p:blipFill>
          <a:blip r:embed="rId2" cstate="print"/>
          <a:srcRect t="8081" r="16666" b="11111"/>
          <a:stretch>
            <a:fillRect/>
          </a:stretch>
        </p:blipFill>
        <p:spPr>
          <a:xfrm>
            <a:off x="1214414" y="3786190"/>
            <a:ext cx="982273" cy="714380"/>
          </a:xfrm>
          <a:prstGeom prst="rect">
            <a:avLst/>
          </a:prstGeom>
          <a:ln cmpd="sng">
            <a:solidFill>
              <a:schemeClr val="tx1"/>
            </a:solidFill>
          </a:ln>
        </p:spPr>
      </p:pic>
      <p:pic>
        <p:nvPicPr>
          <p:cNvPr id="13" name="Рисунок 12" descr="трилистни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5143512"/>
            <a:ext cx="1041666" cy="785818"/>
          </a:xfrm>
          <a:prstGeom prst="rect">
            <a:avLst/>
          </a:prstGeom>
        </p:spPr>
      </p:pic>
      <p:pic>
        <p:nvPicPr>
          <p:cNvPr id="14" name="Рисунок 13" descr="thistle_bull_flow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5143512"/>
            <a:ext cx="745625" cy="1000132"/>
          </a:xfrm>
          <a:prstGeom prst="rect">
            <a:avLst/>
          </a:prstGeom>
          <a:ln cmpd="sng">
            <a:solidFill>
              <a:schemeClr val="tx1"/>
            </a:solidFill>
          </a:ln>
        </p:spPr>
      </p:pic>
      <p:pic>
        <p:nvPicPr>
          <p:cNvPr id="15" name="Рисунок 14" descr="нарцисс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16" y="3714752"/>
            <a:ext cx="952505" cy="714380"/>
          </a:xfrm>
          <a:prstGeom prst="rect">
            <a:avLst/>
          </a:prstGeom>
          <a:ln cmpd="sng">
            <a:solidFill>
              <a:schemeClr val="tx1"/>
            </a:solidFill>
          </a:ln>
        </p:spPr>
      </p:pic>
      <p:pic>
        <p:nvPicPr>
          <p:cNvPr id="16" name="Рисунок 15" descr="flag GB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7950" y="1785926"/>
            <a:ext cx="538155" cy="33435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85852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rose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500298" y="614364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thistle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86380" y="592933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shamrock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572264" y="442913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 daffodil</a:t>
            </a:r>
            <a:endParaRPr lang="ru-RU" dirty="0"/>
          </a:p>
        </p:txBody>
      </p:sp>
      <p:pic>
        <p:nvPicPr>
          <p:cNvPr id="21" name="Рисунок 20" descr="england's flag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5984" y="2357430"/>
            <a:ext cx="944988" cy="628657"/>
          </a:xfrm>
          <a:prstGeom prst="rect">
            <a:avLst/>
          </a:prstGeom>
        </p:spPr>
      </p:pic>
      <p:pic>
        <p:nvPicPr>
          <p:cNvPr id="22" name="Рисунок 21" descr="northern ireland's flag.bm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61615" y="3714752"/>
            <a:ext cx="1062842" cy="642848"/>
          </a:xfrm>
          <a:prstGeom prst="rect">
            <a:avLst/>
          </a:prstGeom>
        </p:spPr>
      </p:pic>
      <p:pic>
        <p:nvPicPr>
          <p:cNvPr id="23" name="Рисунок 22" descr="scotland's flag.bmp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7488" y="3707680"/>
            <a:ext cx="1000132" cy="648621"/>
          </a:xfrm>
          <a:prstGeom prst="rect">
            <a:avLst/>
          </a:prstGeom>
        </p:spPr>
      </p:pic>
      <p:pic>
        <p:nvPicPr>
          <p:cNvPr id="24" name="Рисунок 23" descr="wales's' flag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43570" y="2428868"/>
            <a:ext cx="1000132" cy="665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UK population diagram</a:t>
            </a:r>
            <a:endParaRPr lang="ru-RU" sz="3600" dirty="0">
              <a:solidFill>
                <a:srgbClr val="FFFF00"/>
              </a:solidFill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1295358"/>
          <a:ext cx="8286809" cy="429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642"/>
                <a:gridCol w="1981627"/>
                <a:gridCol w="1381135"/>
                <a:gridCol w="1381135"/>
                <a:gridCol w="1381135"/>
                <a:gridCol w="1381135"/>
              </a:tblGrid>
              <a:tr h="758690">
                <a:tc gridSpan="6">
                  <a:txBody>
                    <a:bodyPr/>
                    <a:lstStyle/>
                    <a:p>
                      <a:r>
                        <a:rPr lang="en-US" sz="2800" dirty="0" smtClean="0"/>
                        <a:t>   Fact File on Great Britain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7586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/>
                      </a:r>
                      <a:br>
                        <a:rPr lang="en-US" sz="20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</a:br>
                      <a:r>
                        <a:rPr lang="en-US" sz="20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Country</a:t>
                      </a:r>
                      <a:endParaRPr lang="ru-RU" sz="20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5869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Capital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5869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Population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717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Places of </a:t>
                      </a:r>
                      <a:r>
                        <a:rPr lang="en-US" dirty="0" smtClean="0"/>
                        <a:t>interest/</a:t>
                      </a:r>
                      <a:endParaRPr lang="ru-RU" dirty="0" smtClean="0"/>
                    </a:p>
                    <a:p>
                      <a:r>
                        <a:rPr lang="en-US" baseline="0" dirty="0" smtClean="0"/>
                        <a:t>Interesting </a:t>
                      </a:r>
                      <a:r>
                        <a:rPr lang="en-US" baseline="0" dirty="0" smtClean="0"/>
                        <a:t>facts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роза.jpg"/>
          <p:cNvPicPr>
            <a:picLocks noChangeAspect="1"/>
          </p:cNvPicPr>
          <p:nvPr/>
        </p:nvPicPr>
        <p:blipFill>
          <a:blip r:embed="rId2" cstate="print"/>
          <a:srcRect t="6250" b="7500"/>
          <a:stretch>
            <a:fillRect/>
          </a:stretch>
        </p:blipFill>
        <p:spPr>
          <a:xfrm>
            <a:off x="3357554" y="2071678"/>
            <a:ext cx="1214782" cy="785818"/>
          </a:xfrm>
          <a:prstGeom prst="ellipse">
            <a:avLst/>
          </a:prstGeom>
        </p:spPr>
      </p:pic>
      <p:pic>
        <p:nvPicPr>
          <p:cNvPr id="6" name="Рисунок 5" descr="thistle_bull_fl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2000240"/>
            <a:ext cx="639108" cy="857256"/>
          </a:xfrm>
          <a:prstGeom prst="ellipse">
            <a:avLst/>
          </a:prstGeom>
        </p:spPr>
      </p:pic>
      <p:pic>
        <p:nvPicPr>
          <p:cNvPr id="7" name="Рисунок 6" descr="нарцис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2000240"/>
            <a:ext cx="1143008" cy="857256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643050"/>
          <a:ext cx="8215369" cy="450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912"/>
                <a:gridCol w="1964545"/>
                <a:gridCol w="1369228"/>
                <a:gridCol w="1369228"/>
                <a:gridCol w="1369228"/>
                <a:gridCol w="1369228"/>
              </a:tblGrid>
              <a:tr h="828680">
                <a:tc gridSpan="6">
                  <a:txBody>
                    <a:bodyPr/>
                    <a:lstStyle/>
                    <a:p>
                      <a:r>
                        <a:rPr lang="en-US" sz="2800" dirty="0" smtClean="0"/>
                        <a:t>   Fact File on Great Britain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8286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/>
                      </a:r>
                      <a:br>
                        <a:rPr lang="en-US" sz="20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</a:br>
                      <a:r>
                        <a:rPr lang="en-US" sz="20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Country</a:t>
                      </a:r>
                      <a:endParaRPr lang="ru-RU" sz="20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England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Scotland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Wales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2868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Capital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London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Edinburgh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Cardiff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82868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Population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49 million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5 million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3 million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2868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Places of interest/</a:t>
                      </a:r>
                    </a:p>
                    <a:p>
                      <a:r>
                        <a:rPr lang="en-US" baseline="0" dirty="0" smtClean="0"/>
                        <a:t> Interesting facts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отландец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4643446"/>
            <a:ext cx="2045179" cy="1357322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pic>
        <p:nvPicPr>
          <p:cNvPr id="3" name="Рисунок 2" descr="чудовищ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214422"/>
            <a:ext cx="1941983" cy="1666869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pic>
        <p:nvPicPr>
          <p:cNvPr id="6" name="Рисунок 5" descr="StonehengeDM3004_468x29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3702" y="1071546"/>
            <a:ext cx="2117033" cy="1352549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pic>
        <p:nvPicPr>
          <p:cNvPr id="7" name="Рисунок 6" descr="волынк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57752" y="4714884"/>
            <a:ext cx="1119182" cy="926123"/>
          </a:xfrm>
          <a:prstGeom prst="ellipse">
            <a:avLst/>
          </a:prstGeom>
        </p:spPr>
      </p:pic>
      <p:pic>
        <p:nvPicPr>
          <p:cNvPr id="8" name="Рисунок 7" descr="big_be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488" y="214290"/>
            <a:ext cx="1524000" cy="1695450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sp>
        <p:nvSpPr>
          <p:cNvPr id="9" name="Овал 8"/>
          <p:cNvSpPr/>
          <p:nvPr/>
        </p:nvSpPr>
        <p:spPr>
          <a:xfrm>
            <a:off x="1000100" y="6072206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1714480" y="6072206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2571736" y="6072206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3357554" y="6072206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4143372" y="6072206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929190" y="6072206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5786446" y="6072206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6643702" y="6072206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7500958" y="6072206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071802" y="1643050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429256" y="4500570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500298" y="2428868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8143900" y="2071678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pic>
        <p:nvPicPr>
          <p:cNvPr id="38" name="Picture 8" descr="wighthall Londo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2643182"/>
            <a:ext cx="1909071" cy="1500199"/>
          </a:xfrm>
          <a:prstGeom prst="ellipse">
            <a:avLst/>
          </a:prstGeom>
          <a:noFill/>
          <a:ln cmpd="sng">
            <a:solidFill>
              <a:schemeClr val="tx1"/>
            </a:solidFill>
          </a:ln>
        </p:spPr>
      </p:pic>
      <p:sp>
        <p:nvSpPr>
          <p:cNvPr id="39" name="Прямоугольник 38"/>
          <p:cNvSpPr/>
          <p:nvPr/>
        </p:nvSpPr>
        <p:spPr>
          <a:xfrm>
            <a:off x="7000892" y="3714752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pic>
        <p:nvPicPr>
          <p:cNvPr id="40" name="Рисунок 39" descr="eiseddfo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4876" y="428604"/>
            <a:ext cx="1763829" cy="1357322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pic>
        <p:nvPicPr>
          <p:cNvPr id="41" name="Рисунок 40" descr="baker street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3108" y="4286256"/>
            <a:ext cx="1804992" cy="1352002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pic>
        <p:nvPicPr>
          <p:cNvPr id="42" name="Рисунок 41" descr="wales castles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15074" y="4214818"/>
            <a:ext cx="1804992" cy="1352002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pic>
        <p:nvPicPr>
          <p:cNvPr id="43" name="Рисунок 42" descr="london phone box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00628" y="2214554"/>
            <a:ext cx="1255423" cy="1766891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pic>
        <p:nvPicPr>
          <p:cNvPr id="44" name="Рисунок 43" descr="london guard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00430" y="2143116"/>
            <a:ext cx="1161147" cy="1852616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sp>
        <p:nvSpPr>
          <p:cNvPr id="45" name="Прямоугольник 44"/>
          <p:cNvSpPr/>
          <p:nvPr/>
        </p:nvSpPr>
        <p:spPr>
          <a:xfrm>
            <a:off x="5715008" y="1643050"/>
            <a:ext cx="428628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072198" y="2357430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286116" y="2428868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000364" y="5500702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358082" y="5429264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ru-RU" dirty="0"/>
          </a:p>
        </p:txBody>
      </p:sp>
      <p:pic>
        <p:nvPicPr>
          <p:cNvPr id="50" name="Рисунок 49" descr="giant's causeway.bmp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4348" y="3071809"/>
            <a:ext cx="1857388" cy="1390959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sp>
        <p:nvSpPr>
          <p:cNvPr id="51" name="Прямоугольник 50"/>
          <p:cNvSpPr/>
          <p:nvPr/>
        </p:nvSpPr>
        <p:spPr>
          <a:xfrm>
            <a:off x="1571604" y="4429132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отландец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4643446"/>
            <a:ext cx="2045179" cy="1357322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pic>
        <p:nvPicPr>
          <p:cNvPr id="3" name="Рисунок 2" descr="чудовищ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214422"/>
            <a:ext cx="1941983" cy="1666869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pic>
        <p:nvPicPr>
          <p:cNvPr id="6" name="Рисунок 5" descr="StonehengeDM3004_468x29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3702" y="1071546"/>
            <a:ext cx="2117033" cy="1352549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pic>
        <p:nvPicPr>
          <p:cNvPr id="7" name="Рисунок 6" descr="волынк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57752" y="4714884"/>
            <a:ext cx="1119182" cy="926123"/>
          </a:xfrm>
          <a:prstGeom prst="ellipse">
            <a:avLst/>
          </a:prstGeom>
        </p:spPr>
      </p:pic>
      <p:pic>
        <p:nvPicPr>
          <p:cNvPr id="8" name="Рисунок 7" descr="big_be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488" y="214290"/>
            <a:ext cx="1524000" cy="1695450"/>
          </a:xfrm>
          <a:prstGeom prst="ellipse">
            <a:avLst/>
          </a:prstGeom>
          <a:ln w="12700" cmpd="dbl">
            <a:solidFill>
              <a:srgbClr val="FF0000"/>
            </a:solidFill>
          </a:ln>
        </p:spPr>
      </p:pic>
      <p:sp>
        <p:nvSpPr>
          <p:cNvPr id="9" name="Овал 8"/>
          <p:cNvSpPr/>
          <p:nvPr/>
        </p:nvSpPr>
        <p:spPr>
          <a:xfrm>
            <a:off x="6643702" y="3714752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6429388" y="2357430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3357554" y="5500702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5072066" y="4500570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6143636" y="1643050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2143108" y="2428868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7715272" y="5357826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1214414" y="4429132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7358082" y="6143644"/>
            <a:ext cx="357190" cy="414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071802" y="1643050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429256" y="4500570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500298" y="2428868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8143900" y="2071678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pic>
        <p:nvPicPr>
          <p:cNvPr id="38" name="Picture 8" descr="wighthall Londo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2643182"/>
            <a:ext cx="1909071" cy="1500199"/>
          </a:xfrm>
          <a:prstGeom prst="ellipse">
            <a:avLst/>
          </a:prstGeom>
          <a:noFill/>
          <a:ln cmpd="sng">
            <a:solidFill>
              <a:schemeClr val="tx1"/>
            </a:solidFill>
          </a:ln>
        </p:spPr>
      </p:pic>
      <p:sp>
        <p:nvSpPr>
          <p:cNvPr id="39" name="Прямоугольник 38"/>
          <p:cNvSpPr/>
          <p:nvPr/>
        </p:nvSpPr>
        <p:spPr>
          <a:xfrm>
            <a:off x="7000892" y="3714752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pic>
        <p:nvPicPr>
          <p:cNvPr id="40" name="Рисунок 39" descr="eiseddfo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4876" y="428604"/>
            <a:ext cx="1763829" cy="1357322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pic>
        <p:nvPicPr>
          <p:cNvPr id="41" name="Рисунок 40" descr="baker street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3108" y="4286256"/>
            <a:ext cx="1804992" cy="1352002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pic>
        <p:nvPicPr>
          <p:cNvPr id="42" name="Рисунок 41" descr="wales castles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15074" y="4214818"/>
            <a:ext cx="1804992" cy="1352002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pic>
        <p:nvPicPr>
          <p:cNvPr id="43" name="Рисунок 42" descr="london phone box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00628" y="2214554"/>
            <a:ext cx="1255423" cy="1766891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pic>
        <p:nvPicPr>
          <p:cNvPr id="44" name="Рисунок 43" descr="london guard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00430" y="2143116"/>
            <a:ext cx="1161147" cy="1852616"/>
          </a:xfrm>
          <a:prstGeom prst="ellipse">
            <a:avLst/>
          </a:prstGeom>
          <a:ln w="12700" cmpd="dbl">
            <a:solidFill>
              <a:srgbClr val="FF0000"/>
            </a:solidFill>
          </a:ln>
        </p:spPr>
      </p:pic>
      <p:sp>
        <p:nvSpPr>
          <p:cNvPr id="45" name="Прямоугольник 44"/>
          <p:cNvSpPr/>
          <p:nvPr/>
        </p:nvSpPr>
        <p:spPr>
          <a:xfrm>
            <a:off x="5715008" y="1643050"/>
            <a:ext cx="428628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072198" y="2357430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286116" y="2428868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000364" y="5500702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358082" y="5429264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ru-RU" dirty="0"/>
          </a:p>
        </p:txBody>
      </p:sp>
      <p:pic>
        <p:nvPicPr>
          <p:cNvPr id="50" name="Рисунок 49" descr="giant's causeway.bmp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4348" y="3071809"/>
            <a:ext cx="1857388" cy="1390959"/>
          </a:xfrm>
          <a:prstGeom prst="ellipse">
            <a:avLst/>
          </a:prstGeom>
          <a:ln cmpd="sng">
            <a:solidFill>
              <a:schemeClr val="tx1"/>
            </a:solidFill>
          </a:ln>
        </p:spPr>
      </p:pic>
      <p:sp>
        <p:nvSpPr>
          <p:cNvPr id="51" name="Прямоугольник 50"/>
          <p:cNvSpPr/>
          <p:nvPr/>
        </p:nvSpPr>
        <p:spPr>
          <a:xfrm>
            <a:off x="1571604" y="4429132"/>
            <a:ext cx="35719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429388" y="614364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Extra 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Red is a very popular </a:t>
            </a:r>
            <a:r>
              <a:rPr lang="en-US" sz="3600" dirty="0" err="1" smtClean="0"/>
              <a:t>colour</a:t>
            </a:r>
            <a:r>
              <a:rPr lang="en-US" sz="3600" dirty="0" smtClean="0"/>
              <a:t> in England</a:t>
            </a:r>
            <a:endParaRPr lang="ru-RU" sz="3600" dirty="0"/>
          </a:p>
        </p:txBody>
      </p:sp>
      <p:pic>
        <p:nvPicPr>
          <p:cNvPr id="8" name="Содержимое 7" descr="london phone box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72132" y="2428868"/>
            <a:ext cx="2209794" cy="3110080"/>
          </a:xfrm>
          <a:ln cmpd="sng">
            <a:solidFill>
              <a:schemeClr val="tx1"/>
            </a:solidFill>
          </a:ln>
        </p:spPr>
      </p:pic>
      <p:pic>
        <p:nvPicPr>
          <p:cNvPr id="7" name="Содержимое 6" descr="london bus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428728" y="2714620"/>
            <a:ext cx="3186112" cy="2386509"/>
          </a:xfrm>
          <a:ln cmpd="sng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320</TotalTime>
  <Words>265</Words>
  <Application>Microsoft Office PowerPoint</Application>
  <PresentationFormat>Экран (4:3)</PresentationFormat>
  <Paragraphs>168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England, Scotland, Wales …</vt:lpstr>
      <vt:lpstr>Слайд 2</vt:lpstr>
      <vt:lpstr>Слайд 3</vt:lpstr>
      <vt:lpstr>UK population diagram</vt:lpstr>
      <vt:lpstr>Слайд 5</vt:lpstr>
      <vt:lpstr>Слайд 6</vt:lpstr>
      <vt:lpstr>Слайд 7</vt:lpstr>
      <vt:lpstr>Слайд 8</vt:lpstr>
      <vt:lpstr>Red is a very popular colour in England</vt:lpstr>
      <vt:lpstr>Слайд 10</vt:lpstr>
      <vt:lpstr>Homework: 1) complete the Fact File on Northern Ireland;                        2) p. 30-31, Lesson 3 (WB).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England, Scotland, Wales …</dc:title>
  <dc:creator>Admin</dc:creator>
  <cp:lastModifiedBy>Admin</cp:lastModifiedBy>
  <cp:revision>65</cp:revision>
  <dcterms:created xsi:type="dcterms:W3CDTF">2010-11-10T17:00:27Z</dcterms:created>
  <dcterms:modified xsi:type="dcterms:W3CDTF">2010-11-23T15:01:49Z</dcterms:modified>
</cp:coreProperties>
</file>