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343" r:id="rId2"/>
    <p:sldId id="353" r:id="rId3"/>
    <p:sldId id="331" r:id="rId4"/>
    <p:sldId id="332" r:id="rId5"/>
    <p:sldId id="336" r:id="rId6"/>
    <p:sldId id="352" r:id="rId7"/>
    <p:sldId id="354" r:id="rId8"/>
    <p:sldId id="328" r:id="rId9"/>
    <p:sldId id="273" r:id="rId10"/>
    <p:sldId id="267" r:id="rId11"/>
    <p:sldId id="31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714B25"/>
    <a:srgbClr val="996633"/>
    <a:srgbClr val="000066"/>
    <a:srgbClr val="CC0000"/>
    <a:srgbClr val="979797"/>
    <a:srgbClr val="003399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5CED14C-F71B-461E-928C-78AF56EC3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6D10F-D256-407D-8BE0-48D435A5A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DD99-0651-40AA-91E6-C3FA8CE2B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63B1F-A524-4372-B3C5-A958288990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7CB04-8A6F-42EB-B098-883E48BB7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03438-792D-42FA-842C-B21038B7A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D188-527A-4ACF-85CA-27FA132D4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543E2-BC91-4285-AC27-173495C9D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E66E62-1E77-4AF5-9F4B-DFFE89DF9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14718-CDD7-4820-BF44-F0E09398D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ACC2B-2B40-45B5-9A70-76C2799F3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3FFA5-593B-439F-B9A2-47FA92D8C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059D-5E60-471F-8525-E450B81B8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88D5FA6-B8C9-4EC5-8BBA-80588C716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2" r:id="rId2"/>
    <p:sldLayoutId id="2147483693" r:id="rId3"/>
    <p:sldLayoutId id="2147483694" r:id="rId4"/>
    <p:sldLayoutId id="2147483702" r:id="rId5"/>
    <p:sldLayoutId id="2147483703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4" r:id="rId12"/>
    <p:sldLayoutId id="214748370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nstantia" pitchFamily="18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5AB81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5AB81"/>
        </a:buClr>
        <a:buFont typeface="Georgia" pitchFamily="18" charset="0"/>
        <a:buChar char="▫"/>
        <a:defRPr sz="2000" kern="1200">
          <a:solidFill>
            <a:srgbClr val="A5AB8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0" y="476250"/>
            <a:ext cx="9144000" cy="1871663"/>
          </a:xfrm>
        </p:spPr>
        <p:txBody>
          <a:bodyPr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Хайрете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пайдес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</a:t>
            </a:r>
          </a:p>
          <a:p>
            <a:pPr marL="365760" indent="-256032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Калой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кай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48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агатой</a:t>
            </a:r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 </a:t>
            </a:r>
            <a:endParaRPr lang="ru-RU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95288" y="5445125"/>
            <a:ext cx="84597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>
              <a:spcBef>
                <a:spcPts val="300"/>
              </a:spcBef>
              <a:buClr>
                <a:srgbClr val="A5AB81"/>
              </a:buClr>
            </a:pPr>
            <a:r>
              <a:rPr lang="ru-RU" sz="4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Спартанское государство»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3357563"/>
            <a:ext cx="853281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>
              <a:spcBef>
                <a:spcPts val="300"/>
              </a:spcBef>
              <a:buClr>
                <a:srgbClr val="A5AB81"/>
              </a:buClr>
            </a:pPr>
            <a:r>
              <a:rPr lang="ru-RU" sz="4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«Вся Греция стоит на двух ногах, одной является Афинское, а другой-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3399"/>
                </a:solidFill>
              </a:rPr>
              <a:t>Спартанские женщины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157788"/>
            <a:ext cx="8147050" cy="1700212"/>
          </a:xfrm>
        </p:spPr>
        <p:txBody>
          <a:bodyPr/>
          <a:lstStyle/>
          <a:p>
            <a:pPr eaLnBrk="1" hangingPunct="1">
              <a:buClr>
                <a:srgbClr val="003399"/>
              </a:buClr>
            </a:pPr>
            <a:r>
              <a:rPr lang="ru-RU" sz="2400" smtClean="0"/>
              <a:t>Чтобы дети рождались здоровыми, женщины занимались спортом.</a:t>
            </a:r>
          </a:p>
          <a:p>
            <a:pPr eaLnBrk="1" hangingPunct="1">
              <a:buClr>
                <a:srgbClr val="003399"/>
              </a:buClr>
            </a:pPr>
            <a:r>
              <a:rPr lang="ru-RU" sz="2400" smtClean="0"/>
              <a:t>Между ними устраивались спортивные состязания.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/>
          <a:srcRect b="1900"/>
          <a:stretch>
            <a:fillRect/>
          </a:stretch>
        </p:blipFill>
        <p:spPr bwMode="auto">
          <a:xfrm>
            <a:off x="1763713" y="1341438"/>
            <a:ext cx="7056437" cy="3668712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39850"/>
            <a:ext cx="2714625" cy="3671888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6"/>
          <p:cNvSpPr>
            <a:spLocks noGrp="1"/>
          </p:cNvSpPr>
          <p:nvPr>
            <p:ph type="title"/>
          </p:nvPr>
        </p:nvSpPr>
        <p:spPr>
          <a:xfrm>
            <a:off x="5353050" y="1101725"/>
            <a:ext cx="3382963" cy="8778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8" name="Текст 8"/>
          <p:cNvSpPr>
            <a:spLocks noGrp="1"/>
          </p:cNvSpPr>
          <p:nvPr>
            <p:ph type="body" idx="2"/>
          </p:nvPr>
        </p:nvSpPr>
        <p:spPr>
          <a:xfrm>
            <a:off x="5353050" y="2011363"/>
            <a:ext cx="3382963" cy="4616450"/>
          </a:xfrm>
        </p:spPr>
        <p:txBody>
          <a:bodyPr/>
          <a:lstStyle/>
          <a:p>
            <a:pPr marL="7938" eaLnBrk="1" hangingPunct="1"/>
            <a:endParaRPr lang="ru-RU" smtClean="0"/>
          </a:p>
        </p:txBody>
      </p:sp>
      <p:sp>
        <p:nvSpPr>
          <p:cNvPr id="29699" name="Содержимое 7"/>
          <p:cNvSpPr>
            <a:spLocks noGrp="1"/>
          </p:cNvSpPr>
          <p:nvPr>
            <p:ph sz="half" idx="1"/>
          </p:nvPr>
        </p:nvSpPr>
        <p:spPr>
          <a:xfrm>
            <a:off x="152400" y="776288"/>
            <a:ext cx="5102225" cy="58515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Picture 4" descr="user pos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116013" y="568325"/>
            <a:ext cx="5761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Домашнее задание: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50825" y="1700213"/>
            <a:ext cx="67325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3200"/>
              <a:t>Проанализировать текс пар. 31.</a:t>
            </a:r>
          </a:p>
          <a:p>
            <a:pPr marL="342900" indent="-342900"/>
            <a:r>
              <a:rPr lang="ru-RU" sz="3200"/>
              <a:t>2.Написать </a:t>
            </a:r>
            <a:r>
              <a:rPr lang="ru-RU" sz="4000" b="1"/>
              <a:t>сочинение</a:t>
            </a:r>
          </a:p>
          <a:p>
            <a:pPr marL="342900" indent="-342900"/>
            <a:r>
              <a:rPr lang="ru-RU" sz="6000" b="1" u="sng"/>
              <a:t>«Путешествие </a:t>
            </a:r>
          </a:p>
          <a:p>
            <a:pPr marL="342900" indent="-342900"/>
            <a:r>
              <a:rPr lang="ru-RU" sz="6000" b="1" u="sng"/>
              <a:t>в Спарту»</a:t>
            </a:r>
          </a:p>
          <a:p>
            <a:pPr marL="342900" indent="-342900"/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Тема урока: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Georgia" pitchFamily="18" charset="0"/>
              <a:buNone/>
            </a:pPr>
            <a:r>
              <a:rPr lang="ru-RU" sz="6600" smtClean="0"/>
              <a:t>Древняя Спарта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карта Греции главная"/>
          <p:cNvPicPr>
            <a:picLocks noChangeAspect="1" noChangeArrowheads="1"/>
          </p:cNvPicPr>
          <p:nvPr/>
        </p:nvPicPr>
        <p:blipFill>
          <a:blip r:embed="rId2" cstate="print"/>
          <a:srcRect l="13345" t="46602" r="50647" b="19148"/>
          <a:stretch>
            <a:fillRect/>
          </a:stretch>
        </p:blipFill>
        <p:spPr bwMode="auto">
          <a:xfrm>
            <a:off x="0" y="0"/>
            <a:ext cx="9144000" cy="6451600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3971" name="Freeform 3"/>
          <p:cNvSpPr>
            <a:spLocks/>
          </p:cNvSpPr>
          <p:nvPr/>
        </p:nvSpPr>
        <p:spPr bwMode="auto">
          <a:xfrm>
            <a:off x="4500563" y="2420938"/>
            <a:ext cx="3022600" cy="3240087"/>
          </a:xfrm>
          <a:custGeom>
            <a:avLst/>
            <a:gdLst/>
            <a:ahLst/>
            <a:cxnLst>
              <a:cxn ang="0">
                <a:pos x="817" y="46"/>
              </a:cxn>
              <a:cxn ang="0">
                <a:pos x="1089" y="499"/>
              </a:cxn>
              <a:cxn ang="0">
                <a:pos x="1089" y="590"/>
              </a:cxn>
              <a:cxn ang="0">
                <a:pos x="1134" y="681"/>
              </a:cxn>
              <a:cxn ang="0">
                <a:pos x="1225" y="726"/>
              </a:cxn>
              <a:cxn ang="0">
                <a:pos x="1225" y="908"/>
              </a:cxn>
              <a:cxn ang="0">
                <a:pos x="1361" y="1044"/>
              </a:cxn>
              <a:cxn ang="0">
                <a:pos x="1316" y="1134"/>
              </a:cxn>
              <a:cxn ang="0">
                <a:pos x="1270" y="1180"/>
              </a:cxn>
              <a:cxn ang="0">
                <a:pos x="1270" y="1316"/>
              </a:cxn>
              <a:cxn ang="0">
                <a:pos x="1316" y="1407"/>
              </a:cxn>
              <a:cxn ang="0">
                <a:pos x="1406" y="1497"/>
              </a:cxn>
              <a:cxn ang="0">
                <a:pos x="1497" y="1588"/>
              </a:cxn>
              <a:cxn ang="0">
                <a:pos x="1361" y="1543"/>
              </a:cxn>
              <a:cxn ang="0">
                <a:pos x="1180" y="1452"/>
              </a:cxn>
              <a:cxn ang="0">
                <a:pos x="1089" y="1316"/>
              </a:cxn>
              <a:cxn ang="0">
                <a:pos x="998" y="1225"/>
              </a:cxn>
              <a:cxn ang="0">
                <a:pos x="907" y="1044"/>
              </a:cxn>
              <a:cxn ang="0">
                <a:pos x="681" y="1044"/>
              </a:cxn>
              <a:cxn ang="0">
                <a:pos x="590" y="1134"/>
              </a:cxn>
              <a:cxn ang="0">
                <a:pos x="499" y="1316"/>
              </a:cxn>
              <a:cxn ang="0">
                <a:pos x="454" y="1407"/>
              </a:cxn>
              <a:cxn ang="0">
                <a:pos x="499" y="1543"/>
              </a:cxn>
              <a:cxn ang="0">
                <a:pos x="408" y="1588"/>
              </a:cxn>
              <a:cxn ang="0">
                <a:pos x="318" y="1497"/>
              </a:cxn>
              <a:cxn ang="0">
                <a:pos x="272" y="1407"/>
              </a:cxn>
              <a:cxn ang="0">
                <a:pos x="363" y="1316"/>
              </a:cxn>
              <a:cxn ang="0">
                <a:pos x="363" y="1180"/>
              </a:cxn>
              <a:cxn ang="0">
                <a:pos x="182" y="998"/>
              </a:cxn>
              <a:cxn ang="0">
                <a:pos x="91" y="908"/>
              </a:cxn>
              <a:cxn ang="0">
                <a:pos x="46" y="862"/>
              </a:cxn>
              <a:cxn ang="0">
                <a:pos x="0" y="772"/>
              </a:cxn>
              <a:cxn ang="0">
                <a:pos x="46" y="590"/>
              </a:cxn>
              <a:cxn ang="0">
                <a:pos x="227" y="545"/>
              </a:cxn>
              <a:cxn ang="0">
                <a:pos x="272" y="499"/>
              </a:cxn>
              <a:cxn ang="0">
                <a:pos x="272" y="363"/>
              </a:cxn>
              <a:cxn ang="0">
                <a:pos x="318" y="273"/>
              </a:cxn>
              <a:cxn ang="0">
                <a:pos x="454" y="137"/>
              </a:cxn>
              <a:cxn ang="0">
                <a:pos x="545" y="0"/>
              </a:cxn>
              <a:cxn ang="0">
                <a:pos x="726" y="0"/>
              </a:cxn>
              <a:cxn ang="0">
                <a:pos x="817" y="46"/>
              </a:cxn>
            </a:cxnLst>
            <a:rect l="0" t="0" r="r" b="b"/>
            <a:pathLst>
              <a:path w="1497" h="1588">
                <a:moveTo>
                  <a:pt x="817" y="46"/>
                </a:moveTo>
                <a:lnTo>
                  <a:pt x="1089" y="499"/>
                </a:lnTo>
                <a:lnTo>
                  <a:pt x="1089" y="590"/>
                </a:lnTo>
                <a:lnTo>
                  <a:pt x="1134" y="681"/>
                </a:lnTo>
                <a:lnTo>
                  <a:pt x="1225" y="726"/>
                </a:lnTo>
                <a:lnTo>
                  <a:pt x="1225" y="908"/>
                </a:lnTo>
                <a:lnTo>
                  <a:pt x="1361" y="1044"/>
                </a:lnTo>
                <a:lnTo>
                  <a:pt x="1316" y="1134"/>
                </a:lnTo>
                <a:lnTo>
                  <a:pt x="1270" y="1180"/>
                </a:lnTo>
                <a:lnTo>
                  <a:pt x="1270" y="1316"/>
                </a:lnTo>
                <a:lnTo>
                  <a:pt x="1316" y="1407"/>
                </a:lnTo>
                <a:lnTo>
                  <a:pt x="1406" y="1497"/>
                </a:lnTo>
                <a:lnTo>
                  <a:pt x="1497" y="1588"/>
                </a:lnTo>
                <a:lnTo>
                  <a:pt x="1361" y="1543"/>
                </a:lnTo>
                <a:lnTo>
                  <a:pt x="1180" y="1452"/>
                </a:lnTo>
                <a:lnTo>
                  <a:pt x="1089" y="1316"/>
                </a:lnTo>
                <a:lnTo>
                  <a:pt x="998" y="1225"/>
                </a:lnTo>
                <a:lnTo>
                  <a:pt x="907" y="1044"/>
                </a:lnTo>
                <a:lnTo>
                  <a:pt x="681" y="1044"/>
                </a:lnTo>
                <a:lnTo>
                  <a:pt x="590" y="1134"/>
                </a:lnTo>
                <a:lnTo>
                  <a:pt x="499" y="1316"/>
                </a:lnTo>
                <a:lnTo>
                  <a:pt x="454" y="1407"/>
                </a:lnTo>
                <a:lnTo>
                  <a:pt x="499" y="1543"/>
                </a:lnTo>
                <a:lnTo>
                  <a:pt x="408" y="1588"/>
                </a:lnTo>
                <a:lnTo>
                  <a:pt x="318" y="1497"/>
                </a:lnTo>
                <a:lnTo>
                  <a:pt x="272" y="1407"/>
                </a:lnTo>
                <a:lnTo>
                  <a:pt x="363" y="1316"/>
                </a:lnTo>
                <a:lnTo>
                  <a:pt x="363" y="1180"/>
                </a:lnTo>
                <a:lnTo>
                  <a:pt x="182" y="998"/>
                </a:lnTo>
                <a:lnTo>
                  <a:pt x="91" y="908"/>
                </a:lnTo>
                <a:lnTo>
                  <a:pt x="46" y="862"/>
                </a:lnTo>
                <a:lnTo>
                  <a:pt x="0" y="772"/>
                </a:lnTo>
                <a:lnTo>
                  <a:pt x="46" y="590"/>
                </a:lnTo>
                <a:lnTo>
                  <a:pt x="227" y="545"/>
                </a:lnTo>
                <a:lnTo>
                  <a:pt x="272" y="499"/>
                </a:lnTo>
                <a:lnTo>
                  <a:pt x="272" y="363"/>
                </a:lnTo>
                <a:lnTo>
                  <a:pt x="318" y="273"/>
                </a:lnTo>
                <a:lnTo>
                  <a:pt x="454" y="137"/>
                </a:lnTo>
                <a:lnTo>
                  <a:pt x="545" y="0"/>
                </a:lnTo>
                <a:lnTo>
                  <a:pt x="726" y="0"/>
                </a:lnTo>
                <a:lnTo>
                  <a:pt x="817" y="46"/>
                </a:lnTo>
                <a:close/>
              </a:path>
            </a:pathLst>
          </a:custGeom>
          <a:solidFill>
            <a:srgbClr val="FF0D0D">
              <a:alpha val="22000"/>
            </a:srgbClr>
          </a:solidFill>
          <a:ln w="9525">
            <a:solidFill>
              <a:srgbClr val="FF0D0D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 rot="-4524956">
            <a:off x="3009106" y="3696495"/>
            <a:ext cx="1476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Arial Narrow" pitchFamily="34" charset="0"/>
              </a:rPr>
              <a:t>МЕССЕНИЯ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 rot="-3781069">
            <a:off x="4475957" y="3380581"/>
            <a:ext cx="1884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Arial Narrow" pitchFamily="34" charset="0"/>
              </a:rPr>
              <a:t>Л А К О Н И К А</a:t>
            </a:r>
          </a:p>
        </p:txBody>
      </p:sp>
      <p:sp>
        <p:nvSpPr>
          <p:cNvPr id="83974" name="Oval 6"/>
          <p:cNvSpPr>
            <a:spLocks noChangeArrowheads="1"/>
          </p:cNvSpPr>
          <p:nvPr/>
        </p:nvSpPr>
        <p:spPr bwMode="auto">
          <a:xfrm flipH="1">
            <a:off x="5292725" y="4797425"/>
            <a:ext cx="131763" cy="114300"/>
          </a:xfrm>
          <a:prstGeom prst="ellipse">
            <a:avLst/>
          </a:prstGeom>
          <a:solidFill>
            <a:srgbClr val="FF0D0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 flipH="1">
            <a:off x="5940425" y="3284538"/>
            <a:ext cx="0" cy="674687"/>
          </a:xfrm>
          <a:prstGeom prst="line">
            <a:avLst/>
          </a:prstGeom>
          <a:noFill/>
          <a:ln w="76200">
            <a:solidFill>
              <a:srgbClr val="003399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5508625" y="4508500"/>
            <a:ext cx="126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FF0D0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Спарта</a:t>
            </a:r>
          </a:p>
        </p:txBody>
      </p:sp>
      <p:grpSp>
        <p:nvGrpSpPr>
          <p:cNvPr id="83977" name="Group 9"/>
          <p:cNvGrpSpPr>
            <a:grpSpLocks/>
          </p:cNvGrpSpPr>
          <p:nvPr/>
        </p:nvGrpSpPr>
        <p:grpSpPr bwMode="auto">
          <a:xfrm>
            <a:off x="5553075" y="1628775"/>
            <a:ext cx="1611313" cy="2489200"/>
            <a:chOff x="3357" y="1434"/>
            <a:chExt cx="1337" cy="1568"/>
          </a:xfrm>
        </p:grpSpPr>
        <p:sp>
          <p:nvSpPr>
            <p:cNvPr id="83978" name="Line 10"/>
            <p:cNvSpPr>
              <a:spLocks noChangeShapeType="1"/>
            </p:cNvSpPr>
            <p:nvPr/>
          </p:nvSpPr>
          <p:spPr bwMode="auto">
            <a:xfrm flipH="1">
              <a:off x="3833" y="1434"/>
              <a:ext cx="861" cy="406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3979" name="Line 11"/>
            <p:cNvSpPr>
              <a:spLocks noChangeShapeType="1"/>
            </p:cNvSpPr>
            <p:nvPr/>
          </p:nvSpPr>
          <p:spPr bwMode="auto">
            <a:xfrm flipH="1">
              <a:off x="3696" y="1840"/>
              <a:ext cx="137" cy="549"/>
            </a:xfrm>
            <a:prstGeom prst="line">
              <a:avLst/>
            </a:prstGeom>
            <a:noFill/>
            <a:ln w="76200">
              <a:solidFill>
                <a:srgbClr val="003399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450" name="Rectangle 12"/>
            <p:cNvSpPr>
              <a:spLocks noChangeArrowheads="1"/>
            </p:cNvSpPr>
            <p:nvPr/>
          </p:nvSpPr>
          <p:spPr bwMode="auto">
            <a:xfrm>
              <a:off x="3357" y="2708"/>
              <a:ext cx="160" cy="294"/>
            </a:xfrm>
            <a:prstGeom prst="rect">
              <a:avLst/>
            </a:prstGeom>
            <a:noFill/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400">
                <a:solidFill>
                  <a:schemeClr val="bg1"/>
                </a:solidFill>
                <a:sym typeface="Webdings" pitchFamily="18" charset="2"/>
              </a:endParaRPr>
            </a:p>
          </p:txBody>
        </p:sp>
      </p:grpSp>
      <p:sp>
        <p:nvSpPr>
          <p:cNvPr id="83981" name="WordArt 13"/>
          <p:cNvSpPr>
            <a:spLocks noChangeArrowheads="1" noChangeShapeType="1" noTextEdit="1"/>
          </p:cNvSpPr>
          <p:nvPr/>
        </p:nvSpPr>
        <p:spPr bwMode="auto">
          <a:xfrm>
            <a:off x="2700338" y="1700213"/>
            <a:ext cx="32734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D0D"/>
                    </a:gs>
                    <a:gs pos="100000">
                      <a:srgbClr val="76060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Х</a:t>
            </a:r>
            <a:r>
              <a:rPr lang="en-US" sz="3600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D0D"/>
                    </a:gs>
                    <a:gs pos="100000">
                      <a:srgbClr val="76060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II–IX  </a:t>
            </a:r>
            <a:r>
              <a:rPr lang="ru-RU" sz="3600" kern="10">
                <a:ln w="9525">
                  <a:solidFill>
                    <a:srgbClr val="FFFF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D0D"/>
                    </a:gs>
                    <a:gs pos="100000">
                      <a:srgbClr val="76060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вв. до  н. э.</a:t>
            </a:r>
          </a:p>
        </p:txBody>
      </p:sp>
      <p:sp>
        <p:nvSpPr>
          <p:cNvPr id="83982" name="Text Box 14"/>
          <p:cNvSpPr txBox="1">
            <a:spLocks noChangeArrowheads="1"/>
          </p:cNvSpPr>
          <p:nvPr/>
        </p:nvSpPr>
        <p:spPr bwMode="auto">
          <a:xfrm>
            <a:off x="0" y="6159500"/>
            <a:ext cx="9144000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В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XII–IX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веках до н.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э. </a:t>
            </a:r>
            <a:r>
              <a:rPr lang="ru-RU" b="1" i="1" dirty="0">
                <a:solidFill>
                  <a:schemeClr val="bg2">
                    <a:lumMod val="10000"/>
                  </a:schemeClr>
                </a:solidFill>
              </a:rPr>
              <a:t>дорийцы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завоевали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Лаконику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и  основали город Спарта. </a:t>
            </a: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5003800" y="4221163"/>
            <a:ext cx="568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000">
                <a:solidFill>
                  <a:srgbClr val="FF0D0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ebdings" pitchFamily="18" charset="2"/>
              </a:rPr>
              <a:t></a:t>
            </a:r>
          </a:p>
        </p:txBody>
      </p:sp>
      <p:sp>
        <p:nvSpPr>
          <p:cNvPr id="83984" name="AutoShape 16"/>
          <p:cNvSpPr>
            <a:spLocks noChangeArrowheads="1"/>
          </p:cNvSpPr>
          <p:nvPr/>
        </p:nvSpPr>
        <p:spPr bwMode="auto">
          <a:xfrm>
            <a:off x="6227763" y="260350"/>
            <a:ext cx="2508250" cy="846138"/>
          </a:xfrm>
          <a:prstGeom prst="downArrowCallout">
            <a:avLst>
              <a:gd name="adj1" fmla="val 74109"/>
              <a:gd name="adj2" fmla="val 74109"/>
              <a:gd name="adj3" fmla="val 16667"/>
              <a:gd name="adj4" fmla="val 66667"/>
            </a:avLst>
          </a:prstGeom>
          <a:solidFill>
            <a:srgbClr val="AC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bg1"/>
                </a:solidFill>
              </a:rPr>
              <a:t>Дорийцы – 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bg1"/>
                </a:solidFill>
              </a:rPr>
              <a:t>греческие племена</a:t>
            </a:r>
          </a:p>
        </p:txBody>
      </p:sp>
      <p:pic>
        <p:nvPicPr>
          <p:cNvPr id="83985" name="Picture 17" descr="Воин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9313" y="0"/>
            <a:ext cx="6746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6" name="Line 18"/>
          <p:cNvSpPr>
            <a:spLocks noChangeShapeType="1"/>
          </p:cNvSpPr>
          <p:nvPr/>
        </p:nvSpPr>
        <p:spPr bwMode="auto">
          <a:xfrm flipH="1">
            <a:off x="7380288" y="1125538"/>
            <a:ext cx="1008062" cy="341312"/>
          </a:xfrm>
          <a:prstGeom prst="line">
            <a:avLst/>
          </a:prstGeom>
          <a:noFill/>
          <a:ln w="57150">
            <a:solidFill>
              <a:srgbClr val="003399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2771775" y="2492375"/>
            <a:ext cx="28956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Ахейские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греческие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племена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2.25434E-6 C -0.0986 0.03745 -0.19704 0.07491 -0.23958 0.13549 C -0.28211 0.19607 -0.25294 0.32809 -0.25555 0.3637 C -0.25815 0.3993 -0.25694 0.3741 -0.25555 0.3489 " pathEditMode="relative" ptsTypes="aaaA">
                                      <p:cBhvr>
                                        <p:cTn id="33" dur="2000" fill="hold"/>
                                        <p:tgtEl>
                                          <p:spTgt spid="83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3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83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nimBg="1"/>
      <p:bldP spid="83973" grpId="0"/>
      <p:bldP spid="83976" grpId="0"/>
      <p:bldP spid="83981" grpId="0" animBg="1"/>
      <p:bldP spid="83982" grpId="0" animBg="1"/>
      <p:bldP spid="83983" grpId="0"/>
      <p:bldP spid="83984" grpId="0" animBg="1"/>
      <p:bldP spid="83984" grpId="1" animBg="1"/>
      <p:bldP spid="839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карта Греции главная"/>
          <p:cNvPicPr>
            <a:picLocks noChangeAspect="1" noChangeArrowheads="1"/>
          </p:cNvPicPr>
          <p:nvPr/>
        </p:nvPicPr>
        <p:blipFill>
          <a:blip r:embed="rId2" cstate="print"/>
          <a:srcRect l="13345" t="50285" r="50647" b="23801"/>
          <a:stretch>
            <a:fillRect/>
          </a:stretch>
        </p:blipFill>
        <p:spPr bwMode="auto">
          <a:xfrm>
            <a:off x="0" y="774700"/>
            <a:ext cx="9144000" cy="5043488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4996" name="Freeform 4"/>
          <p:cNvSpPr>
            <a:spLocks/>
          </p:cNvSpPr>
          <p:nvPr/>
        </p:nvSpPr>
        <p:spPr bwMode="auto">
          <a:xfrm>
            <a:off x="4716463" y="2997200"/>
            <a:ext cx="2879725" cy="2736850"/>
          </a:xfrm>
          <a:custGeom>
            <a:avLst/>
            <a:gdLst/>
            <a:ahLst/>
            <a:cxnLst>
              <a:cxn ang="0">
                <a:pos x="817" y="46"/>
              </a:cxn>
              <a:cxn ang="0">
                <a:pos x="1089" y="499"/>
              </a:cxn>
              <a:cxn ang="0">
                <a:pos x="1089" y="590"/>
              </a:cxn>
              <a:cxn ang="0">
                <a:pos x="1134" y="681"/>
              </a:cxn>
              <a:cxn ang="0">
                <a:pos x="1225" y="726"/>
              </a:cxn>
              <a:cxn ang="0">
                <a:pos x="1225" y="908"/>
              </a:cxn>
              <a:cxn ang="0">
                <a:pos x="1361" y="1044"/>
              </a:cxn>
              <a:cxn ang="0">
                <a:pos x="1316" y="1134"/>
              </a:cxn>
              <a:cxn ang="0">
                <a:pos x="1270" y="1180"/>
              </a:cxn>
              <a:cxn ang="0">
                <a:pos x="1270" y="1316"/>
              </a:cxn>
              <a:cxn ang="0">
                <a:pos x="1316" y="1407"/>
              </a:cxn>
              <a:cxn ang="0">
                <a:pos x="1406" y="1497"/>
              </a:cxn>
              <a:cxn ang="0">
                <a:pos x="1497" y="1588"/>
              </a:cxn>
              <a:cxn ang="0">
                <a:pos x="1361" y="1543"/>
              </a:cxn>
              <a:cxn ang="0">
                <a:pos x="1180" y="1452"/>
              </a:cxn>
              <a:cxn ang="0">
                <a:pos x="1089" y="1316"/>
              </a:cxn>
              <a:cxn ang="0">
                <a:pos x="998" y="1225"/>
              </a:cxn>
              <a:cxn ang="0">
                <a:pos x="907" y="1044"/>
              </a:cxn>
              <a:cxn ang="0">
                <a:pos x="681" y="1044"/>
              </a:cxn>
              <a:cxn ang="0">
                <a:pos x="590" y="1134"/>
              </a:cxn>
              <a:cxn ang="0">
                <a:pos x="499" y="1316"/>
              </a:cxn>
              <a:cxn ang="0">
                <a:pos x="454" y="1407"/>
              </a:cxn>
              <a:cxn ang="0">
                <a:pos x="499" y="1543"/>
              </a:cxn>
              <a:cxn ang="0">
                <a:pos x="408" y="1588"/>
              </a:cxn>
              <a:cxn ang="0">
                <a:pos x="318" y="1497"/>
              </a:cxn>
              <a:cxn ang="0">
                <a:pos x="272" y="1407"/>
              </a:cxn>
              <a:cxn ang="0">
                <a:pos x="363" y="1316"/>
              </a:cxn>
              <a:cxn ang="0">
                <a:pos x="363" y="1180"/>
              </a:cxn>
              <a:cxn ang="0">
                <a:pos x="182" y="998"/>
              </a:cxn>
              <a:cxn ang="0">
                <a:pos x="91" y="908"/>
              </a:cxn>
              <a:cxn ang="0">
                <a:pos x="46" y="862"/>
              </a:cxn>
              <a:cxn ang="0">
                <a:pos x="0" y="772"/>
              </a:cxn>
              <a:cxn ang="0">
                <a:pos x="46" y="590"/>
              </a:cxn>
              <a:cxn ang="0">
                <a:pos x="227" y="545"/>
              </a:cxn>
              <a:cxn ang="0">
                <a:pos x="272" y="499"/>
              </a:cxn>
              <a:cxn ang="0">
                <a:pos x="272" y="363"/>
              </a:cxn>
              <a:cxn ang="0">
                <a:pos x="318" y="273"/>
              </a:cxn>
              <a:cxn ang="0">
                <a:pos x="454" y="137"/>
              </a:cxn>
              <a:cxn ang="0">
                <a:pos x="545" y="0"/>
              </a:cxn>
              <a:cxn ang="0">
                <a:pos x="726" y="0"/>
              </a:cxn>
              <a:cxn ang="0">
                <a:pos x="817" y="46"/>
              </a:cxn>
            </a:cxnLst>
            <a:rect l="0" t="0" r="r" b="b"/>
            <a:pathLst>
              <a:path w="1497" h="1588">
                <a:moveTo>
                  <a:pt x="817" y="46"/>
                </a:moveTo>
                <a:lnTo>
                  <a:pt x="1089" y="499"/>
                </a:lnTo>
                <a:lnTo>
                  <a:pt x="1089" y="590"/>
                </a:lnTo>
                <a:lnTo>
                  <a:pt x="1134" y="681"/>
                </a:lnTo>
                <a:lnTo>
                  <a:pt x="1225" y="726"/>
                </a:lnTo>
                <a:lnTo>
                  <a:pt x="1225" y="908"/>
                </a:lnTo>
                <a:lnTo>
                  <a:pt x="1361" y="1044"/>
                </a:lnTo>
                <a:lnTo>
                  <a:pt x="1316" y="1134"/>
                </a:lnTo>
                <a:lnTo>
                  <a:pt x="1270" y="1180"/>
                </a:lnTo>
                <a:lnTo>
                  <a:pt x="1270" y="1316"/>
                </a:lnTo>
                <a:lnTo>
                  <a:pt x="1316" y="1407"/>
                </a:lnTo>
                <a:lnTo>
                  <a:pt x="1406" y="1497"/>
                </a:lnTo>
                <a:lnTo>
                  <a:pt x="1497" y="1588"/>
                </a:lnTo>
                <a:lnTo>
                  <a:pt x="1361" y="1543"/>
                </a:lnTo>
                <a:lnTo>
                  <a:pt x="1180" y="1452"/>
                </a:lnTo>
                <a:lnTo>
                  <a:pt x="1089" y="1316"/>
                </a:lnTo>
                <a:lnTo>
                  <a:pt x="998" y="1225"/>
                </a:lnTo>
                <a:lnTo>
                  <a:pt x="907" y="1044"/>
                </a:lnTo>
                <a:lnTo>
                  <a:pt x="681" y="1044"/>
                </a:lnTo>
                <a:lnTo>
                  <a:pt x="590" y="1134"/>
                </a:lnTo>
                <a:lnTo>
                  <a:pt x="499" y="1316"/>
                </a:lnTo>
                <a:lnTo>
                  <a:pt x="454" y="1407"/>
                </a:lnTo>
                <a:lnTo>
                  <a:pt x="499" y="1543"/>
                </a:lnTo>
                <a:lnTo>
                  <a:pt x="408" y="1588"/>
                </a:lnTo>
                <a:lnTo>
                  <a:pt x="318" y="1497"/>
                </a:lnTo>
                <a:lnTo>
                  <a:pt x="272" y="1407"/>
                </a:lnTo>
                <a:lnTo>
                  <a:pt x="363" y="1316"/>
                </a:lnTo>
                <a:lnTo>
                  <a:pt x="363" y="1180"/>
                </a:lnTo>
                <a:lnTo>
                  <a:pt x="182" y="998"/>
                </a:lnTo>
                <a:lnTo>
                  <a:pt x="91" y="908"/>
                </a:lnTo>
                <a:lnTo>
                  <a:pt x="46" y="862"/>
                </a:lnTo>
                <a:lnTo>
                  <a:pt x="0" y="772"/>
                </a:lnTo>
                <a:lnTo>
                  <a:pt x="46" y="590"/>
                </a:lnTo>
                <a:lnTo>
                  <a:pt x="227" y="545"/>
                </a:lnTo>
                <a:lnTo>
                  <a:pt x="272" y="499"/>
                </a:lnTo>
                <a:lnTo>
                  <a:pt x="272" y="363"/>
                </a:lnTo>
                <a:lnTo>
                  <a:pt x="318" y="273"/>
                </a:lnTo>
                <a:lnTo>
                  <a:pt x="454" y="137"/>
                </a:lnTo>
                <a:lnTo>
                  <a:pt x="545" y="0"/>
                </a:lnTo>
                <a:lnTo>
                  <a:pt x="726" y="0"/>
                </a:lnTo>
                <a:lnTo>
                  <a:pt x="817" y="46"/>
                </a:lnTo>
                <a:close/>
              </a:path>
            </a:pathLst>
          </a:custGeom>
          <a:solidFill>
            <a:srgbClr val="FF0D0D">
              <a:alpha val="30000"/>
            </a:srgbClr>
          </a:solidFill>
          <a:ln w="57150" cap="flat" cmpd="sng">
            <a:solidFill>
              <a:srgbClr val="FF0D0D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 rot="-2707454">
            <a:off x="3527425" y="3608388"/>
            <a:ext cx="1476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Arial Narrow" pitchFamily="34" charset="0"/>
              </a:rPr>
              <a:t>МЕССЕНИЯ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495925" y="3886200"/>
            <a:ext cx="1408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Arial Narrow" pitchFamily="34" charset="0"/>
              </a:rPr>
              <a:t>СПАРТА</a:t>
            </a:r>
          </a:p>
        </p:txBody>
      </p:sp>
      <p:grpSp>
        <p:nvGrpSpPr>
          <p:cNvPr id="19461" name="Group 7"/>
          <p:cNvGrpSpPr>
            <a:grpSpLocks/>
          </p:cNvGrpSpPr>
          <p:nvPr/>
        </p:nvGrpSpPr>
        <p:grpSpPr bwMode="auto">
          <a:xfrm>
            <a:off x="5395913" y="4322763"/>
            <a:ext cx="1833562" cy="549275"/>
            <a:chOff x="3038" y="2736"/>
            <a:chExt cx="1155" cy="346"/>
          </a:xfrm>
        </p:grpSpPr>
        <p:sp>
          <p:nvSpPr>
            <p:cNvPr id="85000" name="Text Box 8"/>
            <p:cNvSpPr txBox="1">
              <a:spLocks noChangeArrowheads="1"/>
            </p:cNvSpPr>
            <p:nvPr/>
          </p:nvSpPr>
          <p:spPr bwMode="auto">
            <a:xfrm>
              <a:off x="3396" y="2817"/>
              <a:ext cx="7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1">
                  <a:solidFill>
                    <a:srgbClr val="FF0D0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Спарта</a:t>
              </a:r>
            </a:p>
          </p:txBody>
        </p:sp>
        <p:sp>
          <p:nvSpPr>
            <p:cNvPr id="85001" name="Rectangle 9"/>
            <p:cNvSpPr>
              <a:spLocks noChangeArrowheads="1"/>
            </p:cNvSpPr>
            <p:nvPr/>
          </p:nvSpPr>
          <p:spPr bwMode="auto">
            <a:xfrm>
              <a:off x="3038" y="2736"/>
              <a:ext cx="35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3000">
                  <a:solidFill>
                    <a:srgbClr val="FF0D0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Webdings" pitchFamily="18" charset="2"/>
                </a:rPr>
                <a:t></a:t>
              </a:r>
            </a:p>
          </p:txBody>
        </p:sp>
      </p:grpSp>
      <p:sp>
        <p:nvSpPr>
          <p:cNvPr id="85346" name="Freeform 354"/>
          <p:cNvSpPr>
            <a:spLocks/>
          </p:cNvSpPr>
          <p:nvPr/>
        </p:nvSpPr>
        <p:spPr bwMode="auto">
          <a:xfrm>
            <a:off x="2987675" y="2420938"/>
            <a:ext cx="4538663" cy="3240087"/>
          </a:xfrm>
          <a:custGeom>
            <a:avLst/>
            <a:gdLst/>
            <a:ahLst/>
            <a:cxnLst>
              <a:cxn ang="0">
                <a:pos x="1633" y="1271"/>
              </a:cxn>
              <a:cxn ang="0">
                <a:pos x="1579" y="1257"/>
              </a:cxn>
              <a:cxn ang="0">
                <a:pos x="1407" y="1316"/>
              </a:cxn>
              <a:cxn ang="0">
                <a:pos x="1361" y="1497"/>
              </a:cxn>
              <a:cxn ang="0">
                <a:pos x="1270" y="1633"/>
              </a:cxn>
              <a:cxn ang="0">
                <a:pos x="1316" y="1770"/>
              </a:cxn>
              <a:cxn ang="0">
                <a:pos x="1270" y="1815"/>
              </a:cxn>
              <a:cxn ang="0">
                <a:pos x="1089" y="1679"/>
              </a:cxn>
              <a:cxn ang="0">
                <a:pos x="1089" y="1543"/>
              </a:cxn>
              <a:cxn ang="0">
                <a:pos x="1134" y="1452"/>
              </a:cxn>
              <a:cxn ang="0">
                <a:pos x="998" y="1271"/>
              </a:cxn>
              <a:cxn ang="0">
                <a:pos x="908" y="1134"/>
              </a:cxn>
              <a:cxn ang="0">
                <a:pos x="817" y="1089"/>
              </a:cxn>
              <a:cxn ang="0">
                <a:pos x="635" y="953"/>
              </a:cxn>
              <a:cxn ang="0">
                <a:pos x="564" y="1093"/>
              </a:cxn>
              <a:cxn ang="0">
                <a:pos x="545" y="1225"/>
              </a:cxn>
              <a:cxn ang="0">
                <a:pos x="545" y="1316"/>
              </a:cxn>
              <a:cxn ang="0">
                <a:pos x="454" y="1361"/>
              </a:cxn>
              <a:cxn ang="0">
                <a:pos x="363" y="1271"/>
              </a:cxn>
              <a:cxn ang="0">
                <a:pos x="273" y="1271"/>
              </a:cxn>
              <a:cxn ang="0">
                <a:pos x="182" y="1134"/>
              </a:cxn>
              <a:cxn ang="0">
                <a:pos x="227" y="998"/>
              </a:cxn>
              <a:cxn ang="0">
                <a:pos x="91" y="908"/>
              </a:cxn>
              <a:cxn ang="0">
                <a:pos x="0" y="772"/>
              </a:cxn>
              <a:cxn ang="0">
                <a:pos x="46" y="681"/>
              </a:cxn>
              <a:cxn ang="0">
                <a:pos x="136" y="590"/>
              </a:cxn>
              <a:cxn ang="0">
                <a:pos x="273" y="545"/>
              </a:cxn>
              <a:cxn ang="0">
                <a:pos x="182" y="409"/>
              </a:cxn>
              <a:cxn ang="0">
                <a:pos x="136" y="318"/>
              </a:cxn>
              <a:cxn ang="0">
                <a:pos x="136" y="227"/>
              </a:cxn>
              <a:cxn ang="0">
                <a:pos x="273" y="182"/>
              </a:cxn>
              <a:cxn ang="0">
                <a:pos x="363" y="182"/>
              </a:cxn>
              <a:cxn ang="0">
                <a:pos x="454" y="182"/>
              </a:cxn>
              <a:cxn ang="0">
                <a:pos x="499" y="137"/>
              </a:cxn>
              <a:cxn ang="0">
                <a:pos x="635" y="0"/>
              </a:cxn>
              <a:cxn ang="0">
                <a:pos x="772" y="0"/>
              </a:cxn>
              <a:cxn ang="0">
                <a:pos x="953" y="0"/>
              </a:cxn>
              <a:cxn ang="0">
                <a:pos x="1089" y="46"/>
              </a:cxn>
              <a:cxn ang="0">
                <a:pos x="1134" y="227"/>
              </a:cxn>
              <a:cxn ang="0">
                <a:pos x="1316" y="273"/>
              </a:cxn>
              <a:cxn ang="0">
                <a:pos x="1588" y="227"/>
              </a:cxn>
              <a:cxn ang="0">
                <a:pos x="1679" y="273"/>
              </a:cxn>
              <a:cxn ang="0">
                <a:pos x="1906" y="726"/>
              </a:cxn>
              <a:cxn ang="0">
                <a:pos x="1906" y="862"/>
              </a:cxn>
              <a:cxn ang="0">
                <a:pos x="1996" y="953"/>
              </a:cxn>
              <a:cxn ang="0">
                <a:pos x="2042" y="1044"/>
              </a:cxn>
              <a:cxn ang="0">
                <a:pos x="2042" y="1134"/>
              </a:cxn>
              <a:cxn ang="0">
                <a:pos x="2223" y="1271"/>
              </a:cxn>
              <a:cxn ang="0">
                <a:pos x="2087" y="1452"/>
              </a:cxn>
              <a:cxn ang="0">
                <a:pos x="2178" y="1633"/>
              </a:cxn>
              <a:cxn ang="0">
                <a:pos x="2314" y="1770"/>
              </a:cxn>
              <a:cxn ang="0">
                <a:pos x="2223" y="1815"/>
              </a:cxn>
              <a:cxn ang="0">
                <a:pos x="2087" y="1815"/>
              </a:cxn>
              <a:cxn ang="0">
                <a:pos x="2042" y="1724"/>
              </a:cxn>
              <a:cxn ang="0">
                <a:pos x="1951" y="1770"/>
              </a:cxn>
              <a:cxn ang="0">
                <a:pos x="1860" y="1770"/>
              </a:cxn>
              <a:cxn ang="0">
                <a:pos x="1906" y="1679"/>
              </a:cxn>
              <a:cxn ang="0">
                <a:pos x="1951" y="1633"/>
              </a:cxn>
              <a:cxn ang="0">
                <a:pos x="1769" y="1497"/>
              </a:cxn>
              <a:cxn ang="0">
                <a:pos x="1724" y="1407"/>
              </a:cxn>
              <a:cxn ang="0">
                <a:pos x="1633" y="1271"/>
              </a:cxn>
            </a:cxnLst>
            <a:rect l="0" t="0" r="r" b="b"/>
            <a:pathLst>
              <a:path w="2314" h="1815">
                <a:moveTo>
                  <a:pt x="1633" y="1271"/>
                </a:moveTo>
                <a:cubicBezTo>
                  <a:pt x="1591" y="1255"/>
                  <a:pt x="1610" y="1257"/>
                  <a:pt x="1579" y="1257"/>
                </a:cubicBezTo>
                <a:lnTo>
                  <a:pt x="1407" y="1316"/>
                </a:lnTo>
                <a:lnTo>
                  <a:pt x="1361" y="1497"/>
                </a:lnTo>
                <a:lnTo>
                  <a:pt x="1270" y="1633"/>
                </a:lnTo>
                <a:lnTo>
                  <a:pt x="1316" y="1770"/>
                </a:lnTo>
                <a:lnTo>
                  <a:pt x="1270" y="1815"/>
                </a:lnTo>
                <a:lnTo>
                  <a:pt x="1089" y="1679"/>
                </a:lnTo>
                <a:lnTo>
                  <a:pt x="1089" y="1543"/>
                </a:lnTo>
                <a:lnTo>
                  <a:pt x="1134" y="1452"/>
                </a:lnTo>
                <a:lnTo>
                  <a:pt x="998" y="1271"/>
                </a:lnTo>
                <a:lnTo>
                  <a:pt x="908" y="1134"/>
                </a:lnTo>
                <a:lnTo>
                  <a:pt x="817" y="1089"/>
                </a:lnTo>
                <a:lnTo>
                  <a:pt x="635" y="953"/>
                </a:lnTo>
                <a:cubicBezTo>
                  <a:pt x="467" y="1123"/>
                  <a:pt x="564" y="978"/>
                  <a:pt x="564" y="1093"/>
                </a:cubicBezTo>
                <a:lnTo>
                  <a:pt x="545" y="1225"/>
                </a:lnTo>
                <a:lnTo>
                  <a:pt x="545" y="1316"/>
                </a:lnTo>
                <a:lnTo>
                  <a:pt x="454" y="1361"/>
                </a:lnTo>
                <a:lnTo>
                  <a:pt x="363" y="1271"/>
                </a:lnTo>
                <a:lnTo>
                  <a:pt x="273" y="1271"/>
                </a:lnTo>
                <a:lnTo>
                  <a:pt x="182" y="1134"/>
                </a:lnTo>
                <a:lnTo>
                  <a:pt x="227" y="998"/>
                </a:lnTo>
                <a:lnTo>
                  <a:pt x="91" y="908"/>
                </a:lnTo>
                <a:lnTo>
                  <a:pt x="0" y="772"/>
                </a:lnTo>
                <a:lnTo>
                  <a:pt x="46" y="681"/>
                </a:lnTo>
                <a:lnTo>
                  <a:pt x="136" y="590"/>
                </a:lnTo>
                <a:lnTo>
                  <a:pt x="273" y="545"/>
                </a:lnTo>
                <a:lnTo>
                  <a:pt x="182" y="409"/>
                </a:lnTo>
                <a:lnTo>
                  <a:pt x="136" y="318"/>
                </a:lnTo>
                <a:lnTo>
                  <a:pt x="136" y="227"/>
                </a:lnTo>
                <a:lnTo>
                  <a:pt x="273" y="182"/>
                </a:lnTo>
                <a:lnTo>
                  <a:pt x="363" y="182"/>
                </a:lnTo>
                <a:lnTo>
                  <a:pt x="454" y="182"/>
                </a:lnTo>
                <a:lnTo>
                  <a:pt x="499" y="137"/>
                </a:lnTo>
                <a:lnTo>
                  <a:pt x="635" y="0"/>
                </a:lnTo>
                <a:lnTo>
                  <a:pt x="772" y="0"/>
                </a:lnTo>
                <a:lnTo>
                  <a:pt x="953" y="0"/>
                </a:lnTo>
                <a:lnTo>
                  <a:pt x="1089" y="46"/>
                </a:lnTo>
                <a:lnTo>
                  <a:pt x="1134" y="227"/>
                </a:lnTo>
                <a:lnTo>
                  <a:pt x="1316" y="273"/>
                </a:lnTo>
                <a:lnTo>
                  <a:pt x="1588" y="227"/>
                </a:lnTo>
                <a:lnTo>
                  <a:pt x="1679" y="273"/>
                </a:lnTo>
                <a:lnTo>
                  <a:pt x="1906" y="726"/>
                </a:lnTo>
                <a:lnTo>
                  <a:pt x="1906" y="862"/>
                </a:lnTo>
                <a:lnTo>
                  <a:pt x="1996" y="953"/>
                </a:lnTo>
                <a:lnTo>
                  <a:pt x="2042" y="1044"/>
                </a:lnTo>
                <a:lnTo>
                  <a:pt x="2042" y="1134"/>
                </a:lnTo>
                <a:lnTo>
                  <a:pt x="2223" y="1271"/>
                </a:lnTo>
                <a:lnTo>
                  <a:pt x="2087" y="1452"/>
                </a:lnTo>
                <a:lnTo>
                  <a:pt x="2178" y="1633"/>
                </a:lnTo>
                <a:lnTo>
                  <a:pt x="2314" y="1770"/>
                </a:lnTo>
                <a:lnTo>
                  <a:pt x="2223" y="1815"/>
                </a:lnTo>
                <a:lnTo>
                  <a:pt x="2087" y="1815"/>
                </a:lnTo>
                <a:lnTo>
                  <a:pt x="2042" y="1724"/>
                </a:lnTo>
                <a:lnTo>
                  <a:pt x="1951" y="1770"/>
                </a:lnTo>
                <a:lnTo>
                  <a:pt x="1860" y="1770"/>
                </a:lnTo>
                <a:lnTo>
                  <a:pt x="1906" y="1679"/>
                </a:lnTo>
                <a:lnTo>
                  <a:pt x="1951" y="1633"/>
                </a:lnTo>
                <a:lnTo>
                  <a:pt x="1769" y="1497"/>
                </a:lnTo>
                <a:lnTo>
                  <a:pt x="1724" y="1407"/>
                </a:lnTo>
                <a:lnTo>
                  <a:pt x="1633" y="1271"/>
                </a:lnTo>
                <a:close/>
              </a:path>
            </a:pathLst>
          </a:custGeom>
          <a:solidFill>
            <a:srgbClr val="FF3300">
              <a:alpha val="30000"/>
            </a:srgbClr>
          </a:solidFill>
          <a:ln w="57150" cap="flat" cmpd="sng">
            <a:solidFill>
              <a:srgbClr val="FF33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5347" name="Picture 355" descr="greek_soli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3635375" y="1628775"/>
            <a:ext cx="11906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348" name="Picture 356" descr="Воин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1557338"/>
            <a:ext cx="100806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354"/>
          <p:cNvSpPr>
            <a:spLocks/>
          </p:cNvSpPr>
          <p:nvPr/>
        </p:nvSpPr>
        <p:spPr bwMode="auto">
          <a:xfrm>
            <a:off x="3140075" y="2573338"/>
            <a:ext cx="4538663" cy="3240087"/>
          </a:xfrm>
          <a:custGeom>
            <a:avLst/>
            <a:gdLst/>
            <a:ahLst/>
            <a:cxnLst>
              <a:cxn ang="0">
                <a:pos x="1633" y="1271"/>
              </a:cxn>
              <a:cxn ang="0">
                <a:pos x="1579" y="1257"/>
              </a:cxn>
              <a:cxn ang="0">
                <a:pos x="1407" y="1316"/>
              </a:cxn>
              <a:cxn ang="0">
                <a:pos x="1361" y="1497"/>
              </a:cxn>
              <a:cxn ang="0">
                <a:pos x="1270" y="1633"/>
              </a:cxn>
              <a:cxn ang="0">
                <a:pos x="1316" y="1770"/>
              </a:cxn>
              <a:cxn ang="0">
                <a:pos x="1270" y="1815"/>
              </a:cxn>
              <a:cxn ang="0">
                <a:pos x="1089" y="1679"/>
              </a:cxn>
              <a:cxn ang="0">
                <a:pos x="1089" y="1543"/>
              </a:cxn>
              <a:cxn ang="0">
                <a:pos x="1134" y="1452"/>
              </a:cxn>
              <a:cxn ang="0">
                <a:pos x="998" y="1271"/>
              </a:cxn>
              <a:cxn ang="0">
                <a:pos x="908" y="1134"/>
              </a:cxn>
              <a:cxn ang="0">
                <a:pos x="817" y="1089"/>
              </a:cxn>
              <a:cxn ang="0">
                <a:pos x="635" y="953"/>
              </a:cxn>
              <a:cxn ang="0">
                <a:pos x="564" y="1093"/>
              </a:cxn>
              <a:cxn ang="0">
                <a:pos x="545" y="1225"/>
              </a:cxn>
              <a:cxn ang="0">
                <a:pos x="545" y="1316"/>
              </a:cxn>
              <a:cxn ang="0">
                <a:pos x="454" y="1361"/>
              </a:cxn>
              <a:cxn ang="0">
                <a:pos x="363" y="1271"/>
              </a:cxn>
              <a:cxn ang="0">
                <a:pos x="273" y="1271"/>
              </a:cxn>
              <a:cxn ang="0">
                <a:pos x="182" y="1134"/>
              </a:cxn>
              <a:cxn ang="0">
                <a:pos x="227" y="998"/>
              </a:cxn>
              <a:cxn ang="0">
                <a:pos x="91" y="908"/>
              </a:cxn>
              <a:cxn ang="0">
                <a:pos x="0" y="772"/>
              </a:cxn>
              <a:cxn ang="0">
                <a:pos x="46" y="681"/>
              </a:cxn>
              <a:cxn ang="0">
                <a:pos x="136" y="590"/>
              </a:cxn>
              <a:cxn ang="0">
                <a:pos x="273" y="545"/>
              </a:cxn>
              <a:cxn ang="0">
                <a:pos x="182" y="409"/>
              </a:cxn>
              <a:cxn ang="0">
                <a:pos x="136" y="318"/>
              </a:cxn>
              <a:cxn ang="0">
                <a:pos x="136" y="227"/>
              </a:cxn>
              <a:cxn ang="0">
                <a:pos x="273" y="182"/>
              </a:cxn>
              <a:cxn ang="0">
                <a:pos x="363" y="182"/>
              </a:cxn>
              <a:cxn ang="0">
                <a:pos x="454" y="182"/>
              </a:cxn>
              <a:cxn ang="0">
                <a:pos x="499" y="137"/>
              </a:cxn>
              <a:cxn ang="0">
                <a:pos x="635" y="0"/>
              </a:cxn>
              <a:cxn ang="0">
                <a:pos x="772" y="0"/>
              </a:cxn>
              <a:cxn ang="0">
                <a:pos x="953" y="0"/>
              </a:cxn>
              <a:cxn ang="0">
                <a:pos x="1089" y="46"/>
              </a:cxn>
              <a:cxn ang="0">
                <a:pos x="1134" y="227"/>
              </a:cxn>
              <a:cxn ang="0">
                <a:pos x="1316" y="273"/>
              </a:cxn>
              <a:cxn ang="0">
                <a:pos x="1588" y="227"/>
              </a:cxn>
              <a:cxn ang="0">
                <a:pos x="1679" y="273"/>
              </a:cxn>
              <a:cxn ang="0">
                <a:pos x="1906" y="726"/>
              </a:cxn>
              <a:cxn ang="0">
                <a:pos x="1906" y="862"/>
              </a:cxn>
              <a:cxn ang="0">
                <a:pos x="1996" y="953"/>
              </a:cxn>
              <a:cxn ang="0">
                <a:pos x="2042" y="1044"/>
              </a:cxn>
              <a:cxn ang="0">
                <a:pos x="2042" y="1134"/>
              </a:cxn>
              <a:cxn ang="0">
                <a:pos x="2223" y="1271"/>
              </a:cxn>
              <a:cxn ang="0">
                <a:pos x="2087" y="1452"/>
              </a:cxn>
              <a:cxn ang="0">
                <a:pos x="2178" y="1633"/>
              </a:cxn>
              <a:cxn ang="0">
                <a:pos x="2314" y="1770"/>
              </a:cxn>
              <a:cxn ang="0">
                <a:pos x="2223" y="1815"/>
              </a:cxn>
              <a:cxn ang="0">
                <a:pos x="2087" y="1815"/>
              </a:cxn>
              <a:cxn ang="0">
                <a:pos x="2042" y="1724"/>
              </a:cxn>
              <a:cxn ang="0">
                <a:pos x="1951" y="1770"/>
              </a:cxn>
              <a:cxn ang="0">
                <a:pos x="1860" y="1770"/>
              </a:cxn>
              <a:cxn ang="0">
                <a:pos x="1906" y="1679"/>
              </a:cxn>
              <a:cxn ang="0">
                <a:pos x="1951" y="1633"/>
              </a:cxn>
              <a:cxn ang="0">
                <a:pos x="1769" y="1497"/>
              </a:cxn>
              <a:cxn ang="0">
                <a:pos x="1724" y="1407"/>
              </a:cxn>
              <a:cxn ang="0">
                <a:pos x="1633" y="1271"/>
              </a:cxn>
            </a:cxnLst>
            <a:rect l="0" t="0" r="r" b="b"/>
            <a:pathLst>
              <a:path w="2314" h="1815">
                <a:moveTo>
                  <a:pt x="1633" y="1271"/>
                </a:moveTo>
                <a:cubicBezTo>
                  <a:pt x="1591" y="1255"/>
                  <a:pt x="1610" y="1257"/>
                  <a:pt x="1579" y="1257"/>
                </a:cubicBezTo>
                <a:lnTo>
                  <a:pt x="1407" y="1316"/>
                </a:lnTo>
                <a:lnTo>
                  <a:pt x="1361" y="1497"/>
                </a:lnTo>
                <a:lnTo>
                  <a:pt x="1270" y="1633"/>
                </a:lnTo>
                <a:lnTo>
                  <a:pt x="1316" y="1770"/>
                </a:lnTo>
                <a:lnTo>
                  <a:pt x="1270" y="1815"/>
                </a:lnTo>
                <a:lnTo>
                  <a:pt x="1089" y="1679"/>
                </a:lnTo>
                <a:lnTo>
                  <a:pt x="1089" y="1543"/>
                </a:lnTo>
                <a:lnTo>
                  <a:pt x="1134" y="1452"/>
                </a:lnTo>
                <a:lnTo>
                  <a:pt x="998" y="1271"/>
                </a:lnTo>
                <a:lnTo>
                  <a:pt x="908" y="1134"/>
                </a:lnTo>
                <a:lnTo>
                  <a:pt x="817" y="1089"/>
                </a:lnTo>
                <a:lnTo>
                  <a:pt x="635" y="953"/>
                </a:lnTo>
                <a:cubicBezTo>
                  <a:pt x="467" y="1123"/>
                  <a:pt x="564" y="978"/>
                  <a:pt x="564" y="1093"/>
                </a:cubicBezTo>
                <a:lnTo>
                  <a:pt x="545" y="1225"/>
                </a:lnTo>
                <a:lnTo>
                  <a:pt x="545" y="1316"/>
                </a:lnTo>
                <a:lnTo>
                  <a:pt x="454" y="1361"/>
                </a:lnTo>
                <a:lnTo>
                  <a:pt x="363" y="1271"/>
                </a:lnTo>
                <a:lnTo>
                  <a:pt x="273" y="1271"/>
                </a:lnTo>
                <a:lnTo>
                  <a:pt x="182" y="1134"/>
                </a:lnTo>
                <a:lnTo>
                  <a:pt x="227" y="998"/>
                </a:lnTo>
                <a:lnTo>
                  <a:pt x="91" y="908"/>
                </a:lnTo>
                <a:lnTo>
                  <a:pt x="0" y="772"/>
                </a:lnTo>
                <a:lnTo>
                  <a:pt x="46" y="681"/>
                </a:lnTo>
                <a:lnTo>
                  <a:pt x="136" y="590"/>
                </a:lnTo>
                <a:lnTo>
                  <a:pt x="273" y="545"/>
                </a:lnTo>
                <a:lnTo>
                  <a:pt x="182" y="409"/>
                </a:lnTo>
                <a:lnTo>
                  <a:pt x="136" y="318"/>
                </a:lnTo>
                <a:lnTo>
                  <a:pt x="136" y="227"/>
                </a:lnTo>
                <a:lnTo>
                  <a:pt x="273" y="182"/>
                </a:lnTo>
                <a:lnTo>
                  <a:pt x="363" y="182"/>
                </a:lnTo>
                <a:lnTo>
                  <a:pt x="454" y="182"/>
                </a:lnTo>
                <a:lnTo>
                  <a:pt x="499" y="137"/>
                </a:lnTo>
                <a:lnTo>
                  <a:pt x="635" y="0"/>
                </a:lnTo>
                <a:lnTo>
                  <a:pt x="772" y="0"/>
                </a:lnTo>
                <a:lnTo>
                  <a:pt x="953" y="0"/>
                </a:lnTo>
                <a:lnTo>
                  <a:pt x="1089" y="46"/>
                </a:lnTo>
                <a:lnTo>
                  <a:pt x="1134" y="227"/>
                </a:lnTo>
                <a:lnTo>
                  <a:pt x="1316" y="273"/>
                </a:lnTo>
                <a:lnTo>
                  <a:pt x="1588" y="227"/>
                </a:lnTo>
                <a:lnTo>
                  <a:pt x="1679" y="273"/>
                </a:lnTo>
                <a:lnTo>
                  <a:pt x="1906" y="726"/>
                </a:lnTo>
                <a:lnTo>
                  <a:pt x="1906" y="862"/>
                </a:lnTo>
                <a:lnTo>
                  <a:pt x="1996" y="953"/>
                </a:lnTo>
                <a:lnTo>
                  <a:pt x="2042" y="1044"/>
                </a:lnTo>
                <a:lnTo>
                  <a:pt x="2042" y="1134"/>
                </a:lnTo>
                <a:lnTo>
                  <a:pt x="2223" y="1271"/>
                </a:lnTo>
                <a:lnTo>
                  <a:pt x="2087" y="1452"/>
                </a:lnTo>
                <a:lnTo>
                  <a:pt x="2178" y="1633"/>
                </a:lnTo>
                <a:lnTo>
                  <a:pt x="2314" y="1770"/>
                </a:lnTo>
                <a:lnTo>
                  <a:pt x="2223" y="1815"/>
                </a:lnTo>
                <a:lnTo>
                  <a:pt x="2087" y="1815"/>
                </a:lnTo>
                <a:lnTo>
                  <a:pt x="2042" y="1724"/>
                </a:lnTo>
                <a:lnTo>
                  <a:pt x="1951" y="1770"/>
                </a:lnTo>
                <a:lnTo>
                  <a:pt x="1860" y="1770"/>
                </a:lnTo>
                <a:lnTo>
                  <a:pt x="1906" y="1679"/>
                </a:lnTo>
                <a:lnTo>
                  <a:pt x="1951" y="1633"/>
                </a:lnTo>
                <a:lnTo>
                  <a:pt x="1769" y="1497"/>
                </a:lnTo>
                <a:lnTo>
                  <a:pt x="1724" y="1407"/>
                </a:lnTo>
                <a:lnTo>
                  <a:pt x="1633" y="1271"/>
                </a:lnTo>
                <a:close/>
              </a:path>
            </a:pathLst>
          </a:custGeom>
          <a:solidFill>
            <a:srgbClr val="FF3300">
              <a:alpha val="30000"/>
            </a:srgbClr>
          </a:solidFill>
          <a:ln w="57150" cap="flat" cmpd="sng">
            <a:solidFill>
              <a:srgbClr val="FF33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354"/>
          <p:cNvSpPr>
            <a:spLocks/>
          </p:cNvSpPr>
          <p:nvPr/>
        </p:nvSpPr>
        <p:spPr bwMode="auto">
          <a:xfrm>
            <a:off x="3132138" y="2565400"/>
            <a:ext cx="4538662" cy="3240088"/>
          </a:xfrm>
          <a:custGeom>
            <a:avLst/>
            <a:gdLst/>
            <a:ahLst/>
            <a:cxnLst>
              <a:cxn ang="0">
                <a:pos x="1633" y="1271"/>
              </a:cxn>
              <a:cxn ang="0">
                <a:pos x="1579" y="1257"/>
              </a:cxn>
              <a:cxn ang="0">
                <a:pos x="1407" y="1316"/>
              </a:cxn>
              <a:cxn ang="0">
                <a:pos x="1361" y="1497"/>
              </a:cxn>
              <a:cxn ang="0">
                <a:pos x="1270" y="1633"/>
              </a:cxn>
              <a:cxn ang="0">
                <a:pos x="1316" y="1770"/>
              </a:cxn>
              <a:cxn ang="0">
                <a:pos x="1270" y="1815"/>
              </a:cxn>
              <a:cxn ang="0">
                <a:pos x="1089" y="1679"/>
              </a:cxn>
              <a:cxn ang="0">
                <a:pos x="1089" y="1543"/>
              </a:cxn>
              <a:cxn ang="0">
                <a:pos x="1134" y="1452"/>
              </a:cxn>
              <a:cxn ang="0">
                <a:pos x="998" y="1271"/>
              </a:cxn>
              <a:cxn ang="0">
                <a:pos x="908" y="1134"/>
              </a:cxn>
              <a:cxn ang="0">
                <a:pos x="817" y="1089"/>
              </a:cxn>
              <a:cxn ang="0">
                <a:pos x="635" y="953"/>
              </a:cxn>
              <a:cxn ang="0">
                <a:pos x="564" y="1093"/>
              </a:cxn>
              <a:cxn ang="0">
                <a:pos x="545" y="1225"/>
              </a:cxn>
              <a:cxn ang="0">
                <a:pos x="545" y="1316"/>
              </a:cxn>
              <a:cxn ang="0">
                <a:pos x="454" y="1361"/>
              </a:cxn>
              <a:cxn ang="0">
                <a:pos x="363" y="1271"/>
              </a:cxn>
              <a:cxn ang="0">
                <a:pos x="273" y="1271"/>
              </a:cxn>
              <a:cxn ang="0">
                <a:pos x="182" y="1134"/>
              </a:cxn>
              <a:cxn ang="0">
                <a:pos x="227" y="998"/>
              </a:cxn>
              <a:cxn ang="0">
                <a:pos x="91" y="908"/>
              </a:cxn>
              <a:cxn ang="0">
                <a:pos x="0" y="772"/>
              </a:cxn>
              <a:cxn ang="0">
                <a:pos x="46" y="681"/>
              </a:cxn>
              <a:cxn ang="0">
                <a:pos x="136" y="590"/>
              </a:cxn>
              <a:cxn ang="0">
                <a:pos x="273" y="545"/>
              </a:cxn>
              <a:cxn ang="0">
                <a:pos x="182" y="409"/>
              </a:cxn>
              <a:cxn ang="0">
                <a:pos x="136" y="318"/>
              </a:cxn>
              <a:cxn ang="0">
                <a:pos x="136" y="227"/>
              </a:cxn>
              <a:cxn ang="0">
                <a:pos x="273" y="182"/>
              </a:cxn>
              <a:cxn ang="0">
                <a:pos x="363" y="182"/>
              </a:cxn>
              <a:cxn ang="0">
                <a:pos x="454" y="182"/>
              </a:cxn>
              <a:cxn ang="0">
                <a:pos x="499" y="137"/>
              </a:cxn>
              <a:cxn ang="0">
                <a:pos x="635" y="0"/>
              </a:cxn>
              <a:cxn ang="0">
                <a:pos x="772" y="0"/>
              </a:cxn>
              <a:cxn ang="0">
                <a:pos x="953" y="0"/>
              </a:cxn>
              <a:cxn ang="0">
                <a:pos x="1089" y="46"/>
              </a:cxn>
              <a:cxn ang="0">
                <a:pos x="1134" y="227"/>
              </a:cxn>
              <a:cxn ang="0">
                <a:pos x="1316" y="273"/>
              </a:cxn>
              <a:cxn ang="0">
                <a:pos x="1588" y="227"/>
              </a:cxn>
              <a:cxn ang="0">
                <a:pos x="1679" y="273"/>
              </a:cxn>
              <a:cxn ang="0">
                <a:pos x="1906" y="726"/>
              </a:cxn>
              <a:cxn ang="0">
                <a:pos x="1906" y="862"/>
              </a:cxn>
              <a:cxn ang="0">
                <a:pos x="1996" y="953"/>
              </a:cxn>
              <a:cxn ang="0">
                <a:pos x="2042" y="1044"/>
              </a:cxn>
              <a:cxn ang="0">
                <a:pos x="2042" y="1134"/>
              </a:cxn>
              <a:cxn ang="0">
                <a:pos x="2223" y="1271"/>
              </a:cxn>
              <a:cxn ang="0">
                <a:pos x="2087" y="1452"/>
              </a:cxn>
              <a:cxn ang="0">
                <a:pos x="2178" y="1633"/>
              </a:cxn>
              <a:cxn ang="0">
                <a:pos x="2314" y="1770"/>
              </a:cxn>
              <a:cxn ang="0">
                <a:pos x="2223" y="1815"/>
              </a:cxn>
              <a:cxn ang="0">
                <a:pos x="2087" y="1815"/>
              </a:cxn>
              <a:cxn ang="0">
                <a:pos x="2042" y="1724"/>
              </a:cxn>
              <a:cxn ang="0">
                <a:pos x="1951" y="1770"/>
              </a:cxn>
              <a:cxn ang="0">
                <a:pos x="1860" y="1770"/>
              </a:cxn>
              <a:cxn ang="0">
                <a:pos x="1906" y="1679"/>
              </a:cxn>
              <a:cxn ang="0">
                <a:pos x="1951" y="1633"/>
              </a:cxn>
              <a:cxn ang="0">
                <a:pos x="1769" y="1497"/>
              </a:cxn>
              <a:cxn ang="0">
                <a:pos x="1724" y="1407"/>
              </a:cxn>
              <a:cxn ang="0">
                <a:pos x="1633" y="1271"/>
              </a:cxn>
            </a:cxnLst>
            <a:rect l="0" t="0" r="r" b="b"/>
            <a:pathLst>
              <a:path w="2314" h="1815">
                <a:moveTo>
                  <a:pt x="1633" y="1271"/>
                </a:moveTo>
                <a:cubicBezTo>
                  <a:pt x="1591" y="1255"/>
                  <a:pt x="1610" y="1257"/>
                  <a:pt x="1579" y="1257"/>
                </a:cubicBezTo>
                <a:lnTo>
                  <a:pt x="1407" y="1316"/>
                </a:lnTo>
                <a:lnTo>
                  <a:pt x="1361" y="1497"/>
                </a:lnTo>
                <a:lnTo>
                  <a:pt x="1270" y="1633"/>
                </a:lnTo>
                <a:lnTo>
                  <a:pt x="1316" y="1770"/>
                </a:lnTo>
                <a:lnTo>
                  <a:pt x="1270" y="1815"/>
                </a:lnTo>
                <a:lnTo>
                  <a:pt x="1089" y="1679"/>
                </a:lnTo>
                <a:lnTo>
                  <a:pt x="1089" y="1543"/>
                </a:lnTo>
                <a:lnTo>
                  <a:pt x="1134" y="1452"/>
                </a:lnTo>
                <a:lnTo>
                  <a:pt x="998" y="1271"/>
                </a:lnTo>
                <a:lnTo>
                  <a:pt x="908" y="1134"/>
                </a:lnTo>
                <a:lnTo>
                  <a:pt x="817" y="1089"/>
                </a:lnTo>
                <a:lnTo>
                  <a:pt x="635" y="953"/>
                </a:lnTo>
                <a:cubicBezTo>
                  <a:pt x="467" y="1123"/>
                  <a:pt x="564" y="978"/>
                  <a:pt x="564" y="1093"/>
                </a:cubicBezTo>
                <a:lnTo>
                  <a:pt x="545" y="1225"/>
                </a:lnTo>
                <a:lnTo>
                  <a:pt x="545" y="1316"/>
                </a:lnTo>
                <a:lnTo>
                  <a:pt x="454" y="1361"/>
                </a:lnTo>
                <a:lnTo>
                  <a:pt x="363" y="1271"/>
                </a:lnTo>
                <a:lnTo>
                  <a:pt x="273" y="1271"/>
                </a:lnTo>
                <a:lnTo>
                  <a:pt x="182" y="1134"/>
                </a:lnTo>
                <a:lnTo>
                  <a:pt x="227" y="998"/>
                </a:lnTo>
                <a:lnTo>
                  <a:pt x="91" y="908"/>
                </a:lnTo>
                <a:lnTo>
                  <a:pt x="0" y="772"/>
                </a:lnTo>
                <a:lnTo>
                  <a:pt x="46" y="681"/>
                </a:lnTo>
                <a:lnTo>
                  <a:pt x="136" y="590"/>
                </a:lnTo>
                <a:lnTo>
                  <a:pt x="273" y="545"/>
                </a:lnTo>
                <a:lnTo>
                  <a:pt x="182" y="409"/>
                </a:lnTo>
                <a:lnTo>
                  <a:pt x="136" y="318"/>
                </a:lnTo>
                <a:lnTo>
                  <a:pt x="136" y="227"/>
                </a:lnTo>
                <a:lnTo>
                  <a:pt x="273" y="182"/>
                </a:lnTo>
                <a:lnTo>
                  <a:pt x="363" y="182"/>
                </a:lnTo>
                <a:lnTo>
                  <a:pt x="454" y="182"/>
                </a:lnTo>
                <a:lnTo>
                  <a:pt x="499" y="137"/>
                </a:lnTo>
                <a:lnTo>
                  <a:pt x="635" y="0"/>
                </a:lnTo>
                <a:lnTo>
                  <a:pt x="772" y="0"/>
                </a:lnTo>
                <a:lnTo>
                  <a:pt x="953" y="0"/>
                </a:lnTo>
                <a:lnTo>
                  <a:pt x="1089" y="46"/>
                </a:lnTo>
                <a:lnTo>
                  <a:pt x="1134" y="227"/>
                </a:lnTo>
                <a:lnTo>
                  <a:pt x="1316" y="273"/>
                </a:lnTo>
                <a:lnTo>
                  <a:pt x="1588" y="227"/>
                </a:lnTo>
                <a:lnTo>
                  <a:pt x="1679" y="273"/>
                </a:lnTo>
                <a:lnTo>
                  <a:pt x="1906" y="726"/>
                </a:lnTo>
                <a:lnTo>
                  <a:pt x="1906" y="862"/>
                </a:lnTo>
                <a:lnTo>
                  <a:pt x="1996" y="953"/>
                </a:lnTo>
                <a:lnTo>
                  <a:pt x="2042" y="1044"/>
                </a:lnTo>
                <a:lnTo>
                  <a:pt x="2042" y="1134"/>
                </a:lnTo>
                <a:lnTo>
                  <a:pt x="2223" y="1271"/>
                </a:lnTo>
                <a:lnTo>
                  <a:pt x="2087" y="1452"/>
                </a:lnTo>
                <a:lnTo>
                  <a:pt x="2178" y="1633"/>
                </a:lnTo>
                <a:lnTo>
                  <a:pt x="2314" y="1770"/>
                </a:lnTo>
                <a:lnTo>
                  <a:pt x="2223" y="1815"/>
                </a:lnTo>
                <a:lnTo>
                  <a:pt x="2087" y="1815"/>
                </a:lnTo>
                <a:lnTo>
                  <a:pt x="2042" y="1724"/>
                </a:lnTo>
                <a:lnTo>
                  <a:pt x="1951" y="1770"/>
                </a:lnTo>
                <a:lnTo>
                  <a:pt x="1860" y="1770"/>
                </a:lnTo>
                <a:lnTo>
                  <a:pt x="1906" y="1679"/>
                </a:lnTo>
                <a:lnTo>
                  <a:pt x="1951" y="1633"/>
                </a:lnTo>
                <a:lnTo>
                  <a:pt x="1769" y="1497"/>
                </a:lnTo>
                <a:lnTo>
                  <a:pt x="1724" y="1407"/>
                </a:lnTo>
                <a:lnTo>
                  <a:pt x="1633" y="1271"/>
                </a:lnTo>
                <a:close/>
              </a:path>
            </a:pathLst>
          </a:custGeom>
          <a:solidFill>
            <a:srgbClr val="FF3300">
              <a:alpha val="30000"/>
            </a:srgbClr>
          </a:solidFill>
          <a:ln w="57150" cap="flat" cmpd="sng">
            <a:solidFill>
              <a:srgbClr val="FF3300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4763 L 0.06198 0.0476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5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4971 L -0.06337 0.049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5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5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5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5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37 0.04971 L -0.18194 0.167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5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5346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042988" y="549275"/>
            <a:ext cx="741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Жители Древней Спарты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1619250" y="1773238"/>
            <a:ext cx="5688013" cy="1081087"/>
          </a:xfrm>
          <a:prstGeom prst="bevel">
            <a:avLst>
              <a:gd name="adj" fmla="val 12500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5400" b="1">
                <a:latin typeface="Book Antiqua" pitchFamily="18" charset="0"/>
              </a:rPr>
              <a:t>Спартиаты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1547813" y="3429000"/>
            <a:ext cx="5688012" cy="1081088"/>
          </a:xfrm>
          <a:prstGeom prst="bevel">
            <a:avLst>
              <a:gd name="adj" fmla="val 1250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5400" b="1">
                <a:latin typeface="Book Antiqua" pitchFamily="18" charset="0"/>
              </a:rPr>
              <a:t>Периэки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1619250" y="5157788"/>
            <a:ext cx="5688013" cy="1081087"/>
          </a:xfrm>
          <a:prstGeom prst="bevel">
            <a:avLst>
              <a:gd name="adj" fmla="val 12500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5400" b="1">
                <a:latin typeface="Book Antiqua" pitchFamily="18" charset="0"/>
              </a:rPr>
              <a:t>Илоты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  <p:bldP spid="27654" grpId="0" animBg="1"/>
      <p:bldP spid="276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>
          <a:xfrm>
            <a:off x="0" y="765175"/>
            <a:ext cx="9144000" cy="1066800"/>
          </a:xfrm>
        </p:spPr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714B25"/>
                </a:solidFill>
              </a:rPr>
              <a:t>Категории населения Древней Спарты</a:t>
            </a:r>
          </a:p>
        </p:txBody>
      </p:sp>
      <p:graphicFrame>
        <p:nvGraphicFramePr>
          <p:cNvPr id="43029" name="Group 21"/>
          <p:cNvGraphicFramePr>
            <a:graphicFrameLocks noGrp="1"/>
          </p:cNvGraphicFramePr>
          <p:nvPr>
            <p:ph idx="1"/>
          </p:nvPr>
        </p:nvGraphicFramePr>
        <p:xfrm>
          <a:off x="250825" y="2276475"/>
          <a:ext cx="2057400" cy="4324350"/>
        </p:xfrm>
        <a:graphic>
          <a:graphicData uri="http://schemas.openxmlformats.org/drawingml/2006/table">
            <a:tbl>
              <a:tblPr/>
              <a:tblGrid>
                <a:gridCol w="2057400"/>
              </a:tblGrid>
              <a:tr h="2162175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5AB81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Какое положение занимали в обществе?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2175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5AB81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Чем занимались?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21"/>
          <p:cNvGraphicFramePr>
            <a:graphicFrameLocks/>
          </p:cNvGraphicFramePr>
          <p:nvPr/>
        </p:nvGraphicFramePr>
        <p:xfrm>
          <a:off x="2339975" y="2276475"/>
          <a:ext cx="2273424" cy="4324350"/>
        </p:xfrm>
        <a:graphic>
          <a:graphicData uri="http://schemas.openxmlformats.org/drawingml/2006/table">
            <a:tbl>
              <a:tblPr/>
              <a:tblGrid>
                <a:gridCol w="2273424"/>
              </a:tblGrid>
              <a:tr h="2162175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5AB81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onstantia" pitchFamily="18" charset="0"/>
                        </a:rPr>
                        <a:t>Спартанцы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5AB81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2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5AB81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Полноправные граждане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2175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5AB81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Военное  дело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Group 21"/>
          <p:cNvGraphicFramePr>
            <a:graphicFrameLocks/>
          </p:cNvGraphicFramePr>
          <p:nvPr/>
        </p:nvGraphicFramePr>
        <p:xfrm>
          <a:off x="4643438" y="2276475"/>
          <a:ext cx="2160240" cy="4324350"/>
        </p:xfrm>
        <a:graphic>
          <a:graphicData uri="http://schemas.openxmlformats.org/drawingml/2006/table">
            <a:tbl>
              <a:tblPr/>
              <a:tblGrid>
                <a:gridCol w="2160240"/>
              </a:tblGrid>
              <a:tr h="2162175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5AB81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Constantia" pitchFamily="18" charset="0"/>
                        </a:rPr>
                        <a:t>Илоты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5AB81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endParaRPr kumimoji="0" lang="ru-RU" sz="2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5AB81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Рабы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2175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5AB81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21"/>
          <p:cNvGraphicFramePr>
            <a:graphicFrameLocks/>
          </p:cNvGraphicFramePr>
          <p:nvPr/>
        </p:nvGraphicFramePr>
        <p:xfrm>
          <a:off x="6804025" y="2276475"/>
          <a:ext cx="2160240" cy="4324350"/>
        </p:xfrm>
        <a:graphic>
          <a:graphicData uri="http://schemas.openxmlformats.org/drawingml/2006/table">
            <a:tbl>
              <a:tblPr/>
              <a:tblGrid>
                <a:gridCol w="2160240"/>
              </a:tblGrid>
              <a:tr h="2162175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5AB81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onstantia" pitchFamily="18" charset="0"/>
                        </a:rPr>
                        <a:t>Периэки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5AB81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Неграждане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5AB81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Свободные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5AB81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Неполноправные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2175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5AB81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Ремесло</a:t>
                      </a:r>
                    </a:p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5AB81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Торговля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71775" y="260350"/>
            <a:ext cx="3384550" cy="3600450"/>
            <a:chOff x="106" y="815"/>
            <a:chExt cx="1299" cy="1515"/>
          </a:xfrm>
        </p:grpSpPr>
        <p:pic>
          <p:nvPicPr>
            <p:cNvPr id="28680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9B9B9B"/>
                </a:clrFrom>
                <a:clrTo>
                  <a:srgbClr val="9B9B9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106" y="815"/>
              <a:ext cx="1299" cy="151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106500" name="Rectangle 4"/>
            <p:cNvSpPr>
              <a:spLocks noChangeArrowheads="1"/>
            </p:cNvSpPr>
            <p:nvPr/>
          </p:nvSpPr>
          <p:spPr bwMode="auto">
            <a:xfrm>
              <a:off x="284" y="836"/>
              <a:ext cx="938" cy="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>
                  <a:solidFill>
                    <a:srgbClr val="F0F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ЗАКОНЫ</a:t>
              </a:r>
            </a:p>
          </p:txBody>
        </p:sp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299" y="2179"/>
              <a:ext cx="938" cy="117"/>
            </a:xfrm>
            <a:prstGeom prst="rect">
              <a:avLst/>
            </a:prstGeom>
            <a:solidFill>
              <a:srgbClr val="56565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b="1">
                  <a:solidFill>
                    <a:srgbClr val="F0F0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ЛИКУРГА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79388" y="4049713"/>
            <a:ext cx="8785225" cy="2808287"/>
            <a:chOff x="1682" y="1028"/>
            <a:chExt cx="3812" cy="2721"/>
          </a:xfrm>
        </p:grpSpPr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>
              <a:off x="1807" y="1071"/>
              <a:ext cx="3590" cy="2595"/>
            </a:xfrm>
            <a:prstGeom prst="rect">
              <a:avLst/>
            </a:prstGeom>
            <a:solidFill>
              <a:srgbClr val="7A5128">
                <a:alpha val="24001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ru-RU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Все спартиаты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–</a:t>
              </a:r>
              <a:r>
                <a:rPr lang="ru-RU" dirty="0">
                  <a:solidFill>
                    <a:srgbClr val="7A5128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B78D65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493018"/>
                      </a:outerShdw>
                    </a:cont>
                    <a:effect ref="fillLine"/>
                  </a:effectDag>
                </a:rPr>
                <a:t> </a:t>
              </a:r>
              <a:r>
                <a:rPr lang="ru-RU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члены  общины равных</a:t>
              </a:r>
              <a:r>
                <a:rPr lang="en-US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.</a:t>
              </a:r>
              <a:endPara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>
                <a:defRPr/>
              </a:pPr>
              <a:endPara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Вся земля  в Спарте </a:t>
              </a:r>
              <a:r>
                <a:rPr lang="ru-RU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–</a:t>
              </a:r>
              <a:r>
                <a:rPr lang="ru-RU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у общины равных.</a:t>
              </a:r>
            </a:p>
            <a:p>
              <a:pPr>
                <a:defRPr/>
              </a:pPr>
              <a:endPara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  <a:p>
              <a:pPr>
                <a:buFont typeface="Arial" pitchFamily="34" charset="0"/>
                <a:buChar char="•"/>
                <a:defRPr/>
              </a:pPr>
              <a:r>
                <a:rPr lang="ru-RU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Каждой семье спартиатов – равный  участок земли</a:t>
              </a:r>
              <a:r>
                <a:rPr lang="en-US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.</a:t>
              </a:r>
              <a:endPara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6504" name="Line 8"/>
            <p:cNvSpPr>
              <a:spLocks noChangeShapeType="1"/>
            </p:cNvSpPr>
            <p:nvPr/>
          </p:nvSpPr>
          <p:spPr bwMode="auto">
            <a:xfrm>
              <a:off x="1682" y="1028"/>
              <a:ext cx="0" cy="2721"/>
            </a:xfrm>
            <a:prstGeom prst="line">
              <a:avLst/>
            </a:prstGeom>
            <a:noFill/>
            <a:ln w="38100" cmpd="dbl">
              <a:solidFill>
                <a:srgbClr val="7A5128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505" name="Line 9"/>
            <p:cNvSpPr>
              <a:spLocks noChangeShapeType="1"/>
            </p:cNvSpPr>
            <p:nvPr/>
          </p:nvSpPr>
          <p:spPr bwMode="auto">
            <a:xfrm>
              <a:off x="5494" y="1028"/>
              <a:ext cx="0" cy="2721"/>
            </a:xfrm>
            <a:prstGeom prst="line">
              <a:avLst/>
            </a:prstGeom>
            <a:noFill/>
            <a:ln w="38100" cmpd="dbl">
              <a:solidFill>
                <a:srgbClr val="7A5128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506" name="Line 10"/>
            <p:cNvSpPr>
              <a:spLocks noChangeShapeType="1"/>
            </p:cNvSpPr>
            <p:nvPr/>
          </p:nvSpPr>
          <p:spPr bwMode="auto">
            <a:xfrm>
              <a:off x="1744" y="1123"/>
              <a:ext cx="0" cy="2210"/>
            </a:xfrm>
            <a:prstGeom prst="line">
              <a:avLst/>
            </a:prstGeom>
            <a:noFill/>
            <a:ln w="38100" cmpd="dbl">
              <a:solidFill>
                <a:srgbClr val="7A5128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507" name="Line 11"/>
            <p:cNvSpPr>
              <a:spLocks noChangeShapeType="1"/>
            </p:cNvSpPr>
            <p:nvPr/>
          </p:nvSpPr>
          <p:spPr bwMode="auto">
            <a:xfrm>
              <a:off x="5432" y="1054"/>
              <a:ext cx="0" cy="2210"/>
            </a:xfrm>
            <a:prstGeom prst="line">
              <a:avLst/>
            </a:prstGeom>
            <a:noFill/>
            <a:ln w="38100" cmpd="dbl">
              <a:solidFill>
                <a:srgbClr val="7A5128"/>
              </a:solidFill>
              <a:round/>
              <a:headEnd type="oval" w="med" len="med"/>
              <a:tailEnd type="oval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2771775" y="188913"/>
            <a:ext cx="3527425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Два царя</a:t>
            </a:r>
          </a:p>
        </p:txBody>
      </p:sp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5524500"/>
            <a:ext cx="1800225" cy="13335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5522913"/>
            <a:ext cx="1800225" cy="133508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5522913"/>
            <a:ext cx="1800225" cy="133508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1763713" y="4868863"/>
            <a:ext cx="5400675" cy="647700"/>
          </a:xfrm>
          <a:prstGeom prst="rect">
            <a:avLst/>
          </a:prstGeom>
          <a:solidFill>
            <a:srgbClr val="996633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Народное собрание</a:t>
            </a:r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2771775" y="2276475"/>
            <a:ext cx="3527425" cy="1081088"/>
          </a:xfrm>
          <a:prstGeom prst="rect">
            <a:avLst/>
          </a:prstGeom>
          <a:solidFill>
            <a:srgbClr val="996633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Совет </a:t>
            </a:r>
          </a:p>
          <a:p>
            <a:pPr algn="ctr">
              <a:defRPr/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старейшин</a:t>
            </a:r>
          </a:p>
        </p:txBody>
      </p:sp>
      <p:pic>
        <p:nvPicPr>
          <p:cNvPr id="22535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3357563"/>
            <a:ext cx="28797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849313"/>
            <a:ext cx="2232025" cy="1427162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150"/>
            <a:ext cx="7561263" cy="5257800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бычная">
      <a:dk1>
        <a:sysClr val="windowText" lastClr="000000"/>
      </a:dk1>
      <a:lt1>
        <a:sysClr val="window" lastClr="F4F4F4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1119</TotalTime>
  <Words>180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Слайд 1</vt:lpstr>
      <vt:lpstr>Тема урока:</vt:lpstr>
      <vt:lpstr>Слайд 3</vt:lpstr>
      <vt:lpstr>Слайд 4</vt:lpstr>
      <vt:lpstr>Слайд 5</vt:lpstr>
      <vt:lpstr>Категории населения Древней Спарты</vt:lpstr>
      <vt:lpstr>Слайд 7</vt:lpstr>
      <vt:lpstr>Слайд 8</vt:lpstr>
      <vt:lpstr>Слайд 9</vt:lpstr>
      <vt:lpstr>Спартанские женщины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Ольга Викторовна</cp:lastModifiedBy>
  <cp:revision>88</cp:revision>
  <dcterms:created xsi:type="dcterms:W3CDTF">2007-01-30T12:12:32Z</dcterms:created>
  <dcterms:modified xsi:type="dcterms:W3CDTF">2014-02-03T09:55:38Z</dcterms:modified>
</cp:coreProperties>
</file>