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5ABD0-0D9E-4AF9-BF23-8C2CA620E11E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DAA8B-ADCB-4561-BD7F-79F5F376C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DAA8B-ADCB-4561-BD7F-79F5F376CDE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DAA8B-ADCB-4561-BD7F-79F5F376CDE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F5F741-D87F-4E7F-8D1C-D084B9788B73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1A11B3-0165-49C4-A4F9-6956A05F8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5F741-D87F-4E7F-8D1C-D084B9788B73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A11B3-0165-49C4-A4F9-6956A05F8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5F741-D87F-4E7F-8D1C-D084B9788B73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A11B3-0165-49C4-A4F9-6956A05F8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5F741-D87F-4E7F-8D1C-D084B9788B73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A11B3-0165-49C4-A4F9-6956A05F8F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5F741-D87F-4E7F-8D1C-D084B9788B73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A11B3-0165-49C4-A4F9-6956A05F8F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5F741-D87F-4E7F-8D1C-D084B9788B73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A11B3-0165-49C4-A4F9-6956A05F8F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5F741-D87F-4E7F-8D1C-D084B9788B73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A11B3-0165-49C4-A4F9-6956A05F8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5F741-D87F-4E7F-8D1C-D084B9788B73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A11B3-0165-49C4-A4F9-6956A05F8F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5F741-D87F-4E7F-8D1C-D084B9788B73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A11B3-0165-49C4-A4F9-6956A05F8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F5F741-D87F-4E7F-8D1C-D084B9788B73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A11B3-0165-49C4-A4F9-6956A05F8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F5F741-D87F-4E7F-8D1C-D084B9788B73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1A11B3-0165-49C4-A4F9-6956A05F8F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F5F741-D87F-4E7F-8D1C-D084B9788B73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1A11B3-0165-49C4-A4F9-6956A05F8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Треугольник</a:t>
            </a:r>
            <a:br>
              <a:rPr lang="ru-RU" dirty="0" smtClean="0"/>
            </a:br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Задачи на проверку истинности </a:t>
            </a:r>
            <a:r>
              <a:rPr lang="ru-RU" dirty="0" smtClean="0"/>
              <a:t>утверждений</a:t>
            </a:r>
          </a:p>
          <a:p>
            <a:r>
              <a:rPr lang="ru-RU" dirty="0" smtClean="0"/>
              <a:t>К сборнику ГИА А.В.Семенова и др. </a:t>
            </a:r>
            <a:r>
              <a:rPr lang="ru-RU" smtClean="0"/>
              <a:t>Математика 2013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Если две стороны и угол одного треугольника равны соответственно двум сторонам и углу другого треугольника, то такие треугольники подобны</a:t>
            </a:r>
          </a:p>
          <a:p>
            <a:r>
              <a:rPr lang="ru-RU" dirty="0" smtClean="0"/>
              <a:t>Если две стороны и угол одного треугольника равны соответственно двум сторонам и углу другого треугольника, то такие треугольники </a:t>
            </a:r>
            <a:r>
              <a:rPr lang="ru-RU" dirty="0" smtClean="0">
                <a:solidFill>
                  <a:srgbClr val="FF0000"/>
                </a:solidFill>
              </a:rPr>
              <a:t>равны, но равные треугольники подобны с коэффициентом подобия 1.</a:t>
            </a:r>
          </a:p>
          <a:p>
            <a:r>
              <a:rPr lang="ru-RU" dirty="0" smtClean="0"/>
              <a:t>Ответ: верно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2.1.25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три стороны одного треугольника соответственно равны трем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сторонам другого треугольника, то такие треугольники подобны</a:t>
            </a:r>
          </a:p>
          <a:p>
            <a:r>
              <a:rPr lang="ru-RU" dirty="0" smtClean="0"/>
              <a:t>Они равны, следовательно - подобны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верно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2.1.26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катет и острый угол одного прямоугольного треугольника соответственно равны катету и углу другого треугольника, то такие треугольники равны</a:t>
            </a:r>
          </a:p>
          <a:p>
            <a:r>
              <a:rPr lang="ru-RU" dirty="0" smtClean="0"/>
              <a:t>Если катет и острый угол одного прямоугольного треугольника соответственно равны катету и</a:t>
            </a:r>
            <a:r>
              <a:rPr lang="ru-RU" dirty="0" smtClean="0">
                <a:solidFill>
                  <a:srgbClr val="FF0000"/>
                </a:solidFill>
              </a:rPr>
              <a:t> острому</a:t>
            </a:r>
            <a:r>
              <a:rPr lang="ru-RU" dirty="0" smtClean="0"/>
              <a:t> углу другого треугольника, то такие треугольники равны</a:t>
            </a:r>
          </a:p>
          <a:p>
            <a:r>
              <a:rPr lang="ru-RU" dirty="0" smtClean="0"/>
              <a:t>Ответ: не верно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2.1.27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острый угол одного прямоугольного треугольника равен углу другого прямоугольного треугольника, то такие треугольники равны</a:t>
            </a:r>
          </a:p>
          <a:p>
            <a:r>
              <a:rPr lang="ru-RU" dirty="0" smtClean="0"/>
              <a:t>Если острый угол одного прямоугольного треугольника равен углу другого прямоугольного треугольника, то такие треугольники </a:t>
            </a:r>
            <a:r>
              <a:rPr lang="ru-RU" dirty="0" smtClean="0">
                <a:solidFill>
                  <a:srgbClr val="FF0000"/>
                </a:solidFill>
              </a:rPr>
              <a:t>подобны, </a:t>
            </a:r>
            <a:r>
              <a:rPr lang="ru-RU" dirty="0" smtClean="0"/>
              <a:t>т.к. у них будет по 2 равных угла.</a:t>
            </a:r>
          </a:p>
          <a:p>
            <a:r>
              <a:rPr lang="ru-RU" dirty="0" smtClean="0"/>
              <a:t>Ответ: не верно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2.1.28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Любые два равносторонних треугольника подобны</a:t>
            </a:r>
          </a:p>
          <a:p>
            <a:r>
              <a:rPr lang="ru-RU" dirty="0" smtClean="0"/>
              <a:t>Да, т.к. у них есть  по два равных угла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Ответ: верно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2.1.29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Любые два равнобедренных треугольника подобны</a:t>
            </a:r>
          </a:p>
          <a:p>
            <a:r>
              <a:rPr lang="ru-RU" dirty="0" smtClean="0"/>
              <a:t>У двух равнобедренных треугольников не обязательно  соответственно равные углы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 Не верно: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2.1.30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Любые два прямоугольных треугольника подобны</a:t>
            </a:r>
          </a:p>
          <a:p>
            <a:r>
              <a:rPr lang="ru-RU" dirty="0" smtClean="0"/>
              <a:t>У прямоугольных треугольников всегда равны только прямые углы, об остальных в данной задаче не известно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не верно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2.1.31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Любые два равнобедренных прямоугольных треугольника подобны</a:t>
            </a:r>
          </a:p>
          <a:p>
            <a:endParaRPr lang="ru-RU" dirty="0" smtClean="0"/>
          </a:p>
          <a:p>
            <a:r>
              <a:rPr lang="ru-RU" dirty="0" smtClean="0"/>
              <a:t>В равнобедренных прямоугольных треугольниках углы при основании всегда 90°:2=45°.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верно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2.1.32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Каждая сторона треугольника равна сумме двух других сторон</a:t>
            </a:r>
          </a:p>
          <a:p>
            <a:r>
              <a:rPr lang="ru-RU" dirty="0" smtClean="0"/>
              <a:t>Каждая сторона треугольника </a:t>
            </a:r>
            <a:r>
              <a:rPr lang="ru-RU" dirty="0" smtClean="0">
                <a:solidFill>
                  <a:schemeClr val="accent2"/>
                </a:solidFill>
              </a:rPr>
              <a:t>меньше </a:t>
            </a:r>
            <a:r>
              <a:rPr lang="ru-RU" dirty="0" smtClean="0"/>
              <a:t>суммы двух других сторон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не верно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2.1.33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Каждая сторона треугольника меньше разности двух других сторон </a:t>
            </a:r>
          </a:p>
          <a:p>
            <a:r>
              <a:rPr lang="ru-RU" dirty="0" smtClean="0"/>
              <a:t>Каждая сторона треугольника </a:t>
            </a:r>
            <a:r>
              <a:rPr lang="ru-RU" dirty="0" smtClean="0">
                <a:solidFill>
                  <a:schemeClr val="accent2"/>
                </a:solidFill>
              </a:rPr>
              <a:t>больше</a:t>
            </a:r>
            <a:r>
              <a:rPr lang="ru-RU" dirty="0" smtClean="0"/>
              <a:t> разности двух других сторон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не верно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2.1.34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2.1.17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321571" y="2750339"/>
            <a:ext cx="1143008" cy="6429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035951" y="2678901"/>
            <a:ext cx="1071570" cy="7143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571604" y="3500438"/>
            <a:ext cx="2714644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rot="522255">
            <a:off x="2571736" y="3357562"/>
            <a:ext cx="571504" cy="28575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214414" y="378619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57488" y="378619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Внешний угол треугольника равен сумме двух его внутренних </a:t>
            </a:r>
            <a:r>
              <a:rPr lang="ru-RU" dirty="0" smtClean="0">
                <a:solidFill>
                  <a:srgbClr val="FF0000"/>
                </a:solidFill>
              </a:rPr>
              <a:t>не смежных с ним</a:t>
            </a:r>
          </a:p>
          <a:p>
            <a:r>
              <a:rPr lang="ru-RU" dirty="0" smtClean="0"/>
              <a:t>          В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             </a:t>
            </a:r>
          </a:p>
          <a:p>
            <a:endParaRPr lang="ru-RU" dirty="0" smtClean="0"/>
          </a:p>
          <a:p>
            <a:r>
              <a:rPr lang="en-US" dirty="0" smtClean="0"/>
              <a:t>                                D</a:t>
            </a:r>
            <a:endParaRPr lang="ru-RU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&lt;DCD=&lt;A+&lt;B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не верно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00562" y="1928802"/>
            <a:ext cx="3500462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Треугольник со сторонами 3, 4, 5 существует </a:t>
            </a:r>
          </a:p>
          <a:p>
            <a:r>
              <a:rPr lang="ru-RU" dirty="0" smtClean="0"/>
              <a:t>Треугольник со сторонами 3, 4, 5 существует, он прямоугольный и носит название Египетский треугольник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верно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2.1.35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треугольнике против меньшей стороны лежит меньший угол </a:t>
            </a:r>
          </a:p>
          <a:p>
            <a:r>
              <a:rPr lang="ru-RU" dirty="0" smtClean="0"/>
              <a:t>В треугольнике против меньшей стороны лежит меньший угол, </a:t>
            </a:r>
            <a:r>
              <a:rPr lang="ru-RU" dirty="0" smtClean="0">
                <a:solidFill>
                  <a:schemeClr val="accent2"/>
                </a:solidFill>
              </a:rPr>
              <a:t>а против большей стороны – больший.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верно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2.1.36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треугольнике против большего угла лежит меньшая сторона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не верно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2.1.37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треугольнике АВС, для которого </a:t>
            </a:r>
            <a:r>
              <a:rPr lang="en-US" dirty="0" smtClean="0"/>
              <a:t>&lt;A=45°, &lt;B=55°,&lt;C=80°</a:t>
            </a:r>
            <a:r>
              <a:rPr lang="ru-RU" dirty="0" smtClean="0"/>
              <a:t>, сторона АВ – наибольшая.</a:t>
            </a:r>
          </a:p>
          <a:p>
            <a:endParaRPr lang="ru-RU" dirty="0" smtClean="0"/>
          </a:p>
          <a:p>
            <a:r>
              <a:rPr lang="ru-RU" dirty="0" smtClean="0"/>
              <a:t>АВ лежит против </a:t>
            </a:r>
            <a:r>
              <a:rPr lang="en-US" dirty="0" smtClean="0"/>
              <a:t>&lt;</a:t>
            </a:r>
            <a:r>
              <a:rPr lang="ru-RU" dirty="0" smtClean="0"/>
              <a:t>С, а он наибольший, значит, АВ – наибольшая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верно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2.1.38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треугольнике АВС, для которого АВ=6, ВС=7, АС=8, угол С – наибольший.</a:t>
            </a:r>
          </a:p>
          <a:p>
            <a:endParaRPr lang="ru-RU" dirty="0" smtClean="0"/>
          </a:p>
          <a:p>
            <a:r>
              <a:rPr lang="ru-RU" dirty="0" smtClean="0"/>
              <a:t>Угол С лежит против стороны АВ, но она наименьшая. Следовательно угол С не может быть наибольшим.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не верно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2.1.39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2.2.1-2.2.5</a:t>
            </a:r>
          </a:p>
          <a:p>
            <a:r>
              <a:rPr lang="ru-RU" dirty="0" smtClean="0"/>
              <a:t>2.2.20-2.2.22</a:t>
            </a:r>
          </a:p>
          <a:p>
            <a:r>
              <a:rPr lang="ru-RU" dirty="0" smtClean="0"/>
              <a:t>2.3.1-2.3.11</a:t>
            </a:r>
          </a:p>
          <a:p>
            <a:endParaRPr lang="ru-RU" dirty="0" smtClean="0"/>
          </a:p>
          <a:p>
            <a:r>
              <a:rPr lang="ru-RU" dirty="0" smtClean="0"/>
              <a:t>Остаток – дома на «3»</a:t>
            </a:r>
          </a:p>
          <a:p>
            <a:r>
              <a:rPr lang="ru-RU" dirty="0" smtClean="0"/>
              <a:t>              на  «4» и на «5»+ 4.2.3-4.2.7 (в зависимости от правильно решенных задач)</a:t>
            </a:r>
          </a:p>
          <a:p>
            <a:r>
              <a:rPr lang="ru-RU" dirty="0" smtClean="0"/>
              <a:t>Повторить формулы площадей треугольника (</a:t>
            </a:r>
            <a:r>
              <a:rPr lang="ru-RU" smtClean="0"/>
              <a:t>7 вариантов)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задачи на вычисления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/>
          <a:lstStyle/>
          <a:p>
            <a:r>
              <a:rPr lang="ru-RU" dirty="0" smtClean="0"/>
              <a:t>Сумма углов прямоугольного треугольника равна 90°</a:t>
            </a:r>
          </a:p>
          <a:p>
            <a:r>
              <a:rPr lang="ru-RU" dirty="0" smtClean="0"/>
              <a:t>Сумма </a:t>
            </a:r>
            <a:r>
              <a:rPr lang="ru-RU" dirty="0" smtClean="0">
                <a:solidFill>
                  <a:srgbClr val="FF0000"/>
                </a:solidFill>
              </a:rPr>
              <a:t>острых</a:t>
            </a:r>
            <a:r>
              <a:rPr lang="ru-RU" dirty="0" smtClean="0"/>
              <a:t> углов прямоугольного треугольника равна 90°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2.1.18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571604" y="3429000"/>
            <a:ext cx="1000132" cy="15001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3214686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4714884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4857760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4714884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&lt;A+&lt;B=90°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5857892"/>
            <a:ext cx="2016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</a:t>
            </a:r>
            <a:r>
              <a:rPr lang="ru-RU" baseline="0" dirty="0" smtClean="0"/>
              <a:t> не верно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Сумма углов равнобедренного треугольника равна 180°</a:t>
            </a:r>
          </a:p>
          <a:p>
            <a:r>
              <a:rPr lang="ru-RU" dirty="0" smtClean="0"/>
              <a:t>Теорема верна для любого треугольника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верно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2.1.19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428728" y="3071810"/>
            <a:ext cx="1428760" cy="1428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два угла треугольника равны 36° и 64°, то третий угол равен 100°</a:t>
            </a:r>
          </a:p>
          <a:p>
            <a:r>
              <a:rPr lang="ru-RU" u="sng" dirty="0" smtClean="0"/>
              <a:t>Решение:</a:t>
            </a:r>
            <a:r>
              <a:rPr lang="ru-RU" dirty="0" smtClean="0"/>
              <a:t> Сумма углов треугольника равна 180°, тогда третий угол равен </a:t>
            </a:r>
          </a:p>
          <a:p>
            <a:r>
              <a:rPr lang="ru-RU" dirty="0" smtClean="0"/>
              <a:t>180°-(36°+64°)=80°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не верно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один из углов равнобедренного треугольника равен 30°, то другой его угол равен 120°.</a:t>
            </a:r>
          </a:p>
          <a:p>
            <a:r>
              <a:rPr lang="ru-RU" u="sng" dirty="0" smtClean="0"/>
              <a:t>Решение:</a:t>
            </a:r>
            <a:r>
              <a:rPr lang="ru-RU" dirty="0" smtClean="0"/>
              <a:t> Если угол в 30° - угол при основании, то верно, если при вершине, то – нет. Однозначно ответить нельзя.</a:t>
            </a:r>
          </a:p>
          <a:p>
            <a:endParaRPr lang="ru-RU" u="sng" dirty="0" smtClean="0"/>
          </a:p>
          <a:p>
            <a:endParaRPr lang="ru-RU" u="sng" dirty="0" smtClean="0"/>
          </a:p>
          <a:p>
            <a:r>
              <a:rPr lang="ru-RU" u="sng" dirty="0" smtClean="0"/>
              <a:t>Ответ: </a:t>
            </a:r>
            <a:r>
              <a:rPr lang="ru-RU" dirty="0" smtClean="0"/>
              <a:t>Не верно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2.1.21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в треугольнике АВС углы А и В равны соответственно 40° и 70°, то внешний угол этого треугольника при вершине С равен 70°.</a:t>
            </a:r>
          </a:p>
          <a:p>
            <a:r>
              <a:rPr lang="ru-RU" u="sng" dirty="0" smtClean="0"/>
              <a:t>Решение</a:t>
            </a:r>
            <a:r>
              <a:rPr lang="ru-RU" dirty="0" smtClean="0"/>
              <a:t>: внешний угол при вершине С не смежный с углами А и В, поэтому он равен сумме этих углов А и В. 40° + 70°=110°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не верно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2.1.22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две стороны и угол одного треугольника равны соответственно двум сторонам и углу другого треугольника, то такие треугольники равны</a:t>
            </a:r>
          </a:p>
          <a:p>
            <a:r>
              <a:rPr lang="ru-RU" dirty="0" smtClean="0"/>
              <a:t>Если две стороны и угол </a:t>
            </a:r>
            <a:r>
              <a:rPr lang="ru-RU" dirty="0" smtClean="0">
                <a:solidFill>
                  <a:srgbClr val="FF0000"/>
                </a:solidFill>
              </a:rPr>
              <a:t>между ними</a:t>
            </a:r>
            <a:r>
              <a:rPr lang="ru-RU" dirty="0" smtClean="0"/>
              <a:t> одного треугольника равны соответственно двум сторонам и углу </a:t>
            </a:r>
            <a:r>
              <a:rPr lang="ru-RU" dirty="0" smtClean="0">
                <a:solidFill>
                  <a:srgbClr val="FF0000"/>
                </a:solidFill>
              </a:rPr>
              <a:t>между ними </a:t>
            </a:r>
            <a:r>
              <a:rPr lang="ru-RU" dirty="0" smtClean="0"/>
              <a:t>другого треугольника, то такие треугольники равны</a:t>
            </a:r>
          </a:p>
          <a:p>
            <a:endParaRPr lang="ru-RU" dirty="0" smtClean="0"/>
          </a:p>
          <a:p>
            <a:r>
              <a:rPr lang="ru-RU" dirty="0" smtClean="0"/>
              <a:t>Ответ:  не верно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2.1.23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Если три угла одного треугольника соответственно равны трем углам другого треугольника, то такие треугольники равны</a:t>
            </a:r>
          </a:p>
          <a:p>
            <a:r>
              <a:rPr lang="ru-RU" dirty="0" smtClean="0"/>
              <a:t>Если три угла одного треугольника соответственно равны трем углам другого треугольника, то такие треугольники </a:t>
            </a:r>
            <a:r>
              <a:rPr lang="ru-RU" dirty="0" smtClean="0">
                <a:solidFill>
                  <a:srgbClr val="FF0000"/>
                </a:solidFill>
              </a:rPr>
              <a:t>подобны</a:t>
            </a:r>
          </a:p>
          <a:p>
            <a:r>
              <a:rPr lang="ru-RU" dirty="0" smtClean="0"/>
              <a:t>Если три </a:t>
            </a:r>
            <a:r>
              <a:rPr lang="ru-RU" dirty="0" smtClean="0">
                <a:solidFill>
                  <a:srgbClr val="FF0000"/>
                </a:solidFill>
              </a:rPr>
              <a:t>стороны</a:t>
            </a:r>
            <a:r>
              <a:rPr lang="ru-RU" dirty="0" smtClean="0"/>
              <a:t> одного треугольника соответственно равны трем</a:t>
            </a:r>
            <a:r>
              <a:rPr lang="ru-RU" dirty="0" smtClean="0">
                <a:solidFill>
                  <a:srgbClr val="FF0000"/>
                </a:solidFill>
              </a:rPr>
              <a:t> сторонам</a:t>
            </a:r>
            <a:r>
              <a:rPr lang="ru-RU" dirty="0" smtClean="0"/>
              <a:t> другого треугольника, то такие треугольники равны</a:t>
            </a:r>
          </a:p>
          <a:p>
            <a:r>
              <a:rPr lang="ru-RU" dirty="0" smtClean="0"/>
              <a:t>Ответ: не верно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2.1.24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842</Words>
  <Application>Microsoft Office PowerPoint</Application>
  <PresentationFormat>Экран (4:3)</PresentationFormat>
  <Paragraphs>177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Треугольник повторение</vt:lpstr>
      <vt:lpstr>2.1.17</vt:lpstr>
      <vt:lpstr>2.1.18</vt:lpstr>
      <vt:lpstr>2.1.19</vt:lpstr>
      <vt:lpstr>2.1.20</vt:lpstr>
      <vt:lpstr>2.1.21</vt:lpstr>
      <vt:lpstr>2.1.22</vt:lpstr>
      <vt:lpstr>2.1.23</vt:lpstr>
      <vt:lpstr>2.1.24</vt:lpstr>
      <vt:lpstr>2.1.25</vt:lpstr>
      <vt:lpstr>2.1.26</vt:lpstr>
      <vt:lpstr>2.1.27</vt:lpstr>
      <vt:lpstr>2.1.28</vt:lpstr>
      <vt:lpstr>2.1.29</vt:lpstr>
      <vt:lpstr>2.1.30</vt:lpstr>
      <vt:lpstr>2.1.31</vt:lpstr>
      <vt:lpstr>2.1.32</vt:lpstr>
      <vt:lpstr>2.1.33</vt:lpstr>
      <vt:lpstr>2.1.34</vt:lpstr>
      <vt:lpstr>2.1.35</vt:lpstr>
      <vt:lpstr>2.1.36</vt:lpstr>
      <vt:lpstr>2.1.37</vt:lpstr>
      <vt:lpstr>2.1.38</vt:lpstr>
      <vt:lpstr>2.1.39</vt:lpstr>
      <vt:lpstr>Решаем задачи на вычисления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43</cp:revision>
  <dcterms:created xsi:type="dcterms:W3CDTF">2013-03-31T17:58:09Z</dcterms:created>
  <dcterms:modified xsi:type="dcterms:W3CDTF">2013-03-31T19:28:48Z</dcterms:modified>
</cp:coreProperties>
</file>