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58" r:id="rId3"/>
    <p:sldId id="259" r:id="rId4"/>
    <p:sldId id="261" r:id="rId5"/>
    <p:sldId id="263" r:id="rId6"/>
    <p:sldId id="266" r:id="rId7"/>
    <p:sldId id="264" r:id="rId8"/>
    <p:sldId id="265" r:id="rId9"/>
    <p:sldId id="267" r:id="rId10"/>
    <p:sldId id="270" r:id="rId11"/>
    <p:sldId id="269" r:id="rId12"/>
    <p:sldId id="262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A73FF7-5D3C-459C-8315-03B656D5F1F3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9EB383-2F58-4EBF-8372-C58D1CE6882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alphaModFix amt="3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jpeg"/><Relationship Id="rId2" Type="http://schemas.openxmlformats.org/officeDocument/2006/relationships/audio" Target="file:///F:\&#1084;&#1073;&#1086;&#1091;%20&#1089;&#1086;&#1096;%2034\&#1082;&#1086;&#1085;&#1082;&#1091;&#1088;&#1089;%20&#1101;&#1083;&#1077;&#1082;&#1090;&#1088;&#1086;&#1085;&#1085;&#1099;&#1081;%20&#1091;&#1088;&#1086;&#1082;\-%20Zvuk%20.mp3" TargetMode="External"/><Relationship Id="rId1" Type="http://schemas.openxmlformats.org/officeDocument/2006/relationships/tags" Target="../tags/tag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pravo.ru/process/view/466/" TargetMode="External"/><Relationship Id="rId3" Type="http://schemas.openxmlformats.org/officeDocument/2006/relationships/hyperlink" Target="http://www.leningradpobeda.ru/upload/kids/sites/2/vospom.html" TargetMode="External"/><Relationship Id="rId7" Type="http://schemas.openxmlformats.org/officeDocument/2006/relationships/hyperlink" Target="http://noev-kovcheg.1gb.ru/article.asp?n=59&amp;a=19" TargetMode="External"/><Relationship Id="rId2" Type="http://schemas.openxmlformats.org/officeDocument/2006/relationships/hyperlink" Target="http://www.spb.aif.ru/leningrad/1089961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blokada.otrok.ru/cont.php" TargetMode="External"/><Relationship Id="rId5" Type="http://schemas.openxmlformats.org/officeDocument/2006/relationships/hyperlink" Target="http://feldgrau.info/index.php/other/6849-chtoby-pomnili-blokada-leningrada" TargetMode="External"/><Relationship Id="rId4" Type="http://schemas.openxmlformats.org/officeDocument/2006/relationships/hyperlink" Target="http://www.mysteriouscountry.ru/wiki/index.php/&#1057;&#1084;&#1086;&#1088;&#1086;&#1076;&#1080;&#1085;&#1072;_&#1051;&#1080;&#1076;&#1080;&#1103;_&#1052;&#1080;&#1093;&#1072;&#1081;&#1083;&#1086;&#1074;&#1085;&#1072;/&#1041;&#1083;&#1086;&#1082;&#1072;&#1076;&#1072;_&#1051;&#1077;&#1085;&#1080;&#1085;&#1075;&#1088;&#1072;&#1076;&#1072;._&#1042;&#1086;&#1089;&#1087;&#1086;&#1084;&#1080;&#1085;&#1072;&#1085;&#1080;&#1103;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visualhistory.livejournal.com/173662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F:\&#1084;&#1073;&#1086;&#1091;%20&#1089;&#1086;&#1096;%2034\&#1082;&#1086;&#1085;&#1082;&#1091;&#1088;&#1089;%20&#1101;&#1083;&#1077;&#1082;&#1090;&#1088;&#1086;&#1085;&#1085;&#1099;&#1081;%20&#1091;&#1088;&#1086;&#1082;\val's%20-%20.mp3" TargetMode="External"/><Relationship Id="rId1" Type="http://schemas.openxmlformats.org/officeDocument/2006/relationships/tags" Target="../tags/tag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openxmlformats.org/officeDocument/2006/relationships/slide" Target="slide3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84;&#1073;&#1086;&#1091;%20&#1089;&#1086;&#1096;%2034\&#1082;&#1086;&#1085;&#1082;&#1091;&#1088;&#1089;%20&#1101;&#1083;&#1077;&#1082;&#1090;&#1088;&#1086;&#1085;&#1085;&#1099;&#1081;%20&#1091;&#1088;&#1086;&#1082;\SHostakovich%20Dmitrij%20Dmitrievich%20-%20.mp3" TargetMode="Externa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hermitagemuseum.org/html_Ru/index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- Zvuk 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3" name="Рисунок 2" descr="128212_html_m5904966b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4375" y="800100"/>
            <a:ext cx="7715250" cy="5257800"/>
          </a:xfrm>
          <a:prstGeom prst="rect">
            <a:avLst/>
          </a:prstGeom>
        </p:spPr>
      </p:pic>
      <p:pic>
        <p:nvPicPr>
          <p:cNvPr id="1027" name="Picture 3" descr="F:\мбоу сош 34\конкурс электронный урок\278ab97f5ab5b2b752b4ce9d43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081706">
            <a:off x="1920138" y="308181"/>
            <a:ext cx="4576429" cy="6254453"/>
          </a:xfrm>
          <a:prstGeom prst="rect">
            <a:avLst/>
          </a:prstGeom>
          <a:noFill/>
        </p:spPr>
      </p:pic>
      <p:pic>
        <p:nvPicPr>
          <p:cNvPr id="1028" name="Picture 4" descr="F:\мбоу сош 34\конкурс электронный урок\1831517_original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58" y="857232"/>
            <a:ext cx="8477353" cy="5086412"/>
          </a:xfrm>
          <a:prstGeom prst="rect">
            <a:avLst/>
          </a:prstGeom>
          <a:noFill/>
        </p:spPr>
      </p:pic>
      <p:pic>
        <p:nvPicPr>
          <p:cNvPr id="1029" name="Picture 5" descr="F:\мбоу сош 34\конкурс электронный урок\11233346.jpg"/>
          <p:cNvPicPr>
            <a:picLocks noChangeAspect="1" noChangeArrowheads="1"/>
          </p:cNvPicPr>
          <p:nvPr/>
        </p:nvPicPr>
        <p:blipFill>
          <a:blip r:embed="rId8" cstate="print"/>
          <a:srcRect r="-325"/>
          <a:stretch>
            <a:fillRect/>
          </a:stretch>
        </p:blipFill>
        <p:spPr bwMode="auto">
          <a:xfrm>
            <a:off x="785786" y="1500174"/>
            <a:ext cx="7774611" cy="4000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F:\мбоу сош 34\конкурс электронный урок\200090906-vsadnik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428604"/>
            <a:ext cx="9183276" cy="6210128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000" fill="hold"/>
                                        <p:tgtEl>
                                          <p:spTgt spid="10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5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1785918" y="357166"/>
            <a:ext cx="58602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Домашняя работа:</a:t>
            </a:r>
            <a:endParaRPr lang="ru-RU" sz="54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71472" y="1357298"/>
            <a:ext cx="8193397" cy="68634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0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«3» - Роль блокады на ход ВОВ</a:t>
            </a:r>
          </a:p>
          <a:p>
            <a:r>
              <a:rPr lang="ru-RU" sz="4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«4-5» – сочинение-рассуждение:</a:t>
            </a:r>
          </a:p>
          <a:p>
            <a:pPr marL="742950" indent="-742950">
              <a:buAutoNum type="arabicPeriod"/>
            </a:pPr>
            <a:r>
              <a:rPr lang="ru-RU" sz="40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Образ войны в воспоминаниях </a:t>
            </a:r>
          </a:p>
          <a:p>
            <a:pPr marL="742950" indent="-742950"/>
            <a:r>
              <a:rPr lang="ru-RU" sz="4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</a:t>
            </a:r>
            <a:r>
              <a:rPr lang="ru-RU" sz="40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частников </a:t>
            </a:r>
          </a:p>
          <a:p>
            <a:pPr marL="742950" indent="-742950"/>
            <a:r>
              <a:rPr lang="ru-RU" sz="4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 Образ войны в художественных </a:t>
            </a:r>
          </a:p>
          <a:p>
            <a:pPr marL="742950" indent="-742950"/>
            <a:r>
              <a:rPr lang="ru-RU" sz="4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</a:t>
            </a:r>
            <a:r>
              <a:rPr lang="ru-RU" sz="40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роизведениях</a:t>
            </a:r>
          </a:p>
          <a:p>
            <a:pPr marL="742950" indent="-742950"/>
            <a:r>
              <a:rPr lang="ru-RU" sz="4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 желанию - презентация на тему:</a:t>
            </a:r>
          </a:p>
          <a:p>
            <a:pPr marL="742950" indent="-742950"/>
            <a:r>
              <a:rPr lang="ru-RU" sz="4000" b="1" u="sng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«След ВОВ в нашей семье»</a:t>
            </a:r>
          </a:p>
          <a:p>
            <a:pPr marL="742950" indent="-742950"/>
            <a:endParaRPr lang="ru-RU" sz="4000" b="1" cap="none" spc="0" dirty="0" smtClean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742950" indent="-742950"/>
            <a:endParaRPr lang="ru-RU" sz="4000" b="1" cap="none" spc="0" dirty="0" smtClean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742950" indent="-742950"/>
            <a:endParaRPr lang="ru-RU" sz="4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2786050" y="2571744"/>
            <a:ext cx="3214710" cy="178595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C00000"/>
                </a:solidFill>
              </a:rPr>
              <a:t>Блокадный </a:t>
            </a:r>
          </a:p>
          <a:p>
            <a:pPr algn="ctr"/>
            <a:r>
              <a:rPr lang="ru-RU" sz="3200" dirty="0" smtClean="0">
                <a:solidFill>
                  <a:srgbClr val="C00000"/>
                </a:solidFill>
              </a:rPr>
              <a:t>Ленинград</a:t>
            </a:r>
            <a:endParaRPr lang="ru-RU" sz="3200" dirty="0">
              <a:solidFill>
                <a:srgbClr val="C00000"/>
              </a:solidFill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rot="10800000">
            <a:off x="2500298" y="1785926"/>
            <a:ext cx="1000132" cy="928694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 rot="5400000" flipH="1" flipV="1">
            <a:off x="5000628" y="1714488"/>
            <a:ext cx="1143008" cy="857256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V="1">
            <a:off x="5929322" y="2357430"/>
            <a:ext cx="1071570" cy="857256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rot="5400000" flipH="1" flipV="1">
            <a:off x="3821901" y="1964521"/>
            <a:ext cx="1214446" cy="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rot="5400000">
            <a:off x="3858414" y="4928404"/>
            <a:ext cx="1143008" cy="158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10800000">
            <a:off x="1571604" y="2571744"/>
            <a:ext cx="1295408" cy="652466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16200000" flipH="1">
            <a:off x="5036347" y="4464851"/>
            <a:ext cx="1133484" cy="63341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5400000">
            <a:off x="2607455" y="4464851"/>
            <a:ext cx="1071570" cy="571504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1643042" y="214290"/>
            <a:ext cx="597150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i="1" u="sng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Составить кластер:</a:t>
            </a:r>
            <a:endParaRPr lang="ru-RU" sz="4800" b="1" i="1" u="sng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26" name="Прямая со стрелкой 25"/>
          <p:cNvCxnSpPr/>
          <p:nvPr/>
        </p:nvCxnSpPr>
        <p:spPr>
          <a:xfrm>
            <a:off x="5857884" y="3857628"/>
            <a:ext cx="1285884" cy="71438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rot="10800000" flipV="1">
            <a:off x="1500166" y="3786190"/>
            <a:ext cx="1376370" cy="571504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571480"/>
            <a:ext cx="871543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Использовались следующие материалы: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hlinkClick r:id="rId2"/>
              </a:rPr>
              <a:t>http://www.spb.aif.ru/leningrad/1089961</a:t>
            </a:r>
            <a:r>
              <a:rPr lang="ru-RU" dirty="0" smtClean="0"/>
              <a:t> - АиФ 10 фактов блокады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hlinkClick r:id="rId3"/>
              </a:rPr>
              <a:t>http://www.leningradpobeda.ru/upload/kids/sites/2/vospom.html</a:t>
            </a:r>
            <a:r>
              <a:rPr lang="ru-RU" dirty="0" smtClean="0"/>
              <a:t> ,</a:t>
            </a:r>
          </a:p>
          <a:p>
            <a:r>
              <a:rPr lang="en-US" dirty="0" smtClean="0">
                <a:hlinkClick r:id="rId4"/>
              </a:rPr>
              <a:t>http://www.mysteriouscountry.ru/wiki/index.php/</a:t>
            </a:r>
            <a:r>
              <a:rPr lang="ru-RU" dirty="0" err="1" smtClean="0">
                <a:hlinkClick r:id="rId4"/>
              </a:rPr>
              <a:t>Смородина_Лидия_Михайловна</a:t>
            </a:r>
            <a:r>
              <a:rPr lang="ru-RU" dirty="0" smtClean="0">
                <a:hlinkClick r:id="rId4"/>
              </a:rPr>
              <a:t>/</a:t>
            </a:r>
            <a:r>
              <a:rPr lang="ru-RU" dirty="0" err="1" smtClean="0">
                <a:hlinkClick r:id="rId4"/>
              </a:rPr>
              <a:t>Блокада_Ленинграда._Воспоминания</a:t>
            </a:r>
            <a:r>
              <a:rPr lang="ru-RU" dirty="0" smtClean="0"/>
              <a:t>  - воспоминания</a:t>
            </a:r>
          </a:p>
          <a:p>
            <a:r>
              <a:rPr lang="ru-RU" dirty="0" smtClean="0"/>
              <a:t>Жительниц блокадного Ленинграда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</a:t>
            </a:r>
            <a:r>
              <a:rPr lang="en-US" dirty="0" smtClean="0">
                <a:hlinkClick r:id="rId5"/>
              </a:rPr>
              <a:t>http://feldgrau.info/index.php/other/6849-chtoby-pomnili-blokada-leningrada</a:t>
            </a:r>
            <a:r>
              <a:rPr lang="ru-RU" dirty="0" smtClean="0"/>
              <a:t> - статья «чтобы помнили» о блокаде Ленинграда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hlinkClick r:id="rId6"/>
              </a:rPr>
              <a:t>http://blokada.otrok.ru/cont.php</a:t>
            </a:r>
            <a:r>
              <a:rPr lang="ru-RU" dirty="0" smtClean="0"/>
              <a:t> </a:t>
            </a:r>
          </a:p>
          <a:p>
            <a:pPr>
              <a:buFont typeface="Arial" pitchFamily="34" charset="0"/>
              <a:buChar char="•"/>
            </a:pP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hlinkClick r:id="rId7"/>
              </a:rPr>
              <a:t>http://noev-kovcheg.1gb.ru/article.asp?n=59&amp;a=19</a:t>
            </a:r>
            <a:r>
              <a:rPr lang="ru-RU" dirty="0" smtClean="0"/>
              <a:t> \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hlinkClick r:id="rId8"/>
              </a:rPr>
              <a:t>http://pravo.ru/process/view/466/</a:t>
            </a:r>
            <a:r>
              <a:rPr lang="ru-RU" dirty="0" smtClean="0"/>
              <a:t> - Нюрнбергский процесс 01.10.1946 год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1071546"/>
            <a:ext cx="4357717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2"/>
              </a:rPr>
              <a:t>http://visualhistory.livejournal.com/173662.html</a:t>
            </a:r>
            <a:r>
              <a:rPr lang="ru-RU" dirty="0" smtClean="0"/>
              <a:t> -В 1986 году мы жили в Ленинграде, отец учился в военной академии. Жили в общаге на Обручевых. Как-то раз, бегая с пацанами по отвалу, оставленному траншеекопателем, среди комьев земли я заметил поблескивающий металл. Немецкий патрон, с </a:t>
            </a:r>
            <a:r>
              <a:rPr lang="ru-RU" dirty="0" err="1" smtClean="0"/>
              <a:t>выштампованными</a:t>
            </a:r>
            <a:r>
              <a:rPr lang="ru-RU" dirty="0" smtClean="0"/>
              <a:t> на донышке гильзы орлом и годом - 1943. Позже нашелся еще один, и еще. Траншеекопатель разворотил немецкий склад боеприпасов, и тогда я вдруг понял, что прямо тут, в нынешней черте города, совсем рядом с домом, проходила линия фронта, здесь защитники города остановили врага и сдерживали его на протяжении всей блокады. Их мужество сохранило жизни тысячам людей. Спасибо им!</a:t>
            </a:r>
            <a:endParaRPr lang="ru-RU" dirty="0"/>
          </a:p>
        </p:txBody>
      </p:sp>
      <p:pic>
        <p:nvPicPr>
          <p:cNvPr id="3" name="Рисунок 2" descr="1705_1274195829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762501" y="0"/>
            <a:ext cx="4381499" cy="3286124"/>
          </a:xfrm>
          <a:prstGeom prst="rect">
            <a:avLst/>
          </a:prstGeom>
        </p:spPr>
      </p:pic>
      <p:pic>
        <p:nvPicPr>
          <p:cNvPr id="4" name="Рисунок 3" descr="1264601167_1206523919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6306" y="3643314"/>
            <a:ext cx="4357694" cy="245725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57158" y="214290"/>
            <a:ext cx="39405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им!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Рисунок 5" descr="00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2066" y="571480"/>
            <a:ext cx="3708400" cy="5080000"/>
          </a:xfrm>
          <a:prstGeom prst="rect">
            <a:avLst/>
          </a:prstGeom>
        </p:spPr>
      </p:pic>
      <p:pic>
        <p:nvPicPr>
          <p:cNvPr id="7" name="Рисунок 6" descr="blokada_028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5-005-Klassnyj-chas-Blokad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7786718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71472" y="428604"/>
            <a:ext cx="750099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i="1" u="sng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70 лет со дня снятия</a:t>
            </a:r>
          </a:p>
          <a:p>
            <a:pPr algn="ctr"/>
            <a:r>
              <a:rPr lang="ru-RU" sz="5400" b="1" i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Блокады Ленинграда</a:t>
            </a:r>
            <a:endParaRPr lang="ru-RU" sz="5400" b="1" i="1" u="sng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2357430"/>
            <a:ext cx="8123186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914400" indent="-914400">
              <a:buAutoNum type="arabicPeriod"/>
            </a:pPr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Факты блокадного города</a:t>
            </a:r>
          </a:p>
          <a:p>
            <a:pPr marL="914400" indent="-914400">
              <a:buAutoNum type="arabicPeriod"/>
            </a:pPr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История блокады в лицах</a:t>
            </a:r>
          </a:p>
          <a:p>
            <a:pPr marL="914400" indent="-914400">
              <a:buAutoNum type="arabicPeriod"/>
            </a:pPr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Культурная столица: </a:t>
            </a:r>
          </a:p>
          <a:p>
            <a:pPr marL="914400" indent="-914400"/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план спасения</a:t>
            </a:r>
            <a:endParaRPr lang="ru-RU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9" name="val's - 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/>
          <a:stretch>
            <a:fillRect/>
          </a:stretch>
        </p:blipFill>
        <p:spPr>
          <a:xfrm>
            <a:off x="8215338" y="6143644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5" showWhenStopped="0">
                <p:cTn id="19" repeatCount="indefinite" fill="remove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5-005-Klassnyj-chas-Blokad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"/>
            <a:ext cx="9144000" cy="685800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363915"/>
            <a:ext cx="91440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3200" dirty="0" smtClean="0"/>
              <a:t> Длилась 872 дня</a:t>
            </a:r>
          </a:p>
          <a:p>
            <a:pPr algn="just">
              <a:buFont typeface="Arial" pitchFamily="34" charset="0"/>
              <a:buChar char="•"/>
            </a:pPr>
            <a:r>
              <a:rPr lang="ru-RU" sz="3200" dirty="0" smtClean="0"/>
              <a:t>Окончательно отбросили от города в августе 1944 года</a:t>
            </a:r>
          </a:p>
          <a:p>
            <a:pPr algn="just">
              <a:buFont typeface="Arial" pitchFamily="34" charset="0"/>
              <a:buChar char="•"/>
            </a:pPr>
            <a:r>
              <a:rPr lang="ru-RU" sz="3200" dirty="0" smtClean="0"/>
              <a:t>Эвакуировано около 1,5 миллионов человек</a:t>
            </a:r>
          </a:p>
          <a:p>
            <a:pPr algn="just">
              <a:buFont typeface="Arial" pitchFamily="34" charset="0"/>
              <a:buChar char="•"/>
            </a:pPr>
            <a:r>
              <a:rPr lang="ru-RU" sz="3200" dirty="0" smtClean="0"/>
              <a:t>Страшный голод (пик с 20 ноября по 25 декабря 1941 года). Норма «125 блокадных грамм»</a:t>
            </a:r>
            <a:r>
              <a:rPr lang="ru-RU" sz="3200" dirty="0" smtClean="0">
                <a:hlinkClick r:id="rId3" action="ppaction://hlinksldjump"/>
              </a:rPr>
              <a:t>Слайд 4</a:t>
            </a:r>
            <a:endParaRPr lang="ru-RU" sz="3200" dirty="0" smtClean="0"/>
          </a:p>
          <a:p>
            <a:pPr algn="just">
              <a:buFont typeface="Arial" pitchFamily="34" charset="0"/>
              <a:buChar char="•"/>
            </a:pPr>
            <a:r>
              <a:rPr lang="ru-RU" sz="3200" dirty="0" smtClean="0"/>
              <a:t>«Дорога жизни» через о.Ладожское </a:t>
            </a:r>
            <a:r>
              <a:rPr lang="ru-RU" sz="3200" dirty="0" smtClean="0">
                <a:hlinkClick r:id="rId4" action="ppaction://hlinksldjump"/>
              </a:rPr>
              <a:t>Слайд 5</a:t>
            </a:r>
            <a:endParaRPr lang="ru-RU" sz="3200" dirty="0" smtClean="0"/>
          </a:p>
          <a:p>
            <a:pPr algn="just">
              <a:buFont typeface="Arial" pitchFamily="34" charset="0"/>
              <a:buChar char="•"/>
            </a:pPr>
            <a:r>
              <a:rPr lang="ru-RU" sz="3200" dirty="0" smtClean="0"/>
              <a:t>от голода и лишений погибло свыше 630 тыс. </a:t>
            </a:r>
            <a:r>
              <a:rPr lang="ru-RU" sz="3200" dirty="0" smtClean="0">
                <a:hlinkClick r:id="rId5" action="ppaction://hlinksldjump"/>
              </a:rPr>
              <a:t>Слайд 6</a:t>
            </a:r>
            <a:endParaRPr lang="ru-RU" sz="3200" dirty="0" smtClean="0"/>
          </a:p>
          <a:p>
            <a:pPr algn="just">
              <a:buFont typeface="Arial" pitchFamily="34" charset="0"/>
              <a:buChar char="•"/>
            </a:pPr>
            <a:r>
              <a:rPr lang="ru-RU" sz="3200" dirty="0" smtClean="0"/>
              <a:t>было установлено 1500 громкоговорителей</a:t>
            </a:r>
          </a:p>
          <a:p>
            <a:pPr algn="just">
              <a:buFont typeface="Arial" pitchFamily="34" charset="0"/>
              <a:buChar char="•"/>
            </a:pPr>
            <a:r>
              <a:rPr lang="ru-RU" sz="3200" dirty="0" smtClean="0"/>
              <a:t>«сибирская дивизия» - около 5000 котов и кошек боролись с крысами </a:t>
            </a:r>
            <a:r>
              <a:rPr lang="ru-RU" sz="3200" dirty="0" smtClean="0">
                <a:hlinkClick r:id="rId5" action="ppaction://hlinksldjump"/>
              </a:rPr>
              <a:t>Слайд 7</a:t>
            </a:r>
            <a:endParaRPr lang="ru-RU" sz="32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39446595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10" y="500042"/>
            <a:ext cx="7905586" cy="5781697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11-011-Dorogoj-zhizni-shel-k-nam-khleb-dorogoj-druzhby-mnogikh-k-mnogi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-----000004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4" y="500042"/>
            <a:ext cx="8125605" cy="564360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85786" y="1071546"/>
            <a:ext cx="44560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5" action="ppaction://hlinksldjump"/>
              </a:rPr>
              <a:t>Дорога жизни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:\мбоу сош 34\конкурс электронный урок\5273583b3352121635fbf67bf1658fae8c2cf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571480"/>
            <a:ext cx="7061303" cy="6286520"/>
          </a:xfrm>
          <a:prstGeom prst="rect">
            <a:avLst/>
          </a:prstGeom>
          <a:noFill/>
        </p:spPr>
      </p:pic>
      <p:pic>
        <p:nvPicPr>
          <p:cNvPr id="2051" name="Picture 3" descr="I:\мбоу сош 34\конкурс электронный урок\BlokadaVoda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73024" y="548680"/>
            <a:ext cx="9217024" cy="6062781"/>
          </a:xfrm>
          <a:prstGeom prst="rect">
            <a:avLst/>
          </a:prstGeom>
          <a:noFill/>
        </p:spPr>
      </p:pic>
      <p:pic>
        <p:nvPicPr>
          <p:cNvPr id="2052" name="Picture 4" descr="I:\мбоу сош 34\конкурс электронный урок\1268638679_slajd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571480"/>
            <a:ext cx="8035256" cy="6026442"/>
          </a:xfrm>
          <a:prstGeom prst="rect">
            <a:avLst/>
          </a:prstGeom>
          <a:noFill/>
        </p:spPr>
      </p:pic>
      <p:pic>
        <p:nvPicPr>
          <p:cNvPr id="2053" name="Picture 5" descr="I:\мбоу сош 34\конкурс электронный урок\show_image_NpAdvSinglePhot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57422" y="675826"/>
            <a:ext cx="5068357" cy="599353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86035" y="0"/>
            <a:ext cx="895796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i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 Жители блокадного Ленинграда</a:t>
            </a:r>
            <a:endParaRPr lang="ru-RU" sz="4400" b="1" i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:\мбоу сош 34\конкурс электронный урок\19def1e7c8af5fcf0735c001024d3ff77622863a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428604"/>
            <a:ext cx="8120087" cy="60900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:\мбоу сош 34\конкурс электронный урок\Серов, И. Серебряный, А. Кузнецов_Прорыв Блокады Ленинграда 18 январ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96752"/>
            <a:ext cx="8388424" cy="427722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95537" y="260648"/>
            <a:ext cx="828092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3. Культурная столица –</a:t>
            </a:r>
          </a:p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Спасение наследия</a:t>
            </a:r>
            <a:endParaRPr lang="ru-RU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5733256"/>
            <a:ext cx="85320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Серов, И. Серебряный, А. Кузнецов. Прорыв Блокады Ленинграда 18 января</a:t>
            </a: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763688" y="1628800"/>
            <a:ext cx="544253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Анна Ахматова. Мужество</a:t>
            </a:r>
          </a:p>
          <a:p>
            <a:pPr algn="ctr"/>
            <a:endParaRPr lang="ru-RU" sz="2000" b="1" dirty="0" smtClean="0"/>
          </a:p>
          <a:p>
            <a:pPr algn="ctr"/>
            <a:r>
              <a:rPr lang="ru-RU" sz="2000" b="1" i="1" dirty="0" smtClean="0"/>
              <a:t>Мы знаем, что ныне лежит на весах </a:t>
            </a:r>
            <a:br>
              <a:rPr lang="ru-RU" sz="2000" b="1" i="1" dirty="0" smtClean="0"/>
            </a:br>
            <a:r>
              <a:rPr lang="ru-RU" sz="2000" b="1" i="1" dirty="0" smtClean="0"/>
              <a:t>И что совершается ныне. </a:t>
            </a:r>
            <a:br>
              <a:rPr lang="ru-RU" sz="2000" b="1" i="1" dirty="0" smtClean="0"/>
            </a:br>
            <a:r>
              <a:rPr lang="ru-RU" sz="2000" b="1" i="1" dirty="0" smtClean="0"/>
              <a:t>Час мужества пробил на наших часах, </a:t>
            </a:r>
            <a:br>
              <a:rPr lang="ru-RU" sz="2000" b="1" i="1" dirty="0" smtClean="0"/>
            </a:br>
            <a:r>
              <a:rPr lang="ru-RU" sz="2000" b="1" i="1" dirty="0" smtClean="0"/>
              <a:t>И мужество нас не покинет.</a:t>
            </a:r>
          </a:p>
          <a:p>
            <a:pPr algn="ctr"/>
            <a:r>
              <a:rPr lang="ru-RU" sz="2000" b="1" i="1" dirty="0" smtClean="0"/>
              <a:t>Не страшно под пулями мертвыми лечь, </a:t>
            </a:r>
            <a:br>
              <a:rPr lang="ru-RU" sz="2000" b="1" i="1" dirty="0" smtClean="0"/>
            </a:br>
            <a:r>
              <a:rPr lang="ru-RU" sz="2000" b="1" i="1" dirty="0" smtClean="0"/>
              <a:t>Не горько остаться без крова, </a:t>
            </a:r>
            <a:br>
              <a:rPr lang="ru-RU" sz="2000" b="1" i="1" dirty="0" smtClean="0"/>
            </a:br>
            <a:r>
              <a:rPr lang="ru-RU" sz="2000" b="1" i="1" dirty="0" smtClean="0"/>
              <a:t>И мы сохраним тебя, русская речь, </a:t>
            </a:r>
            <a:br>
              <a:rPr lang="ru-RU" sz="2000" b="1" i="1" dirty="0" smtClean="0"/>
            </a:br>
            <a:r>
              <a:rPr lang="ru-RU" sz="2000" b="1" i="1" dirty="0" smtClean="0"/>
              <a:t>Великое русское слово.</a:t>
            </a:r>
          </a:p>
          <a:p>
            <a:pPr algn="ctr"/>
            <a:r>
              <a:rPr lang="ru-RU" sz="2000" b="1" i="1" dirty="0" smtClean="0"/>
              <a:t>Свободным и чистым тебя пронесем, </a:t>
            </a:r>
            <a:br>
              <a:rPr lang="ru-RU" sz="2000" b="1" i="1" dirty="0" smtClean="0"/>
            </a:br>
            <a:r>
              <a:rPr lang="ru-RU" sz="2000" b="1" i="1" dirty="0" smtClean="0"/>
              <a:t>И внукам дадим, и от плена спасем </a:t>
            </a:r>
            <a:br>
              <a:rPr lang="ru-RU" sz="2000" b="1" i="1" dirty="0" smtClean="0"/>
            </a:br>
            <a:r>
              <a:rPr lang="ru-RU" sz="2000" b="1" i="1" dirty="0" smtClean="0"/>
              <a:t>Навеки.</a:t>
            </a:r>
          </a:p>
          <a:p>
            <a:pPr algn="ctr"/>
            <a:r>
              <a:rPr lang="ru-RU" sz="2000" dirty="0" smtClean="0"/>
              <a:t>Февраль 1942 г.</a:t>
            </a:r>
          </a:p>
          <a:p>
            <a:pPr algn="ctr"/>
            <a:endParaRPr lang="ru-RU" sz="2000" dirty="0"/>
          </a:p>
        </p:txBody>
      </p:sp>
      <p:pic>
        <p:nvPicPr>
          <p:cNvPr id="6" name="SHostakovich Dmitrij Dmitrievich - 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286776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14" showWhenStopped="0">
                <p:cTn id="29" repeatCount="2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  <p:bldP spid="5" grpId="0"/>
      <p:bldP spid="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285728"/>
            <a:ext cx="364333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«Приказ по Государственному Эрмитажу № 170 от 23 июня 1941 г. В ночь с 22 на 23 июня, во время объявления воздушной тревоги по городу штаба МПВО, все команды и подразделения Государственного Эрмитажа проявили исключительную организованность и четкость в работе.</a:t>
            </a:r>
            <a:br>
              <a:rPr lang="ru-RU" sz="2000" dirty="0" smtClean="0"/>
            </a:br>
            <a:r>
              <a:rPr lang="ru-RU" sz="2000" dirty="0" smtClean="0"/>
              <a:t>Начальник объекта И. Орбели».</a:t>
            </a:r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428625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2"/>
              </a:rPr>
              <a:t>http://www.hermitagemuseum.org/html_Ru/index.html</a:t>
            </a:r>
            <a:r>
              <a:rPr lang="ru-RU" dirty="0" smtClean="0"/>
              <a:t> - сайт Государственного </a:t>
            </a:r>
            <a:r>
              <a:rPr lang="ru-RU" dirty="0" err="1" smtClean="0"/>
              <a:t>эрмитажа</a:t>
            </a:r>
            <a:endParaRPr lang="ru-RU" dirty="0"/>
          </a:p>
        </p:txBody>
      </p:sp>
      <p:pic>
        <p:nvPicPr>
          <p:cNvPr id="5" name="Рисунок 4" descr="эрмитаж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4" y="357166"/>
            <a:ext cx="3571900" cy="4485104"/>
          </a:xfrm>
          <a:prstGeom prst="rect">
            <a:avLst/>
          </a:prstGeom>
        </p:spPr>
      </p:pic>
      <p:pic>
        <p:nvPicPr>
          <p:cNvPr id="6" name="Рисунок 5" descr="шостакович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14324"/>
            <a:ext cx="9144000" cy="622935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571480"/>
            <a:ext cx="600805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Д.Д. </a:t>
            </a:r>
            <a:r>
              <a:rPr lang="ru-RU" sz="4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Шостакович -</a:t>
            </a:r>
          </a:p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Ленинградская симфония</a:t>
            </a:r>
            <a:endParaRPr lang="ru-RU" sz="4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  <p:bldP spid="7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2.3|5.7|1.8|6.4|3.2|3.6|2.3|2.7|4|2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3|2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8|0.6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780</TotalTime>
  <Words>398</Words>
  <Application>Microsoft Office PowerPoint</Application>
  <PresentationFormat>Экран (4:3)</PresentationFormat>
  <Paragraphs>56</Paragraphs>
  <Slides>13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Ринат</dc:creator>
  <cp:lastModifiedBy>Ринат</cp:lastModifiedBy>
  <cp:revision>70</cp:revision>
  <dcterms:created xsi:type="dcterms:W3CDTF">2014-01-30T06:58:54Z</dcterms:created>
  <dcterms:modified xsi:type="dcterms:W3CDTF">2014-02-04T11:55:39Z</dcterms:modified>
</cp:coreProperties>
</file>