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4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cap="none" spc="5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90569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23202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907924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822929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 cap="none" spc="5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30034651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39131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78107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1919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832750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42298590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14940667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57770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 cap="all" spc="0">
          <a:ln w="9000" cmpd="sng">
            <a:solidFill>
              <a:schemeClr val="accent4">
                <a:shade val="50000"/>
                <a:satMod val="120000"/>
              </a:schemeClr>
            </a:solidFill>
            <a:prstDash val="solid"/>
          </a:ln>
          <a:gradFill>
            <a:gsLst>
              <a:gs pos="0">
                <a:schemeClr val="accent4">
                  <a:shade val="20000"/>
                  <a:satMod val="245000"/>
                </a:schemeClr>
              </a:gs>
              <a:gs pos="43000">
                <a:schemeClr val="accent4">
                  <a:satMod val="255000"/>
                </a:schemeClr>
              </a:gs>
              <a:gs pos="48000">
                <a:schemeClr val="accent4">
                  <a:shade val="85000"/>
                  <a:satMod val="255000"/>
                </a:schemeClr>
              </a:gs>
              <a:gs pos="100000">
                <a:schemeClr val="accent4">
                  <a:shade val="20000"/>
                  <a:satMod val="245000"/>
                </a:schemeClr>
              </a:gs>
            </a:gsLst>
            <a:lin ang="5400000"/>
          </a:gradFill>
          <a:effectLst>
            <a:reflection blurRad="12700" stA="28000" endPos="45000" dist="1000" dir="5400000" sy="-100000" algn="bl" rotWithShape="0"/>
          </a:effectLst>
          <a:latin typeface="Constant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5">
              <a:lumMod val="50000"/>
            </a:schemeClr>
          </a:solidFill>
          <a:latin typeface="Constant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5">
              <a:lumMod val="50000"/>
            </a:schemeClr>
          </a:solidFill>
          <a:latin typeface="Constant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onstant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5">
              <a:lumMod val="50000"/>
            </a:schemeClr>
          </a:solidFill>
          <a:latin typeface="Constant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5">
              <a:lumMod val="50000"/>
            </a:schemeClr>
          </a:solidFill>
          <a:latin typeface="Constant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Локальные сети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8 класс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578590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997839"/>
            <a:ext cx="7143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такое локальная сеть?</a:t>
            </a:r>
          </a:p>
          <a:p>
            <a:pPr marL="342900" indent="-342900">
              <a:buFontTx/>
              <a:buAutoNum type="arabicPeriod"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Какие сети называются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одноранговыми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>
              <a:buFontTx/>
              <a:buAutoNum type="arabicPeriod"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Какие сети называются сетями с использованием сервера (с выделенным сервером)?</a:t>
            </a:r>
          </a:p>
          <a:p>
            <a:pPr marL="342900" indent="-342900">
              <a:buFontTx/>
              <a:buAutoNum type="arabicPeriod"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Где отображаются компьютеры, подключенные к локальной сети?</a:t>
            </a:r>
          </a:p>
          <a:p>
            <a:pPr marL="342900" indent="-342900">
              <a:buFontTx/>
              <a:buAutoNum type="arabicPeriod"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должно быть на каждом компьютере, который подключён к сети?</a:t>
            </a:r>
          </a:p>
          <a:p>
            <a:pPr marL="342900" indent="-342900">
              <a:buFontTx/>
              <a:buAutoNum type="arabicPeriod"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Чем отличается проводная сеть от беспроводной?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5984" y="928670"/>
            <a:ext cx="25519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Повторение</a:t>
            </a:r>
            <a:endParaRPr lang="ru-RU" sz="3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00" y="214290"/>
            <a:ext cx="64294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Повторение по теме: «Передача информации»</a:t>
            </a:r>
            <a:endParaRPr lang="ru-RU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642910" y="1214422"/>
            <a:ext cx="7929562" cy="5000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2400" b="1" i="1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Опишите общую схему передачи информации.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ru-RU" sz="2400" b="1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42910" y="1857364"/>
            <a:ext cx="7929563" cy="857250"/>
          </a:xfrm>
          <a:prstGeom prst="rect">
            <a:avLst/>
          </a:prstGeom>
        </p:spPr>
        <p:txBody>
          <a:bodyPr tIns="0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Назовите основную характеристику каналов </a:t>
            </a:r>
            <a:r>
              <a:rPr lang="ru-RU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передачи информации.</a:t>
            </a:r>
          </a:p>
          <a:p>
            <a:pPr marL="27432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endParaRPr lang="ru-RU" sz="2400" b="1" i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571472" y="2786058"/>
            <a:ext cx="7929562" cy="500063"/>
          </a:xfrm>
          <a:prstGeom prst="rect">
            <a:avLst/>
          </a:prstGeom>
        </p:spPr>
        <p:txBody>
          <a:bodyPr tIns="0"/>
          <a:lstStyle/>
          <a:p>
            <a:pPr marL="27432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ru-RU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Что такое пропускная способность канала?</a:t>
            </a:r>
          </a:p>
          <a:p>
            <a:pPr marL="27432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endParaRPr lang="ru-RU" sz="2400" b="1" i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642910" y="3357547"/>
            <a:ext cx="7929562" cy="500063"/>
          </a:xfrm>
          <a:prstGeom prst="rect">
            <a:avLst/>
          </a:prstGeom>
        </p:spPr>
        <p:txBody>
          <a:bodyPr tIns="0"/>
          <a:lstStyle/>
          <a:p>
            <a:pPr marL="27432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ru-RU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чём измеряется пропускная способность канала?</a:t>
            </a:r>
            <a:endParaRPr lang="ru-RU" sz="2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endParaRPr lang="ru-RU" sz="2400" b="1" i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0" y="3857628"/>
            <a:ext cx="8072406" cy="500062"/>
          </a:xfrm>
          <a:prstGeom prst="rect">
            <a:avLst/>
          </a:prstGeom>
        </p:spPr>
        <p:txBody>
          <a:bodyPr tIns="0"/>
          <a:lstStyle/>
          <a:p>
            <a:pPr marL="27432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ru-RU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Пропускная способность кабельных каналов…</a:t>
            </a:r>
          </a:p>
          <a:p>
            <a:pPr marL="27432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endParaRPr lang="ru-RU" sz="2400" b="1" i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-71470" y="4357694"/>
            <a:ext cx="8358246" cy="500062"/>
          </a:xfrm>
          <a:prstGeom prst="rect">
            <a:avLst/>
          </a:prstGeom>
        </p:spPr>
        <p:txBody>
          <a:bodyPr tIns="0"/>
          <a:lstStyle/>
          <a:p>
            <a:pPr marL="27432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ru-RU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Пропускная способность беспроводных 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каналов…</a:t>
            </a:r>
            <a:endParaRPr lang="ru-RU" sz="2400" b="1" i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0" y="4786322"/>
            <a:ext cx="7929562" cy="500062"/>
          </a:xfrm>
          <a:prstGeom prst="rect">
            <a:avLst/>
          </a:prstGeom>
        </p:spPr>
        <p:txBody>
          <a:bodyPr tIns="0"/>
          <a:lstStyle/>
          <a:p>
            <a:pPr marL="27432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ru-RU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Пропускная способность радиоканалов… </a:t>
            </a:r>
          </a:p>
          <a:p>
            <a:pPr marL="27432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endParaRPr lang="ru-RU" sz="2400" b="1" i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0" y="5214950"/>
            <a:ext cx="7929562" cy="500063"/>
          </a:xfrm>
          <a:prstGeom prst="rect">
            <a:avLst/>
          </a:prstGeom>
        </p:spPr>
        <p:txBody>
          <a:bodyPr tIns="0"/>
          <a:lstStyle/>
          <a:p>
            <a:pPr marL="27432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lang="ru-RU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Пропускная способность оптоволоконных каналов…</a:t>
            </a:r>
          </a:p>
          <a:p>
            <a:pPr marL="27432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endParaRPr lang="ru-RU" sz="2400" b="1" i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143900" y="3857628"/>
            <a:ext cx="78581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143900" y="4357694"/>
            <a:ext cx="78581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143900" y="4857760"/>
            <a:ext cx="78581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8143900" y="5357826"/>
            <a:ext cx="78581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786578" y="3857628"/>
            <a:ext cx="1398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1000 бит/с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14942" y="5572140"/>
            <a:ext cx="2904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от 1 Мбит/с до 20 Гбит/с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72264" y="478632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 Мбит/с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58016" y="4357694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54 Мбит/с</a:t>
            </a:r>
            <a:endParaRPr lang="ru-RU" b="1" i="1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214422"/>
            <a:ext cx="678661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Решите задачу.</a:t>
            </a:r>
          </a:p>
          <a:p>
            <a:r>
              <a:rPr lang="ru-RU" sz="2800" dirty="0" smtClean="0"/>
              <a:t>Скорость передачи данных через ADSL-соединение равна 256000 бит/</a:t>
            </a:r>
            <a:r>
              <a:rPr lang="ru-RU" sz="2800" dirty="0" err="1" smtClean="0"/>
              <a:t>c</a:t>
            </a:r>
            <a:r>
              <a:rPr lang="ru-RU" sz="2800" dirty="0" smtClean="0"/>
              <a:t>. Передача файла через это соединение заняла 2 минуты. Определите размер файла в килобайтах.</a:t>
            </a:r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00042"/>
            <a:ext cx="67151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</a:rPr>
              <a:t>Локальная компьютерная сеть – это сеть объединяющая два и более компьютеров, позволяющая им совместно работать с программами и данными. 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pic>
        <p:nvPicPr>
          <p:cNvPr id="3074" name="Picture 2" descr="http://centerstart.ru/system/files/images/lvs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14818"/>
            <a:ext cx="2643206" cy="1904765"/>
          </a:xfrm>
          <a:prstGeom prst="rect">
            <a:avLst/>
          </a:prstGeom>
          <a:noFill/>
        </p:spPr>
      </p:pic>
      <p:pic>
        <p:nvPicPr>
          <p:cNvPr id="3076" name="Picture 4" descr="http://centerstart.ru/system/files/images/lvs2b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929066"/>
            <a:ext cx="2714644" cy="225199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857232"/>
            <a:ext cx="36790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она делает?</a:t>
            </a:r>
            <a:endParaRPr lang="ru-RU" sz="4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2214554"/>
            <a:ext cx="692948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600" b="1" i="1" dirty="0" smtClean="0">
                <a:solidFill>
                  <a:srgbClr val="0070C0"/>
                </a:solidFill>
              </a:rPr>
              <a:t>Соединяет компьютеры для обмена информации</a:t>
            </a:r>
          </a:p>
          <a:p>
            <a:pPr marL="342900" indent="-342900">
              <a:buAutoNum type="arabicPeriod"/>
            </a:pPr>
            <a:r>
              <a:rPr lang="ru-RU" sz="3600" b="1" i="1" dirty="0" smtClean="0">
                <a:solidFill>
                  <a:srgbClr val="0070C0"/>
                </a:solidFill>
              </a:rPr>
              <a:t>Даёт возможность совместно использовать общие ресурсы (принтер, модем, дисковую память и др.)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357166"/>
            <a:ext cx="41697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Одноранговые</a:t>
            </a:r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сети.</a:t>
            </a:r>
            <a:endParaRPr lang="ru-RU" sz="3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3" descr="78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928802"/>
            <a:ext cx="11525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AutoShape 2" descr="https://encrypted-tbn0.gstatic.com/images?q=tbn:ANd9GcTF_HSudNdMy5W-LR0pbBWVh70hoQy_gYzHeCyQyPkjjxbw_CLY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http://www.mics.ru/data/sitenews/2907/e53966748d5e38ce6dcf2af402fcb6f7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2214554"/>
            <a:ext cx="1302399" cy="1042937"/>
          </a:xfrm>
          <a:prstGeom prst="rect">
            <a:avLst/>
          </a:prstGeom>
          <a:noFill/>
        </p:spPr>
      </p:pic>
      <p:pic>
        <p:nvPicPr>
          <p:cNvPr id="6" name="Picture 4" descr="http://www.mics.ru/data/sitenews/2907/e53966748d5e38ce6dcf2af402fcb6f7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2976" y="3571876"/>
            <a:ext cx="1302399" cy="1042937"/>
          </a:xfrm>
          <a:prstGeom prst="rect">
            <a:avLst/>
          </a:prstGeom>
          <a:noFill/>
        </p:spPr>
      </p:pic>
      <p:pic>
        <p:nvPicPr>
          <p:cNvPr id="7" name="Picture 4" descr="http://www.mics.ru/data/sitenews/2907/e53966748d5e38ce6dcf2af402fcb6f7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57554" y="3714752"/>
            <a:ext cx="1302399" cy="1042937"/>
          </a:xfrm>
          <a:prstGeom prst="rect">
            <a:avLst/>
          </a:prstGeom>
          <a:noFill/>
        </p:spPr>
      </p:pic>
      <p:pic>
        <p:nvPicPr>
          <p:cNvPr id="8" name="Picture 4" descr="http://www.mics.ru/data/sitenews/2907/e53966748d5e38ce6dcf2af402fcb6f7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57818" y="3429000"/>
            <a:ext cx="1302399" cy="1042937"/>
          </a:xfrm>
          <a:prstGeom prst="rect">
            <a:avLst/>
          </a:prstGeom>
          <a:noFill/>
        </p:spPr>
      </p:pic>
      <p:pic>
        <p:nvPicPr>
          <p:cNvPr id="9" name="Picture 4" descr="http://www.mics.ru/data/sitenews/2907/e53966748d5e38ce6dcf2af402fcb6f7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00826" y="1928802"/>
            <a:ext cx="1302399" cy="1042937"/>
          </a:xfrm>
          <a:prstGeom prst="rect">
            <a:avLst/>
          </a:prstGeom>
          <a:noFill/>
        </p:spPr>
      </p:pic>
      <p:cxnSp>
        <p:nvCxnSpPr>
          <p:cNvPr id="11" name="Прямая соединительная линия 10"/>
          <p:cNvCxnSpPr/>
          <p:nvPr/>
        </p:nvCxnSpPr>
        <p:spPr>
          <a:xfrm rot="10800000" flipV="1">
            <a:off x="1571604" y="2357430"/>
            <a:ext cx="2143140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 flipV="1">
            <a:off x="2357422" y="2500306"/>
            <a:ext cx="1571636" cy="1214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3" idx="2"/>
            <a:endCxn id="7" idx="0"/>
          </p:cNvCxnSpPr>
          <p:nvPr/>
        </p:nvCxnSpPr>
        <p:spPr>
          <a:xfrm rot="5400000">
            <a:off x="3499793" y="3066414"/>
            <a:ext cx="1157300" cy="1393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500562" y="2500306"/>
            <a:ext cx="1214446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857752" y="2214554"/>
            <a:ext cx="1571636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42910" y="5143512"/>
            <a:ext cx="7786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Все компьютеры равноправны, т. е. пользователи самостоятельно решают,</a:t>
            </a:r>
          </a:p>
          <a:p>
            <a:r>
              <a:rPr lang="ru-RU" dirty="0" smtClean="0"/>
              <a:t>какие ресурсы своего компьютера сделать доступными для других пользователей сети.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285728"/>
            <a:ext cx="64681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Сети с использованием сервера</a:t>
            </a:r>
            <a:endParaRPr lang="ru-RU" sz="3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4" descr="http://www.mics.ru/data/sitenews/2907/e53966748d5e38ce6dcf2af402fcb6f7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1214423"/>
            <a:ext cx="2587101" cy="2071702"/>
          </a:xfrm>
          <a:prstGeom prst="rect">
            <a:avLst/>
          </a:prstGeom>
          <a:noFill/>
        </p:spPr>
      </p:pic>
      <p:pic>
        <p:nvPicPr>
          <p:cNvPr id="4" name="Рисунок 3" descr="787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500306"/>
            <a:ext cx="11525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mics.ru/data/sitenews/2907/e53966748d5e38ce6dcf2af402fcb6f7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643042" y="3714752"/>
            <a:ext cx="1302399" cy="1042937"/>
          </a:xfrm>
          <a:prstGeom prst="rect">
            <a:avLst/>
          </a:prstGeom>
          <a:noFill/>
        </p:spPr>
      </p:pic>
      <p:pic>
        <p:nvPicPr>
          <p:cNvPr id="6" name="Picture 4" descr="http://www.mics.ru/data/sitenews/2907/e53966748d5e38ce6dcf2af402fcb6f7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00826" y="2571744"/>
            <a:ext cx="1302399" cy="1042937"/>
          </a:xfrm>
          <a:prstGeom prst="rect">
            <a:avLst/>
          </a:prstGeom>
          <a:noFill/>
        </p:spPr>
      </p:pic>
      <p:pic>
        <p:nvPicPr>
          <p:cNvPr id="7" name="Picture 4" descr="http://www.mics.ru/data/sitenews/2907/e53966748d5e38ce6dcf2af402fcb6f7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28992" y="4143380"/>
            <a:ext cx="1302399" cy="1042937"/>
          </a:xfrm>
          <a:prstGeom prst="rect">
            <a:avLst/>
          </a:prstGeom>
          <a:noFill/>
        </p:spPr>
      </p:pic>
      <p:pic>
        <p:nvPicPr>
          <p:cNvPr id="8" name="Picture 4" descr="http://www.mics.ru/data/sitenews/2907/e53966748d5e38ce6dcf2af402fcb6f7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86380" y="4000504"/>
            <a:ext cx="1302399" cy="1042937"/>
          </a:xfrm>
          <a:prstGeom prst="rect">
            <a:avLst/>
          </a:prstGeom>
          <a:noFill/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3143240" y="2500306"/>
            <a:ext cx="107157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4" idx="3"/>
          </p:cNvCxnSpPr>
          <p:nvPr/>
        </p:nvCxnSpPr>
        <p:spPr>
          <a:xfrm>
            <a:off x="5153021" y="2814631"/>
            <a:ext cx="1276367" cy="42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3000364" y="3071810"/>
            <a:ext cx="1214446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7" idx="0"/>
          </p:cNvCxnSpPr>
          <p:nvPr/>
        </p:nvCxnSpPr>
        <p:spPr>
          <a:xfrm rot="5400000">
            <a:off x="3826030" y="3468848"/>
            <a:ext cx="928694" cy="4203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8" idx="0"/>
          </p:cNvCxnSpPr>
          <p:nvPr/>
        </p:nvCxnSpPr>
        <p:spPr>
          <a:xfrm>
            <a:off x="4929190" y="3071810"/>
            <a:ext cx="1008390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571480"/>
            <a:ext cx="35467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Сетевые ресурсы</a:t>
            </a:r>
            <a:endParaRPr lang="ru-RU" sz="3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00" y="1357298"/>
            <a:ext cx="6500858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14290"/>
            <a:ext cx="6643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Аппаратное и программное обеспечение проводных и беспроводных сетей</a:t>
            </a:r>
            <a:endParaRPr lang="ru-RU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482" name="Picture 2" descr="http://viconnect.ru/wp-content/uploads/2010/03/setevaya_kart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2357430"/>
            <a:ext cx="2779969" cy="1357322"/>
          </a:xfrm>
          <a:prstGeom prst="rect">
            <a:avLst/>
          </a:prstGeom>
          <a:noFill/>
        </p:spPr>
      </p:pic>
      <p:pic>
        <p:nvPicPr>
          <p:cNvPr id="20484" name="Picture 4" descr="http://www.d-dream.ru/images/cat/files1_599_0_big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2" y="4286256"/>
            <a:ext cx="2428892" cy="1821669"/>
          </a:xfrm>
          <a:prstGeom prst="rect">
            <a:avLst/>
          </a:prstGeom>
          <a:noFill/>
        </p:spPr>
      </p:pic>
      <p:pic>
        <p:nvPicPr>
          <p:cNvPr id="20486" name="Picture 6" descr="http://www.ua.all.biz/img/ua/catalog/702241.jpeg?rrr=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14414" y="4071942"/>
            <a:ext cx="2000264" cy="2047000"/>
          </a:xfrm>
          <a:prstGeom prst="rect">
            <a:avLst/>
          </a:prstGeom>
          <a:noFill/>
        </p:spPr>
      </p:pic>
      <p:pic>
        <p:nvPicPr>
          <p:cNvPr id="20488" name="Picture 8" descr="http://rostech.info/images/Image/utp_cable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29190" y="1928802"/>
            <a:ext cx="2428892" cy="198128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oknot9990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bloknot9990</Template>
  <TotalTime>173</TotalTime>
  <Words>245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bloknot9990</vt:lpstr>
      <vt:lpstr>Локальные сети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Локальные сети</dc:title>
  <dc:creator>Александр</dc:creator>
  <cp:lastModifiedBy>Александр</cp:lastModifiedBy>
  <cp:revision>17</cp:revision>
  <dcterms:created xsi:type="dcterms:W3CDTF">2013-12-15T20:08:38Z</dcterms:created>
  <dcterms:modified xsi:type="dcterms:W3CDTF">2014-01-19T19:48:23Z</dcterms:modified>
</cp:coreProperties>
</file>