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86" r:id="rId2"/>
    <p:sldId id="287" r:id="rId3"/>
    <p:sldId id="258" r:id="rId4"/>
    <p:sldId id="257" r:id="rId5"/>
    <p:sldId id="281" r:id="rId6"/>
    <p:sldId id="260" r:id="rId7"/>
    <p:sldId id="282" r:id="rId8"/>
    <p:sldId id="283" r:id="rId9"/>
    <p:sldId id="261" r:id="rId10"/>
    <p:sldId id="262" r:id="rId11"/>
    <p:sldId id="263" r:id="rId12"/>
    <p:sldId id="264" r:id="rId13"/>
    <p:sldId id="265" r:id="rId14"/>
    <p:sldId id="284" r:id="rId15"/>
    <p:sldId id="266" r:id="rId16"/>
    <p:sldId id="285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</a:t>
            </a:r>
            <a:r>
              <a:rPr lang="ru-RU" baseline="0"/>
              <a:t> тестирования</a:t>
            </a:r>
            <a:endParaRPr lang="ru-RU"/>
          </a:p>
        </c:rich>
      </c:tx>
      <c:layout>
        <c:manualLayout>
          <c:xMode val="edge"/>
          <c:yMode val="edge"/>
          <c:x val="0.2167500000000003"/>
          <c:y val="3.240740740740750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Лист1!$C$1:$D$1</c:f>
              <c:strCache>
                <c:ptCount val="2"/>
                <c:pt idx="0">
                  <c:v>Симметрично-красиво</c:v>
                </c:pt>
                <c:pt idx="1">
                  <c:v>Симметрично- некрасиво</c:v>
                </c:pt>
              </c:strCache>
            </c:strRef>
          </c:cat>
          <c:val>
            <c:numRef>
              <c:f>Лист1!$C$2:$D$2</c:f>
              <c:numCache>
                <c:formatCode>0%</c:formatCode>
                <c:ptCount val="2"/>
                <c:pt idx="0">
                  <c:v>0.79</c:v>
                </c:pt>
                <c:pt idx="1">
                  <c:v>0.21000000000000021</c:v>
                </c:pt>
              </c:numCache>
            </c:numRef>
          </c:val>
        </c:ser>
        <c:dLbls>
          <c:showVal val="1"/>
        </c:dLbls>
      </c:pie3DChart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t"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7626-9E14-45CB-8E84-2D04483C9C4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C30F-4D2F-4778-AC98-F9F697E7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C30F-4D2F-4778-AC98-F9F697E7AD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5B5EC93-6B78-404F-878B-9FF72EE2D68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C1F7C76-1FB1-4B65-B70B-4FC35FA44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Рисунок 8" descr="bee-with-flower1.gif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8461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5557526265be569c0e43c6ef90f13d22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76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 вполне могла бы быть названа царством симметрии.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шаблоны для презент\к през\boy-and-girl.ru_91_4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714620"/>
            <a:ext cx="815678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Удивительный мир симметрии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143512"/>
            <a:ext cx="5233805" cy="123110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 вполне могла бы быть </a:t>
            </a:r>
            <a:endParaRPr lang="ru-RU" sz="28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названа </a:t>
            </a:r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царством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симметрии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023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3286148" cy="2162173"/>
          </a:xfrm>
          <a:prstGeom prst="rect">
            <a:avLst/>
          </a:prstGeom>
          <a:noFill/>
          <a:ln w="28575">
            <a:solidFill>
              <a:srgbClr val="CC9933"/>
            </a:solidFill>
            <a:miter lim="800000"/>
            <a:headEnd/>
            <a:tailEnd/>
          </a:ln>
        </p:spPr>
      </p:pic>
      <p:pic>
        <p:nvPicPr>
          <p:cNvPr id="5" name="Picture 5" descr="024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500174"/>
            <a:ext cx="3214710" cy="2071702"/>
          </a:xfrm>
          <a:prstGeom prst="rect">
            <a:avLst/>
          </a:prstGeom>
          <a:noFill/>
          <a:ln w="28575">
            <a:solidFill>
              <a:srgbClr val="CC9933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lum bright="-14000"/>
          </a:blip>
          <a:srcRect/>
          <a:stretch>
            <a:fillRect/>
          </a:stretch>
        </p:blipFill>
        <p:spPr bwMode="auto">
          <a:xfrm>
            <a:off x="3786182" y="1500174"/>
            <a:ext cx="1562100" cy="1333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643314"/>
            <a:ext cx="85725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Рассмотрим другую, центральную симметрию. Центральная симметрия чаще встречается у животных, ведущих подводный образ жизни, таких как морская звезда, медуза.  Если повернуть звезду на некоторый угол, то её лучи могут совпасть. Такой вид симметрии в биологии называют лучевым.</a:t>
            </a:r>
          </a:p>
          <a:p>
            <a:r>
              <a:rPr lang="ru-RU" sz="2800" b="1" i="1" dirty="0" smtClean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email">
            <a:lum bright="-14000"/>
          </a:blip>
          <a:srcRect/>
          <a:stretch>
            <a:fillRect/>
          </a:stretch>
        </p:blipFill>
        <p:spPr bwMode="auto">
          <a:xfrm>
            <a:off x="428596" y="1500174"/>
            <a:ext cx="2121233" cy="24625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Рисунок 5" descr="C:\Documents and Settings\Admin\Мои документы\Новая папка\!!! EXTRA DELETED !!!\рисунки\0370.jpg"/>
          <p:cNvPicPr/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428596" y="4214818"/>
            <a:ext cx="2143140" cy="214314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20260696" flipH="1">
            <a:off x="1374731" y="4416950"/>
            <a:ext cx="554122" cy="1236261"/>
          </a:xfrm>
          <a:prstGeom prst="curvedRightArrow">
            <a:avLst>
              <a:gd name="adj1" fmla="val 32579"/>
              <a:gd name="adj2" fmla="val 65158"/>
              <a:gd name="adj3" fmla="val 4164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-1163535">
            <a:off x="804804" y="1960936"/>
            <a:ext cx="295275" cy="595313"/>
          </a:xfrm>
          <a:prstGeom prst="curvedRightArrow">
            <a:avLst>
              <a:gd name="adj1" fmla="val 40323"/>
              <a:gd name="adj2" fmla="val 80645"/>
              <a:gd name="adj3" fmla="val 3333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1428736"/>
            <a:ext cx="62151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</a:t>
            </a:r>
            <a:r>
              <a:rPr lang="ru-RU" sz="2400" b="1" i="1" dirty="0" smtClean="0"/>
              <a:t>А ещё существует спиральная                                                                                симметрия. </a:t>
            </a:r>
          </a:p>
          <a:p>
            <a:r>
              <a:rPr lang="ru-RU" sz="2400" b="1" i="1" dirty="0" smtClean="0"/>
              <a:t>  Спиральная симметрия встречается например у моллюсков, раковина которых сужается и расширяется на конце, и у баранов, рога у которых закручены спиралью.</a:t>
            </a:r>
            <a:endParaRPr lang="ru-RU" sz="2400" b="1" i="1" dirty="0"/>
          </a:p>
        </p:txBody>
      </p:sp>
      <p:pic>
        <p:nvPicPr>
          <p:cNvPr id="10" name="Рисунок 9"/>
          <p:cNvPicPr/>
          <p:nvPr/>
        </p:nvPicPr>
        <p:blipFill>
          <a:blip r:embed="rId5" cstate="email">
            <a:lum bright="-12000"/>
          </a:blip>
          <a:srcRect/>
          <a:stretch>
            <a:fillRect/>
          </a:stretch>
        </p:blipFill>
        <p:spPr bwMode="auto">
          <a:xfrm>
            <a:off x="3286116" y="4286256"/>
            <a:ext cx="2599055" cy="202692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9697" name="AutoShape 1"/>
          <p:cNvSpPr>
            <a:spLocks noChangeArrowheads="1"/>
          </p:cNvSpPr>
          <p:nvPr/>
        </p:nvSpPr>
        <p:spPr bwMode="auto">
          <a:xfrm rot="19248172" flipH="1">
            <a:off x="3811035" y="5166909"/>
            <a:ext cx="377325" cy="847617"/>
          </a:xfrm>
          <a:prstGeom prst="curvedRightArrow">
            <a:avLst>
              <a:gd name="adj1" fmla="val 31292"/>
              <a:gd name="adj2" fmla="val 66110"/>
              <a:gd name="adj3" fmla="val 45093"/>
            </a:avLst>
          </a:prstGeom>
          <a:solidFill>
            <a:srgbClr val="3184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9" grpId="0" animBg="1"/>
      <p:bldP spid="296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428596" y="1500174"/>
            <a:ext cx="1684020" cy="14001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826127"/>
            <a:ext cx="88582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Моё исследование в ботанике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заключалось в том, что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я занималась проблемой поиска закономерностей внешнего строения растений. Кленовый лист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симметричен, </a:t>
            </a:r>
            <a:r>
              <a:rPr lang="ru-RU" sz="2400" b="1" i="1" dirty="0" smtClean="0"/>
              <a:t>если перегнуть его по среднему вертикальному стебельку-прожилке, то получившиеся части листа совпадут друг с другом. И перед нами две половинки — правая и левая!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 Можно провести опыт и с зеркалом; отражение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 в зеркале дополнит половину кленового листа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до целого.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5" idx="2"/>
          </p:cNvCxnSpPr>
          <p:nvPr/>
        </p:nvCxnSpPr>
        <p:spPr>
          <a:xfrm rot="5400000">
            <a:off x="506705" y="2049763"/>
            <a:ext cx="1614487" cy="866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Admin\Мои документы\Новая папка\!!! EXTRA DELETED !!!\рисунки\132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1285884" cy="135732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Содержимое 3" descr="C:\Documents and Settings\Admin\Мои документы\Новая папка\!!! EXTRA DELETED !!!\рисунки\0024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571612"/>
            <a:ext cx="1357322" cy="135732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lum bright="-12000"/>
          </a:blip>
          <a:srcRect/>
          <a:stretch>
            <a:fillRect/>
          </a:stretch>
        </p:blipFill>
        <p:spPr bwMode="auto">
          <a:xfrm>
            <a:off x="1857356" y="1571612"/>
            <a:ext cx="1962150" cy="13642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3000372"/>
            <a:ext cx="86439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Центральную симметрию я тоже искала в растениях.   Чаще всего она встречается в цветах и плодах растений. </a:t>
            </a:r>
          </a:p>
          <a:p>
            <a:r>
              <a:rPr lang="ru-RU" sz="2400" b="1" i="1" dirty="0" smtClean="0"/>
              <a:t>	В разрезе они представляют собой окружность, а окружность имеет центр симметрии.</a:t>
            </a:r>
            <a:r>
              <a:rPr lang="ru-RU" sz="2400" dirty="0" smtClean="0"/>
              <a:t> </a:t>
            </a:r>
            <a:r>
              <a:rPr lang="ru-RU" sz="2400" b="1" i="1" dirty="0" smtClean="0"/>
              <a:t>Центральную    симметрию можно наблюдать на изображении следующих цветов: цветок одуванчика, цветок мать-и-мачехи, сердцевина ромашки, а в некоторых случаях </a:t>
            </a:r>
          </a:p>
          <a:p>
            <a:r>
              <a:rPr lang="ru-RU" sz="2400" b="1" i="1" dirty="0" smtClean="0"/>
              <a:t>центральной симметрией обладает и изображение</a:t>
            </a:r>
          </a:p>
          <a:p>
            <a:r>
              <a:rPr lang="ru-RU" sz="2400" b="1" i="1" dirty="0" smtClean="0"/>
              <a:t>цветка ромашки. </a:t>
            </a:r>
          </a:p>
          <a:p>
            <a:endParaRPr lang="ru-RU" dirty="0"/>
          </a:p>
        </p:txBody>
      </p:sp>
      <p:pic>
        <p:nvPicPr>
          <p:cNvPr id="9" name="Рисунок 8" descr="C:\Documents and Settings\Admin\Мои документы\Новая папка\мои документы 1\рис цветок\1 (129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1571612"/>
            <a:ext cx="1552575" cy="13430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Новая папка\!!! EXTRA DELETED !!!\рисунки\002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496" y="1571612"/>
            <a:ext cx="1288415" cy="13573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     Весь цветок кувшинки  обладает центральной симметрией только в случае четного количества лепестков. Этот цветок можно повернуть вокруг некоторой прямой и он совместится сам с собой. В случае же нечетного количества лепестков, как анютины глазки, цветок обладает только осевой симметрией. Цветок анютины глазки совместится сам с собой только при повороте на полный оборот.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Мои документы\Новая папка\мои документы 1\фото школа1\Изображение 353.jpg"/>
          <p:cNvPicPr/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928662" y="4643446"/>
            <a:ext cx="1990725" cy="1905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4214810" y="4572008"/>
            <a:ext cx="2071702" cy="200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Admin\Рабочий стол\виолетта\Научная  работа\Фото О.Н\DSCN420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500174"/>
            <a:ext cx="4214842" cy="33250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357298"/>
            <a:ext cx="4286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Тело человека тоже симметрично: 2 одинаковых руки, 2 одинаковых ноги, голова и туловище имеют ось симметрии.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Много интересных фактов может сообщить наука о симметрии человека. Известно, что в среднем 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128" y="4786322"/>
            <a:ext cx="88058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земном шаре примерно 3 % левшей (99 млн.) и 97 % правшей </a:t>
            </a:r>
          </a:p>
          <a:p>
            <a:r>
              <a:rPr lang="ru-RU" sz="2400" b="1" i="1" dirty="0" smtClean="0"/>
              <a:t>(3 млрд. 201 млн.).</a:t>
            </a:r>
            <a:r>
              <a:rPr lang="ru-RU" sz="2400" dirty="0" smtClean="0"/>
              <a:t> </a:t>
            </a:r>
            <a:r>
              <a:rPr lang="ru-RU" sz="2400" b="1" i="1" dirty="0" smtClean="0"/>
              <a:t>Правая половина тела управляется левым,</a:t>
            </a:r>
          </a:p>
          <a:p>
            <a:r>
              <a:rPr lang="ru-RU" sz="2400" b="1" i="1" dirty="0" smtClean="0"/>
              <a:t> а левая — правым полушарием, и в большинстве </a:t>
            </a:r>
          </a:p>
          <a:p>
            <a:r>
              <a:rPr lang="ru-RU" sz="2400" b="1" i="1" dirty="0" smtClean="0"/>
              <a:t>случаев правая половина тела и левое полушарие </a:t>
            </a:r>
          </a:p>
          <a:p>
            <a:r>
              <a:rPr lang="ru-RU" sz="2400" b="1" i="1" dirty="0" smtClean="0"/>
              <a:t>развиты лучше.</a:t>
            </a:r>
          </a:p>
          <a:p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Admin\Мои документы\Мои рисунки\мультяшки\disney4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929066"/>
            <a:ext cx="1425124" cy="2652706"/>
          </a:xfrm>
          <a:prstGeom prst="rect">
            <a:avLst/>
          </a:prstGeom>
          <a:noFill/>
        </p:spPr>
      </p:pic>
      <p:pic>
        <p:nvPicPr>
          <p:cNvPr id="44035" name="Picture 3" descr="C:\Documents and Settings\Admin\Мои документы\Мои рисунки\мультяшки\disney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929066"/>
            <a:ext cx="1428760" cy="26528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83118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	Известно, что у людей  сердце на левой стороне,</a:t>
            </a:r>
          </a:p>
          <a:p>
            <a:r>
              <a:rPr lang="ru-RU" sz="2400" b="1" i="1" dirty="0" smtClean="0"/>
              <a:t> печень — на правой. Но на каждые 7—12 тыс. человек</a:t>
            </a:r>
          </a:p>
          <a:p>
            <a:r>
              <a:rPr lang="ru-RU" sz="2400" b="1" i="1" dirty="0" smtClean="0"/>
              <a:t> встречаются люди, у которых все или часть внутренних </a:t>
            </a:r>
          </a:p>
          <a:p>
            <a:r>
              <a:rPr lang="ru-RU" sz="2400" b="1" i="1" dirty="0" smtClean="0"/>
              <a:t>органов расположены зеркально, т. е. наоборот. </a:t>
            </a:r>
          </a:p>
          <a:p>
            <a:r>
              <a:rPr lang="ru-RU" sz="2400" b="1" i="1" dirty="0" smtClean="0"/>
              <a:t>	Зеркальная симметрия насекомых, животных и </a:t>
            </a:r>
          </a:p>
          <a:p>
            <a:r>
              <a:rPr lang="ru-RU" sz="2400" b="1" i="1" dirty="0" smtClean="0"/>
              <a:t>растений является вертикальной симметрией.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Admin\Мои документы\Новая папка\мои документы 1\рис сбор\04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3121152" cy="234086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68" y="1225689"/>
            <a:ext cx="5214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	Можно ещё много назвать объектов природы, для которых характерна вертикальная зеркальная симметрия. А вот  горизонтальная зеркальная симметрия в природе встречается редко. 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214818"/>
            <a:ext cx="71130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	Отражение в воде - единственный пример </a:t>
            </a:r>
          </a:p>
          <a:p>
            <a:r>
              <a:rPr lang="ru-RU" sz="2400" b="1" i="1" dirty="0" smtClean="0"/>
              <a:t>горизонтальной симметрии. </a:t>
            </a:r>
          </a:p>
          <a:p>
            <a:r>
              <a:rPr lang="ru-RU" sz="2400" b="1" i="1" dirty="0" smtClean="0"/>
              <a:t>	Поверхность озера играет роль зеркала и </a:t>
            </a:r>
          </a:p>
          <a:p>
            <a:r>
              <a:rPr lang="ru-RU" sz="2400" b="1" i="1" dirty="0" smtClean="0"/>
              <a:t>воспроизводит отражение с геометрической </a:t>
            </a:r>
          </a:p>
          <a:p>
            <a:r>
              <a:rPr lang="ru-RU" sz="2400" b="1" i="1" dirty="0" smtClean="0"/>
              <a:t>точностью.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282" y="2714620"/>
            <a:ext cx="3500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357158" y="3714752"/>
            <a:ext cx="6858048" cy="27951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Удивительные создания Природы - снежинки. Они являются самым ярким примером красоты форм осевой симметрии. Любая снежинка имеет ось симметрии и, кроме того, каждая снежинка зеркально симметрична. Снежинка - это кристалл замёрзшей воды.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Кристаллы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5500702"/>
            <a:ext cx="1285884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71612"/>
            <a:ext cx="107157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550070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928934"/>
            <a:ext cx="1143008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34" y="2714620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43834" y="150017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72396" y="4071942"/>
            <a:ext cx="1285884" cy="11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7158" y="4500570"/>
            <a:ext cx="1071570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1643050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Все твёрдые тела в природе состоят из кристаллов. Каждый кристалл имеет форму многогранника. Кристалл каменной соли, например, имеет форму куба. Мир кристаллов - это особый мир симметрии, с которым связаны великие открытия и в области математики, и в области кристаллографии.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 А ещё многогранники очень красивы...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 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символах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57158" y="1571612"/>
            <a:ext cx="4040188" cy="10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48" y="1535112"/>
            <a:ext cx="4572031" cy="5037160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Когда я стала печатать свою работу, то поняла, что моё исследование проведено не до конца. Символы, с помощью которых мы записываем наше общение – буквы и цифры тоже подчиняются законам симметрии. Есть буквы и символы, имеющие вертикальную ось симметрии, горизонтальную, и те, которые имеют 2 оси симметрии.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500034" y="2643182"/>
            <a:ext cx="37862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57158" y="3571876"/>
            <a:ext cx="3857652" cy="928694"/>
            <a:chOff x="2260" y="2279"/>
            <a:chExt cx="8168" cy="2931"/>
          </a:xfrm>
        </p:grpSpPr>
        <p:sp>
          <p:nvSpPr>
            <p:cNvPr id="409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508" y="2801"/>
              <a:ext cx="7200" cy="18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2CDDC"/>
                  </a:solidFill>
                  <a:effectLst/>
                  <a:latin typeface="Arial Black"/>
                </a:rPr>
                <a:t>Ф О Х Н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CDDC"/>
                </a:solidFill>
                <a:effectLst/>
                <a:latin typeface="Arial Black"/>
              </a:endParaRPr>
            </a:p>
          </p:txBody>
        </p: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2260" y="3674"/>
              <a:ext cx="8168" cy="2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3228" y="2279"/>
              <a:ext cx="0" cy="280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>
              <a:off x="5338" y="2279"/>
              <a:ext cx="50" cy="280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>
              <a:off x="7274" y="2404"/>
              <a:ext cx="0" cy="280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9137" y="2279"/>
              <a:ext cx="0" cy="280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14" name="Содержимое 4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643446"/>
            <a:ext cx="3374049" cy="1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Перевёртыши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42+35=53+24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lvl="0">
              <a:buNone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63∙48=84∙36</a:t>
            </a:r>
          </a:p>
          <a:p>
            <a:pPr lvl="0">
              <a:buNone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41-32=23-14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Ещё интереснее симметричные примеры: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Или слова с таким же свойством: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643314"/>
            <a:ext cx="228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казак,</a:t>
            </a:r>
          </a:p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шалаш,</a:t>
            </a:r>
          </a:p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или,</a:t>
            </a:r>
          </a:p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топот…</a:t>
            </a:r>
          </a:p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Палиндромы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</a:t>
            </a:r>
            <a:r>
              <a:rPr lang="ru-RU" sz="3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целые фразы с таким свойством (если не учитывать пробелы </a:t>
            </a:r>
            <a:r>
              <a:rPr lang="ru-RU" sz="3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 </a:t>
            </a:r>
            <a:r>
              <a:rPr lang="ru-RU" sz="3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словами</a:t>
            </a:r>
            <a:r>
              <a:rPr lang="ru-RU" sz="3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):</a:t>
            </a:r>
            <a:endParaRPr lang="ru-RU" sz="30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"Искать такси",</a:t>
            </a:r>
          </a:p>
          <a:p>
            <a:pPr lvl="1">
              <a:buFont typeface="Wingdings" pitchFamily="2" charset="2"/>
              <a:buChar char="ü"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"Аргентина манит негра",</a:t>
            </a:r>
          </a:p>
          <a:p>
            <a:pPr lvl="1">
              <a:buFont typeface="Wingdings" pitchFamily="2" charset="2"/>
              <a:buChar char="ü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"А роза упала на лапу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Азора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",</a:t>
            </a:r>
          </a:p>
          <a:p>
            <a:pPr lvl="1">
              <a:buFont typeface="Wingdings" pitchFamily="2" charset="2"/>
              <a:buChar char="ü"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"Ценит негра аргентинец",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"Нажал кабан на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баклажан"…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жизни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       Большинство </a:t>
            </a:r>
            <a:r>
              <a:rPr lang="ru-RU" sz="2400" b="1" i="1" dirty="0"/>
              <a:t>самых необходимых для нас предметов — от книги, ложки, чайника и молотка до газовой плиты, холодильника и пылесоса — тоже </a:t>
            </a:r>
            <a:r>
              <a:rPr lang="ru-RU" sz="2400" b="1" i="1" dirty="0" smtClean="0"/>
              <a:t>обладают </a:t>
            </a:r>
            <a:r>
              <a:rPr lang="ru-RU" sz="2400" b="1" i="1" dirty="0"/>
              <a:t>симметрией.</a:t>
            </a:r>
          </a:p>
          <a:p>
            <a:endParaRPr lang="ru-RU" sz="2400" b="1" i="1" dirty="0"/>
          </a:p>
        </p:txBody>
      </p:sp>
      <p:pic>
        <p:nvPicPr>
          <p:cNvPr id="5" name="Содержимое 4" descr="C:\Documents and Settings\Admin\Мои документы\Мои рисунки\рис маш\156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500174"/>
            <a:ext cx="2522913" cy="201999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шаблоны для презент\Анимация\5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3643314"/>
            <a:ext cx="1357322" cy="135732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4714884"/>
            <a:ext cx="1285884" cy="164307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шаблоны для презент\Анимация\4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5000636"/>
            <a:ext cx="1928826" cy="148071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шаблоны для презент\Анимация\бим-бом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5072074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исследования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Admin\Мои документы\Новая папка\мои документы 1\фото школа1\Изображение 15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357430"/>
            <a:ext cx="4714908" cy="2428892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6" name="AutoShape 2"/>
          <p:cNvSpPr>
            <a:spLocks noChangeShapeType="1"/>
          </p:cNvSpPr>
          <p:nvPr/>
        </p:nvSpPr>
        <p:spPr bwMode="auto">
          <a:xfrm>
            <a:off x="4643438" y="3214686"/>
            <a:ext cx="0" cy="884237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5072074"/>
            <a:ext cx="7892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Это школа, в которой я учусь. Здание состоит из трёх </a:t>
            </a:r>
          </a:p>
          <a:p>
            <a:r>
              <a:rPr lang="ru-RU" sz="2400" b="1" i="1" dirty="0" smtClean="0"/>
              <a:t>частей. Две части здания имеют вертикальную </a:t>
            </a:r>
          </a:p>
          <a:p>
            <a:r>
              <a:rPr lang="ru-RU" sz="2400" b="1" i="1" dirty="0" smtClean="0"/>
              <a:t>ось симметрии. </a:t>
            </a:r>
          </a:p>
          <a:p>
            <a:endParaRPr lang="ru-RU" sz="2400" b="1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501488" y="3642520"/>
            <a:ext cx="1000132" cy="1588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4929" y="1643050"/>
            <a:ext cx="459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Симметрия в моей школе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i="1" dirty="0"/>
              <a:t>Оформление спортивного и актового  залов </a:t>
            </a:r>
            <a:r>
              <a:rPr lang="ru-RU" sz="2700" b="1" i="1" dirty="0" smtClean="0"/>
              <a:t>школы</a:t>
            </a:r>
            <a:br>
              <a:rPr lang="ru-RU" sz="2700" b="1" i="1" dirty="0" smtClean="0"/>
            </a:br>
            <a:r>
              <a:rPr lang="ru-RU" sz="2700" b="1" i="1" dirty="0" smtClean="0"/>
              <a:t>тоже  </a:t>
            </a:r>
            <a:r>
              <a:rPr lang="ru-RU" sz="2700" b="1" i="1" dirty="0"/>
              <a:t>симметрично: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Новая папка\мои документы 1\фото школа1\Изображение 149.jpg"/>
          <p:cNvPicPr>
            <a:picLocks noGrp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643438" y="2571744"/>
            <a:ext cx="3500462" cy="269488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Новая папка\мои документы 1\фото школа1\Изображение 1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571744"/>
            <a:ext cx="3571900" cy="265271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78219" y="571480"/>
            <a:ext cx="55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Симметрия в моей школе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Симметрия в моей школе</a:t>
            </a:r>
            <a:b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i="1" dirty="0"/>
          </a:p>
        </p:txBody>
      </p:sp>
      <p:pic>
        <p:nvPicPr>
          <p:cNvPr id="4" name="Содержимое 3" descr="C:\Documents and Settings\Admin\Мои документы\Новая папка\мои документы 1\фото школа нов год\Recoverd_jpg_file(967)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428736"/>
            <a:ext cx="3000396" cy="42862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7620" y="928670"/>
            <a:ext cx="50720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	Красавицу-ёлку на Новый год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мы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тоже стараемся нарядить,                              используя законы красоты, то есть расположить украшения на ёлке симметрично.</a:t>
            </a:r>
          </a:p>
          <a:p>
            <a:r>
              <a:rPr lang="ru-RU" sz="2400" b="1" i="1" dirty="0" smtClean="0"/>
              <a:t> 	Симметрию можно найти ещё во многих местах: оформление кабинетов,  школьная мебель, посуда в школьной столовой, новое оформление одной из рекреаций школы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Тест - опрос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4366733" cy="5357850"/>
        </p:xfrm>
        <a:graphic>
          <a:graphicData uri="http://schemas.openxmlformats.org/drawingml/2006/table">
            <a:tbl>
              <a:tblPr/>
              <a:tblGrid>
                <a:gridCol w="437540"/>
                <a:gridCol w="2004746"/>
                <a:gridCol w="1924447"/>
              </a:tblGrid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а)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б)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а)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б)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а)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б)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а)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б)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а)</a:t>
                      </a:r>
                      <a:endParaRPr lang="ru-RU" sz="700" spc="-1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</a:rPr>
                        <a:t>б)</a:t>
                      </a:r>
                      <a:endParaRPr lang="ru-RU" sz="700" spc="-1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9275" marR="4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928662" y="1500174"/>
            <a:ext cx="1428760" cy="547685"/>
            <a:chOff x="1842" y="5207"/>
            <a:chExt cx="3570" cy="1425"/>
          </a:xfrm>
        </p:grpSpPr>
        <p:sp>
          <p:nvSpPr>
            <p:cNvPr id="5152" name="AutoShape 32"/>
            <p:cNvSpPr>
              <a:spLocks noChangeShapeType="1"/>
            </p:cNvSpPr>
            <p:nvPr/>
          </p:nvSpPr>
          <p:spPr bwMode="auto">
            <a:xfrm flipH="1">
              <a:off x="1842" y="5207"/>
              <a:ext cx="585" cy="1425"/>
            </a:xfrm>
            <a:prstGeom prst="straightConnector1">
              <a:avLst/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1" name="AutoShape 31"/>
            <p:cNvSpPr>
              <a:spLocks noChangeShapeType="1"/>
            </p:cNvSpPr>
            <p:nvPr/>
          </p:nvSpPr>
          <p:spPr bwMode="auto">
            <a:xfrm>
              <a:off x="2427" y="5207"/>
              <a:ext cx="2910" cy="630"/>
            </a:xfrm>
            <a:prstGeom prst="straightConnector1">
              <a:avLst/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AutoShape 30"/>
            <p:cNvSpPr>
              <a:spLocks noChangeShapeType="1"/>
            </p:cNvSpPr>
            <p:nvPr/>
          </p:nvSpPr>
          <p:spPr bwMode="auto">
            <a:xfrm flipV="1">
              <a:off x="1842" y="5837"/>
              <a:ext cx="3570" cy="795"/>
            </a:xfrm>
            <a:prstGeom prst="straightConnector1">
              <a:avLst/>
            </a:prstGeom>
            <a:noFill/>
            <a:ln w="38100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3143240" y="1428736"/>
            <a:ext cx="785818" cy="55721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142976" y="2571744"/>
            <a:ext cx="714380" cy="628648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2928926" y="2643182"/>
            <a:ext cx="1428760" cy="423858"/>
            <a:chOff x="6206" y="7035"/>
            <a:chExt cx="3435" cy="1680"/>
          </a:xfrm>
        </p:grpSpPr>
        <p:sp>
          <p:nvSpPr>
            <p:cNvPr id="5146" name="AutoShape 26"/>
            <p:cNvSpPr>
              <a:spLocks noChangeShapeType="1"/>
            </p:cNvSpPr>
            <p:nvPr/>
          </p:nvSpPr>
          <p:spPr bwMode="auto">
            <a:xfrm>
              <a:off x="6206" y="7035"/>
              <a:ext cx="1740" cy="0"/>
            </a:xfrm>
            <a:prstGeom prst="straightConnector1">
              <a:avLst/>
            </a:prstGeom>
            <a:noFill/>
            <a:ln w="38100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AutoShape 25"/>
            <p:cNvSpPr>
              <a:spLocks noChangeShapeType="1"/>
            </p:cNvSpPr>
            <p:nvPr/>
          </p:nvSpPr>
          <p:spPr bwMode="auto">
            <a:xfrm>
              <a:off x="6206" y="7035"/>
              <a:ext cx="285" cy="915"/>
            </a:xfrm>
            <a:prstGeom prst="straightConnector1">
              <a:avLst/>
            </a:prstGeom>
            <a:noFill/>
            <a:ln w="38100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AutoShape 24"/>
            <p:cNvSpPr>
              <a:spLocks noChangeShapeType="1"/>
            </p:cNvSpPr>
            <p:nvPr/>
          </p:nvSpPr>
          <p:spPr bwMode="auto">
            <a:xfrm>
              <a:off x="7901" y="7035"/>
              <a:ext cx="1710" cy="1680"/>
            </a:xfrm>
            <a:prstGeom prst="straightConnector1">
              <a:avLst/>
            </a:prstGeom>
            <a:noFill/>
            <a:ln w="38100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AutoShape 23"/>
            <p:cNvSpPr>
              <a:spLocks noChangeShapeType="1"/>
            </p:cNvSpPr>
            <p:nvPr/>
          </p:nvSpPr>
          <p:spPr bwMode="auto">
            <a:xfrm>
              <a:off x="6476" y="7950"/>
              <a:ext cx="3165" cy="765"/>
            </a:xfrm>
            <a:prstGeom prst="straightConnector1">
              <a:avLst/>
            </a:prstGeom>
            <a:noFill/>
            <a:ln w="38100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143240" y="3643314"/>
            <a:ext cx="642942" cy="557210"/>
          </a:xfrm>
          <a:prstGeom prst="pentagon">
            <a:avLst/>
          </a:prstGeom>
          <a:solidFill>
            <a:srgbClr val="FFFFFF"/>
          </a:solidFill>
          <a:ln w="3810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1000100" y="3643314"/>
            <a:ext cx="1428760" cy="700084"/>
            <a:chOff x="2292" y="8790"/>
            <a:chExt cx="2640" cy="1890"/>
          </a:xfrm>
        </p:grpSpPr>
        <p:sp>
          <p:nvSpPr>
            <p:cNvPr id="5141" name="AutoShape 21"/>
            <p:cNvSpPr>
              <a:spLocks noChangeShapeType="1"/>
            </p:cNvSpPr>
            <p:nvPr/>
          </p:nvSpPr>
          <p:spPr bwMode="auto">
            <a:xfrm flipV="1">
              <a:off x="2292" y="8790"/>
              <a:ext cx="1080" cy="3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AutoShape 20"/>
            <p:cNvSpPr>
              <a:spLocks noChangeShapeType="1"/>
            </p:cNvSpPr>
            <p:nvPr/>
          </p:nvSpPr>
          <p:spPr bwMode="auto">
            <a:xfrm>
              <a:off x="2292" y="9090"/>
              <a:ext cx="225" cy="108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AutoShape 19"/>
            <p:cNvSpPr>
              <a:spLocks noChangeShapeType="1"/>
            </p:cNvSpPr>
            <p:nvPr/>
          </p:nvSpPr>
          <p:spPr bwMode="auto">
            <a:xfrm>
              <a:off x="2517" y="10170"/>
              <a:ext cx="1485" cy="51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AutoShape 18"/>
            <p:cNvSpPr>
              <a:spLocks noChangeShapeType="1"/>
            </p:cNvSpPr>
            <p:nvPr/>
          </p:nvSpPr>
          <p:spPr bwMode="auto">
            <a:xfrm flipV="1">
              <a:off x="4002" y="10095"/>
              <a:ext cx="930" cy="585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AutoShape 17"/>
            <p:cNvSpPr>
              <a:spLocks noChangeShapeType="1"/>
            </p:cNvSpPr>
            <p:nvPr/>
          </p:nvSpPr>
          <p:spPr bwMode="auto">
            <a:xfrm>
              <a:off x="3372" y="8790"/>
              <a:ext cx="1560" cy="1305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142976" y="4786322"/>
            <a:ext cx="785818" cy="628648"/>
          </a:xfrm>
          <a:prstGeom prst="star5">
            <a:avLst/>
          </a:prstGeom>
          <a:solidFill>
            <a:srgbClr val="FFFFFF"/>
          </a:solidFill>
          <a:ln w="3810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928926" y="4714884"/>
            <a:ext cx="1428760" cy="628646"/>
            <a:chOff x="6378" y="10766"/>
            <a:chExt cx="3473" cy="1890"/>
          </a:xfrm>
        </p:grpSpPr>
        <p:sp>
          <p:nvSpPr>
            <p:cNvPr id="5133" name="AutoShape 13"/>
            <p:cNvSpPr>
              <a:spLocks noChangeShapeType="1"/>
            </p:cNvSpPr>
            <p:nvPr/>
          </p:nvSpPr>
          <p:spPr bwMode="auto">
            <a:xfrm flipH="1">
              <a:off x="7151" y="10766"/>
              <a:ext cx="495" cy="765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AutoShape 12"/>
            <p:cNvSpPr>
              <a:spLocks noChangeShapeType="1"/>
            </p:cNvSpPr>
            <p:nvPr/>
          </p:nvSpPr>
          <p:spPr bwMode="auto">
            <a:xfrm>
              <a:off x="7646" y="10766"/>
              <a:ext cx="930" cy="525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AutoShape 11"/>
            <p:cNvSpPr>
              <a:spLocks noChangeShapeType="1"/>
            </p:cNvSpPr>
            <p:nvPr/>
          </p:nvSpPr>
          <p:spPr bwMode="auto">
            <a:xfrm>
              <a:off x="6378" y="11291"/>
              <a:ext cx="795" cy="240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AutoShape 10"/>
            <p:cNvSpPr>
              <a:spLocks noChangeShapeType="1"/>
            </p:cNvSpPr>
            <p:nvPr/>
          </p:nvSpPr>
          <p:spPr bwMode="auto">
            <a:xfrm>
              <a:off x="8576" y="11291"/>
              <a:ext cx="1275" cy="165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AutoShape 9"/>
            <p:cNvSpPr>
              <a:spLocks noChangeShapeType="1"/>
            </p:cNvSpPr>
            <p:nvPr/>
          </p:nvSpPr>
          <p:spPr bwMode="auto">
            <a:xfrm>
              <a:off x="6378" y="11291"/>
              <a:ext cx="1425" cy="855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AutoShape 8"/>
            <p:cNvSpPr>
              <a:spLocks noChangeShapeType="1"/>
            </p:cNvSpPr>
            <p:nvPr/>
          </p:nvSpPr>
          <p:spPr bwMode="auto">
            <a:xfrm flipH="1">
              <a:off x="8726" y="11456"/>
              <a:ext cx="1125" cy="525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AutoShape 7"/>
            <p:cNvSpPr>
              <a:spLocks noChangeShapeType="1"/>
            </p:cNvSpPr>
            <p:nvPr/>
          </p:nvSpPr>
          <p:spPr bwMode="auto">
            <a:xfrm flipH="1">
              <a:off x="7548" y="12146"/>
              <a:ext cx="255" cy="510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" name="AutoShape 6"/>
            <p:cNvSpPr>
              <a:spLocks noChangeShapeType="1"/>
            </p:cNvSpPr>
            <p:nvPr/>
          </p:nvSpPr>
          <p:spPr bwMode="auto">
            <a:xfrm>
              <a:off x="8726" y="11981"/>
              <a:ext cx="240" cy="675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AutoShape 5"/>
            <p:cNvSpPr>
              <a:spLocks noChangeShapeType="1"/>
            </p:cNvSpPr>
            <p:nvPr/>
          </p:nvSpPr>
          <p:spPr bwMode="auto">
            <a:xfrm flipV="1">
              <a:off x="7526" y="12446"/>
              <a:ext cx="765" cy="210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AutoShape 4"/>
            <p:cNvSpPr>
              <a:spLocks noChangeShapeType="1"/>
            </p:cNvSpPr>
            <p:nvPr/>
          </p:nvSpPr>
          <p:spPr bwMode="auto">
            <a:xfrm flipH="1" flipV="1">
              <a:off x="8291" y="12446"/>
              <a:ext cx="675" cy="210"/>
            </a:xfrm>
            <a:prstGeom prst="straightConnector1">
              <a:avLst/>
            </a:prstGeom>
            <a:noFill/>
            <a:ln w="3810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143240" y="5786454"/>
            <a:ext cx="714380" cy="62547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857224" y="5715016"/>
            <a:ext cx="1500198" cy="69691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643438" y="2357430"/>
            <a:ext cx="3924472" cy="328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 тестировании-опросе </a:t>
            </a:r>
          </a:p>
          <a:p>
            <a:r>
              <a:rPr lang="ru-RU" sz="2400" b="1" i="1" dirty="0" smtClean="0"/>
              <a:t>был предложен такой </a:t>
            </a:r>
          </a:p>
          <a:p>
            <a:r>
              <a:rPr lang="ru-RU" sz="2400" b="1" i="1" dirty="0" smtClean="0"/>
              <a:t>вопрос: </a:t>
            </a:r>
          </a:p>
          <a:p>
            <a:endParaRPr lang="ru-RU" sz="2400" b="1" i="1" dirty="0" smtClean="0"/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«Какая из двух фигур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одинакового цвета 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д</a:t>
            </a:r>
            <a:r>
              <a:rPr lang="ru-RU" sz="2800" b="1" i="1" dirty="0" smtClean="0">
                <a:solidFill>
                  <a:srgbClr val="FF0000"/>
                </a:solidFill>
              </a:rPr>
              <a:t>ля тебя выглядит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красивее?»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2928" y="1285860"/>
            <a:ext cx="3863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Тестирование я проводила</a:t>
            </a:r>
          </a:p>
          <a:p>
            <a:pPr algn="ctr"/>
            <a:r>
              <a:rPr lang="ru-RU" sz="2400" b="1" i="1" dirty="0" smtClean="0"/>
              <a:t> в 3, 4, 5, 6 классах.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 animBg="1"/>
      <p:bldP spid="5147" grpId="0" animBg="1"/>
      <p:bldP spid="5135" grpId="0" animBg="1"/>
      <p:bldP spid="5134" grpId="0" animBg="1"/>
      <p:bldP spid="51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теста-опроса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14876" y="1285860"/>
          <a:ext cx="4143404" cy="476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571612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	Выбрали </a:t>
            </a:r>
            <a:r>
              <a:rPr lang="ru-RU" sz="2400" b="1" i="1" dirty="0"/>
              <a:t>симметричные фигуры и </a:t>
            </a:r>
            <a:r>
              <a:rPr lang="ru-RU" sz="2400" b="1" i="1" dirty="0" smtClean="0"/>
              <a:t>обозначили </a:t>
            </a:r>
            <a:r>
              <a:rPr lang="ru-RU" sz="2400" b="1" i="1" dirty="0"/>
              <a:t>их как красивые </a:t>
            </a:r>
            <a:r>
              <a:rPr lang="ru-RU" sz="2400" b="1" i="1" dirty="0" smtClean="0"/>
              <a:t>– 33 из 42 учащихся</a:t>
            </a:r>
            <a:r>
              <a:rPr lang="ru-RU" sz="2400" b="1" i="1" dirty="0"/>
              <a:t>, </a:t>
            </a:r>
            <a:r>
              <a:rPr lang="ru-RU" sz="2400" b="1" i="1" dirty="0" smtClean="0"/>
              <a:t>что </a:t>
            </a:r>
            <a:r>
              <a:rPr lang="ru-RU" sz="2400" b="1" i="1" dirty="0"/>
              <a:t>ещё раз показывает то, </a:t>
            </a:r>
            <a:r>
              <a:rPr lang="ru-RU" sz="2400" b="1" i="1" dirty="0" smtClean="0"/>
              <a:t>что человек воспринимает порядок, красоту и совершенство</a:t>
            </a:r>
            <a:r>
              <a:rPr lang="ru-RU" sz="2400" b="1" i="1" dirty="0"/>
              <a:t> </a:t>
            </a:r>
            <a:r>
              <a:rPr lang="ru-RU" sz="2400" b="1" i="1" dirty="0" smtClean="0"/>
              <a:t>интуитивно именно через симметрию. 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На </a:t>
            </a:r>
            <a:r>
              <a:rPr lang="ru-RU" sz="2400" b="1" i="1" dirty="0"/>
              <a:t>диаграмме это хорошо видно: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Симметричные забавы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smtClean="0"/>
              <a:t>        Симметричные </a:t>
            </a:r>
            <a:r>
              <a:rPr lang="ru-RU" sz="2400" b="1" i="1" dirty="0" smtClean="0"/>
              <a:t>забавы - это творчество моих одноклассников.  Краски нужно нанести на левую (или правую) сторону листа и перегнуть этот лист по срединной линии, пока краска не высохла. </a:t>
            </a:r>
          </a:p>
          <a:p>
            <a:pPr>
              <a:buNone/>
            </a:pPr>
            <a:r>
              <a:rPr lang="ru-RU" sz="2400" b="1" i="1" dirty="0" smtClean="0"/>
              <a:t>	Примеры таких рисунков перед вами:</a:t>
            </a:r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4" name="Picture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4572008"/>
            <a:ext cx="20002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857628"/>
            <a:ext cx="174498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857628"/>
            <a:ext cx="176403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работы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На примерах </a:t>
            </a:r>
            <a:r>
              <a:rPr lang="ru-RU" b="1" i="1" dirty="0"/>
              <a:t>найти и </a:t>
            </a:r>
            <a:r>
              <a:rPr lang="ru-RU" b="1" i="1" dirty="0" smtClean="0"/>
              <a:t>показать симметрию </a:t>
            </a:r>
            <a:r>
              <a:rPr lang="ru-RU" b="1" i="1" dirty="0"/>
              <a:t>как основу красоты </a:t>
            </a:r>
            <a:r>
              <a:rPr lang="ru-RU" b="1" i="1" dirty="0" smtClean="0"/>
              <a:t>в: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архитектуре,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/>
              <a:t>живописи, </a:t>
            </a:r>
            <a:endParaRPr lang="ru-RU" b="1" i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/>
              <a:t>природе, 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/>
              <a:t>филологии и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/>
              <a:t>окружающем </a:t>
            </a:r>
            <a:r>
              <a:rPr lang="ru-RU" b="1" i="1" dirty="0" smtClean="0"/>
              <a:t>мире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 работы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/>
              <a:t>собрать информацию по рассматриваемой теме;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/>
              <a:t>выделить симметрию </a:t>
            </a:r>
            <a:r>
              <a:rPr lang="ru-RU" b="1" i="1" dirty="0" smtClean="0"/>
              <a:t>как математическую </a:t>
            </a:r>
            <a:r>
              <a:rPr lang="ru-RU" b="1" i="1" dirty="0"/>
              <a:t>основу законов красоты в </a:t>
            </a:r>
            <a:r>
              <a:rPr lang="ru-RU" b="1" i="1" dirty="0" smtClean="0"/>
              <a:t>искусстве;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показать через понятие "симметрия " связи математики с живой природой;</a:t>
            </a:r>
            <a:endParaRPr lang="ru-RU" b="1" i="1" dirty="0"/>
          </a:p>
          <a:p>
            <a:pPr lvl="0">
              <a:buFont typeface="Wingdings" pitchFamily="2" charset="2"/>
              <a:buChar char="Ø"/>
            </a:pPr>
            <a:r>
              <a:rPr lang="ru-RU" b="1" i="1" dirty="0"/>
              <a:t>найти математические мотивы в филологии;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изучить и выделить основные направления применения симметрии, как основы красоты в творчестве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072494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«...быть прекрасным значит быть </a:t>
            </a:r>
          </a:p>
          <a:p>
            <a:pPr algn="r">
              <a:buNone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симметричным и соразмерным»</a:t>
            </a:r>
          </a:p>
          <a:p>
            <a:pPr algn="r">
              <a:buNone/>
            </a:pPr>
            <a:r>
              <a:rPr lang="ru-RU" sz="2800" b="1" i="1" spc="50" dirty="0" smtClean="0">
                <a:ln w="11430"/>
              </a:rPr>
              <a:t>Платон </a:t>
            </a:r>
          </a:p>
          <a:p>
            <a:pPr algn="r">
              <a:buNone/>
            </a:pPr>
            <a:r>
              <a:rPr lang="ru-RU" sz="2800" b="1" i="1" spc="50" dirty="0" smtClean="0">
                <a:ln w="11430"/>
              </a:rPr>
              <a:t>(древнегреческий философ, </a:t>
            </a:r>
          </a:p>
          <a:p>
            <a:pPr algn="r">
              <a:buNone/>
            </a:pPr>
            <a:r>
              <a:rPr lang="ru-RU" sz="2800" b="1" i="1" spc="50" dirty="0" smtClean="0">
                <a:ln w="11430"/>
              </a:rPr>
              <a:t>428 – 348 г. до н.э.)</a:t>
            </a:r>
          </a:p>
          <a:p>
            <a:pPr algn="r">
              <a:buNone/>
            </a:pPr>
            <a:endParaRPr lang="ru-RU" sz="2800" b="1" i="1" spc="50" dirty="0" smtClean="0">
              <a:ln w="11430"/>
            </a:endParaRPr>
          </a:p>
          <a:p>
            <a:pPr algn="ctr">
              <a:buNone/>
            </a:pPr>
            <a:r>
              <a:rPr lang="ru-RU" sz="2400" b="1" i="1" spc="50" dirty="0" smtClean="0">
                <a:ln w="11430"/>
              </a:rPr>
              <a:t> Греческое слово симметрия обозначает «соразмерность». Под симметрией  понимают всякую правильность во внутреннем строении тела или фигуры</a:t>
            </a:r>
            <a:endParaRPr lang="ru-RU" sz="2400" b="1" i="1" spc="50" dirty="0">
              <a:ln w="1143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Симметрия в архитектуре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357158" y="1428736"/>
            <a:ext cx="2352862" cy="201760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3000364" y="1785926"/>
            <a:ext cx="2195195" cy="158559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!Картинки\Anton\_89.149.217.203-172.16.80.57(512-08caca07ba)_49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428736"/>
            <a:ext cx="3190875" cy="19907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3970857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Архитектура - удивительная область человеческой деятельности. В ней тесно переплетены и строго уравновешены наука, техника, искусство</a:t>
            </a:r>
            <a:r>
              <a:rPr lang="ru-RU" sz="2800" b="1" i="1" dirty="0" smtClean="0"/>
              <a:t> 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/>
              <a:t>Человек всегда использовал симметрию и пропорциональность в архитектуре.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архитектуре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428736"/>
            <a:ext cx="4900618" cy="4697427"/>
          </a:xfrm>
        </p:spPr>
        <p:txBody>
          <a:bodyPr/>
          <a:lstStyle/>
          <a:p>
            <a:pPr lvl="0" indent="449263">
              <a:spcBef>
                <a:spcPct val="0"/>
              </a:spcBef>
              <a:buNone/>
            </a:pPr>
            <a:r>
              <a:rPr lang="ru-RU" b="1" i="1" dirty="0" smtClean="0"/>
              <a:t>Древним храмам, башням средневековых замков, современным зданиям она придаёт гармоничность, законченность. Только неотступно следуя законам геометрии, архитекторы древности могли создавать свои шедевры.</a:t>
            </a:r>
            <a:endParaRPr lang="ru-RU" sz="3600" b="1" i="1" dirty="0" smtClean="0"/>
          </a:p>
          <a:p>
            <a:endParaRPr lang="ru-RU" dirty="0"/>
          </a:p>
        </p:txBody>
      </p:sp>
      <p:pic>
        <p:nvPicPr>
          <p:cNvPr id="5" name="Содержимое 4" descr="C:\Documents and Settings\Admin\Мои документы\Новая папка\мои документы 1\рис города\Town_10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143380"/>
            <a:ext cx="2506287" cy="188283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!Картинки\Anton\_89.149.217.203-172.16.80.57(512-08caca07ba)_492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3190875" cy="19907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585791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Мы все    удивляемся, разглядывая бабочек. Если бабочка сложит свои крылья,  то они совпадут, так как крылышки у неё одинаковые. Если нарисовать бабочку на листе бумаги, то особую роль для этой плоской фигуры будет играть вертикальная прямая, проходящая посередине туловища бабочки. </a:t>
            </a:r>
            <a:endParaRPr lang="ru-RU" b="1" i="1" dirty="0"/>
          </a:p>
        </p:txBody>
      </p:sp>
      <p:pic>
        <p:nvPicPr>
          <p:cNvPr id="5" name="Содержимое 4" descr="C:\Documents and Settings\Admin\Мои документы\Новая папка\!!! EXTRA DELETED !!!\рисунки\0527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1714488"/>
            <a:ext cx="2836862" cy="296149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179355" y="3178967"/>
            <a:ext cx="2428892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Симметрия в природе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0" descr="011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000240"/>
            <a:ext cx="2928958" cy="20002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 этом случае говорят, что данная плоская фигура симметрична относительно прямой. Прямую, которая разделяет фигуру на правую и левую половины, называют осью симметрии.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715008" y="3071810"/>
            <a:ext cx="2643206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f_017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357694"/>
            <a:ext cx="2214578" cy="1995490"/>
          </a:xfrm>
          <a:prstGeom prst="rect">
            <a:avLst/>
          </a:prstGeom>
          <a:noFill/>
          <a:ln w="28575">
            <a:solidFill>
              <a:srgbClr val="CC9933"/>
            </a:solidFill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4714876" y="4214818"/>
            <a:ext cx="2214578" cy="135732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476</TotalTime>
  <Words>1021</Words>
  <Application>Microsoft Office PowerPoint</Application>
  <PresentationFormat>Экран (4:3)</PresentationFormat>
  <Paragraphs>158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Тема3</vt:lpstr>
      <vt:lpstr>Слайд 1</vt:lpstr>
      <vt:lpstr>Слайд 2</vt:lpstr>
      <vt:lpstr>Цели работы</vt:lpstr>
      <vt:lpstr>Задачи  работы</vt:lpstr>
      <vt:lpstr>Слайд 5</vt:lpstr>
      <vt:lpstr>Симметрия в архитектуре</vt:lpstr>
      <vt:lpstr>Симметрия в архитектуре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Симметрия в природе</vt:lpstr>
      <vt:lpstr>Кристаллы</vt:lpstr>
      <vt:lpstr>Симметрия в символах </vt:lpstr>
      <vt:lpstr>Перевёртыши </vt:lpstr>
      <vt:lpstr>Палиндромы</vt:lpstr>
      <vt:lpstr>Симметрия в жизни</vt:lpstr>
      <vt:lpstr>Мои исследования</vt:lpstr>
      <vt:lpstr> Оформление спортивного и актового  залов школы тоже  симметрично: </vt:lpstr>
      <vt:lpstr> Симметрия в моей школе </vt:lpstr>
      <vt:lpstr>Тест - опрос</vt:lpstr>
      <vt:lpstr>Результаты теста-опроса</vt:lpstr>
      <vt:lpstr>Симметричные забавы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йй</cp:lastModifiedBy>
  <cp:revision>52</cp:revision>
  <dcterms:created xsi:type="dcterms:W3CDTF">2011-04-24T09:14:07Z</dcterms:created>
  <dcterms:modified xsi:type="dcterms:W3CDTF">2013-03-15T16:44:02Z</dcterms:modified>
</cp:coreProperties>
</file>