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5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bin" ContentType="application/vnd.ms-powerpoint.smartTags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0"/>
  </p:notesMasterIdLst>
  <p:sldIdLst>
    <p:sldId id="256" r:id="rId2"/>
    <p:sldId id="265" r:id="rId3"/>
    <p:sldId id="266" r:id="rId4"/>
    <p:sldId id="267" r:id="rId5"/>
    <p:sldId id="257" r:id="rId6"/>
    <p:sldId id="258" r:id="rId7"/>
    <p:sldId id="259" r:id="rId8"/>
    <p:sldId id="260" r:id="rId9"/>
    <p:sldId id="269" r:id="rId10"/>
    <p:sldId id="268" r:id="rId11"/>
    <p:sldId id="262" r:id="rId12"/>
    <p:sldId id="263" r:id="rId13"/>
    <p:sldId id="270" r:id="rId14"/>
    <p:sldId id="271" r:id="rId15"/>
    <p:sldId id="272" r:id="rId16"/>
    <p:sldId id="274" r:id="rId17"/>
    <p:sldId id="273" r:id="rId18"/>
    <p:sldId id="276" r:id="rId19"/>
  </p:sldIdLst>
  <p:sldSz cx="9144000" cy="6858000" type="screen4x3"/>
  <p:notesSz cx="6858000" cy="9144000"/>
  <p:smartTags r:id="rId21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07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microsoft.com/office/2006/relationships/smartTags" Target="smartTags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fld id="{6098258B-64C2-47B0-B6D0-BEAA17E00B4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1578A-D531-41CF-A0FB-DDB4D406947C}" type="slidenum">
              <a:rPr lang="ru-RU"/>
              <a:pPr/>
              <a:t>8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9219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9220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2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3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4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5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27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8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33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9234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5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6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37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9238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9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0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1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9242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4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9246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7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8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9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9250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1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2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53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4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5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6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7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8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9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60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6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6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A139BE7-FBD6-4C20-BE08-F75599019B5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26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6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CD719-8EDC-4D3E-BCA8-7C689CA70B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F733B-A0EC-460F-BDCA-EAD7594ADD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BA20AE4-EB75-4397-90E6-5DCF7B7CDB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3A0801D-F389-4B50-ABC9-4B73B10D2B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F4B96-7551-4C24-BBB3-B7F53BDD00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91DF6-41D1-4213-97C1-60E3BABE12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9F7F7-8AC5-4217-906E-1F2A4D3B8B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4D008-A0A8-41C1-A546-E128E6EB83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FF74B-B3C6-4E82-A656-5673868446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E1C43-C0F6-4276-BFCC-1A00E4B5E3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3F0FF-C230-437B-B6AF-087F78DAB2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EFF66-2A31-4D7A-BA71-9D53F7952A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19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196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19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0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01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20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0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20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0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1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8211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212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3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1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21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19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22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2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3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3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ru-RU"/>
          </a:p>
        </p:txBody>
      </p:sp>
      <p:sp>
        <p:nvSpPr>
          <p:cNvPr id="824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ru-RU"/>
          </a:p>
        </p:txBody>
      </p:sp>
      <p:sp>
        <p:nvSpPr>
          <p:cNvPr id="824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891BDD5E-9E80-448A-AAA9-882AC5159B0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oypifagor.narod.ru/" TargetMode="External"/><Relationship Id="rId2" Type="http://schemas.openxmlformats.org/officeDocument/2006/relationships/hyperlink" Target="http://ru.wikipedia.org/wi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estival.1september.ru/articles" TargetMode="External"/><Relationship Id="rId4" Type="http://schemas.openxmlformats.org/officeDocument/2006/relationships/hyperlink" Target="http://www.edu.severodvinsk.ru/after_school/nit/2006/web/terentev/primenenie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8860" y="214290"/>
            <a:ext cx="6192837" cy="3581400"/>
          </a:xfrm>
        </p:spPr>
        <p:txBody>
          <a:bodyPr/>
          <a:lstStyle/>
          <a:p>
            <a:r>
              <a:rPr lang="ru-RU" dirty="0"/>
              <a:t>Теорема Пифагора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4143380"/>
            <a:ext cx="7075494" cy="243524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/>
              <a:t>Урок – путешествие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Учитель математики: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Антонюк Наталья Степановна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Артемовская общеобразовательная школа </a:t>
            </a:r>
            <a:r>
              <a:rPr lang="uk-UA" sz="2400" dirty="0"/>
              <a:t>І-ІІ </a:t>
            </a:r>
            <a:r>
              <a:rPr lang="ru-RU" sz="2400" dirty="0"/>
              <a:t>ступеней</a:t>
            </a:r>
            <a:r>
              <a:rPr lang="uk-UA" sz="2400" dirty="0"/>
              <a:t> №1</a:t>
            </a:r>
            <a:r>
              <a:rPr lang="ru-RU" sz="24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43887" cy="796925"/>
          </a:xfrm>
        </p:spPr>
        <p:txBody>
          <a:bodyPr/>
          <a:lstStyle/>
          <a:p>
            <a:r>
              <a:rPr lang="ru-RU"/>
              <a:t>Город Пифагория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85860"/>
            <a:ext cx="6978650" cy="5233987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03188"/>
            <a:ext cx="8435975" cy="1314450"/>
          </a:xfrm>
        </p:spPr>
        <p:txBody>
          <a:bodyPr/>
          <a:lstStyle/>
          <a:p>
            <a:r>
              <a:rPr lang="ru-RU" sz="2800"/>
              <a:t>В прямоугольном треугольнике с углом 30</a:t>
            </a:r>
            <a:r>
              <a:rPr lang="ru-RU" sz="2800" baseline="30000"/>
              <a:t>0</a:t>
            </a:r>
            <a:r>
              <a:rPr lang="ru-RU" sz="2800"/>
              <a:t>, гипотенуза равна 10 см. Найдите периметр этого треугольника. 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3143240" y="1571612"/>
            <a:ext cx="3357586" cy="4572032"/>
            <a:chOff x="4857752" y="1428736"/>
            <a:chExt cx="3357586" cy="4572032"/>
          </a:xfrm>
        </p:grpSpPr>
        <p:sp>
          <p:nvSpPr>
            <p:cNvPr id="4" name="Прямоугольный треугольник 3"/>
            <p:cNvSpPr/>
            <p:nvPr/>
          </p:nvSpPr>
          <p:spPr bwMode="auto">
            <a:xfrm>
              <a:off x="5429256" y="1714488"/>
              <a:ext cx="2286016" cy="4286280"/>
            </a:xfrm>
            <a:prstGeom prst="rt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857752" y="1428736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/>
                <a:t>А</a:t>
              </a:r>
              <a:endParaRPr lang="uk-UA" sz="4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29190" y="5286388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/>
                <a:t>С</a:t>
              </a:r>
              <a:endParaRPr lang="uk-UA" sz="4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786710" y="5214950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/>
                <a:t>В</a:t>
              </a:r>
              <a:endParaRPr lang="uk-UA" sz="4000" dirty="0"/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5429256" y="5715016"/>
              <a:ext cx="285752" cy="28575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9" name="Дуга 8"/>
            <p:cNvSpPr/>
            <p:nvPr/>
          </p:nvSpPr>
          <p:spPr bwMode="auto">
            <a:xfrm rot="7170216">
              <a:off x="5318615" y="2032474"/>
              <a:ext cx="571504" cy="571504"/>
            </a:xfrm>
            <a:prstGeom prst="arc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43570" y="1643050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/>
                <a:t>30°</a:t>
              </a:r>
              <a:endParaRPr lang="uk-UA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2571744"/>
            <a:ext cx="818846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Соревнования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следствие из </a:t>
            </a:r>
            <a:r>
              <a:rPr lang="ru-RU" b="1"/>
              <a:t>теоремы Пифагора</a:t>
            </a:r>
            <a:r>
              <a:rPr lang="ru-RU"/>
              <a:t>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В прямоугольном треугольнике </a:t>
            </a:r>
            <a:r>
              <a:rPr lang="ru-RU" u="sng">
                <a:effectLst>
                  <a:outerShdw blurRad="38100" dist="38100" dir="2700000" algn="tl">
                    <a:srgbClr val="C0C0C0"/>
                  </a:outerShdw>
                </a:effectLst>
              </a:rPr>
              <a:t>любой катет меньше гипотенузы</a:t>
            </a:r>
          </a:p>
          <a:p>
            <a:pPr algn="ctr">
              <a:buFontTx/>
              <a:buNone/>
            </a:pPr>
            <a:r>
              <a:rPr lang="ru-RU"/>
              <a:t>а &lt; с, </a:t>
            </a:r>
            <a:r>
              <a:rPr lang="en-US"/>
              <a:t>b </a:t>
            </a:r>
            <a:r>
              <a:rPr lang="ru-RU"/>
              <a:t>&lt; с, так как </a:t>
            </a:r>
          </a:p>
          <a:p>
            <a:pPr algn="ctr">
              <a:buFontTx/>
              <a:buNone/>
            </a:pPr>
            <a:r>
              <a:rPr lang="en-US"/>
              <a:t>a</a:t>
            </a:r>
            <a:r>
              <a:rPr lang="ru-RU" baseline="30000"/>
              <a:t>2</a:t>
            </a:r>
            <a:r>
              <a:rPr lang="ru-RU"/>
              <a:t> = </a:t>
            </a:r>
            <a:r>
              <a:rPr lang="en-US"/>
              <a:t>c</a:t>
            </a:r>
            <a:r>
              <a:rPr lang="ru-RU" baseline="30000"/>
              <a:t>2</a:t>
            </a:r>
            <a:r>
              <a:rPr lang="ru-RU"/>
              <a:t> – </a:t>
            </a:r>
            <a:r>
              <a:rPr lang="en-US"/>
              <a:t>b</a:t>
            </a:r>
            <a:r>
              <a:rPr lang="ru-RU" baseline="30000"/>
              <a:t>2</a:t>
            </a:r>
            <a:r>
              <a:rPr lang="ru-RU"/>
              <a:t>;  </a:t>
            </a:r>
          </a:p>
          <a:p>
            <a:pPr algn="ctr">
              <a:buFontTx/>
              <a:buNone/>
            </a:pPr>
            <a:r>
              <a:rPr lang="en-US"/>
              <a:t>b</a:t>
            </a:r>
            <a:r>
              <a:rPr lang="ru-RU" baseline="30000"/>
              <a:t>2</a:t>
            </a:r>
            <a:r>
              <a:rPr lang="ru-RU"/>
              <a:t> = </a:t>
            </a:r>
            <a:r>
              <a:rPr lang="en-US"/>
              <a:t>c</a:t>
            </a:r>
            <a:r>
              <a:rPr lang="ru-RU" baseline="30000"/>
              <a:t>2</a:t>
            </a:r>
            <a:r>
              <a:rPr lang="ru-RU"/>
              <a:t> – </a:t>
            </a:r>
            <a:r>
              <a:rPr lang="en-US"/>
              <a:t>a</a:t>
            </a:r>
            <a:r>
              <a:rPr lang="ru-RU" baseline="30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Пентаграмма</a:t>
            </a:r>
          </a:p>
        </p:txBody>
      </p:sp>
      <p:pic>
        <p:nvPicPr>
          <p:cNvPr id="35844" name="Picture 4" descr="304px-Pentagram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1557338"/>
            <a:ext cx="5040313" cy="4808537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43887" cy="652463"/>
          </a:xfrm>
        </p:spPr>
        <p:txBody>
          <a:bodyPr/>
          <a:lstStyle/>
          <a:p>
            <a:r>
              <a:rPr lang="ru-RU" sz="4000" i="1" u="sng"/>
              <a:t>Про теорему Пифагора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Пребудет вечной истина, как скоро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Ее познает слабый человек!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И ныне теорема Пифагора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Верна, как и в его далекий век.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Обильно было жертвоприношенье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Богам от Пифагора. Сто быков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Он отдал на закланье и сожженье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За  света луч, пришедший с облаков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Поэтому всегда с тех самых пор,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Чуть истина рождается на свет,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Быки ревут, ее почуя, вслед.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Они не в силах свету помешать,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А могут  лишь, закрыв глаза, дрожать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От страха, что  вселил в них Пифагор</a:t>
            </a:r>
            <a:r>
              <a:rPr lang="ru-RU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С  </a:t>
            </a:r>
            <a:r>
              <a:rPr lang="ru-RU" sz="1800" dirty="0"/>
              <a:t>1. Диагонали </a:t>
            </a:r>
            <a:r>
              <a:rPr lang="en-US" sz="1800" dirty="0"/>
              <a:t>BD</a:t>
            </a:r>
            <a:r>
              <a:rPr lang="ru-RU" sz="1800" dirty="0"/>
              <a:t> и </a:t>
            </a:r>
            <a:r>
              <a:rPr lang="en-US" sz="1800" dirty="0"/>
              <a:t>AC </a:t>
            </a:r>
            <a:r>
              <a:rPr lang="ru-RU" sz="1800" dirty="0"/>
              <a:t>ромба соответственно равны </a:t>
            </a:r>
            <a:r>
              <a:rPr lang="ru-RU" sz="1800" dirty="0" smtId="1"/>
              <a:t>16 см</a:t>
            </a:r>
            <a:r>
              <a:rPr lang="ru-RU" sz="1800" dirty="0"/>
              <a:t> и </a:t>
            </a:r>
            <a:r>
              <a:rPr lang="ru-RU" sz="1800" dirty="0" smtId="2"/>
              <a:t>12 см</a:t>
            </a:r>
            <a:r>
              <a:rPr lang="ru-RU" sz="1800" dirty="0"/>
              <a:t>. найдите сторону ромба.</a:t>
            </a:r>
          </a:p>
          <a:p>
            <a:endParaRPr lang="ru-RU" sz="1800" dirty="0"/>
          </a:p>
          <a:p>
            <a:r>
              <a:rPr lang="ru-RU" sz="1800" dirty="0"/>
              <a:t> </a:t>
            </a:r>
            <a:r>
              <a:rPr lang="ru-RU" sz="2000" b="1" dirty="0"/>
              <a:t>Д</a:t>
            </a:r>
            <a:r>
              <a:rPr lang="ru-RU" sz="1800" dirty="0"/>
              <a:t>  2. Боковая сторона равнобедренного треугольника равна </a:t>
            </a:r>
            <a:r>
              <a:rPr lang="ru-RU" sz="1800" dirty="0" smtId="3"/>
              <a:t>13 см</a:t>
            </a:r>
            <a:r>
              <a:rPr lang="ru-RU" sz="1800" dirty="0"/>
              <a:t>, а высота, проведенная к ней - </a:t>
            </a:r>
            <a:r>
              <a:rPr lang="ru-RU" sz="1800" dirty="0" smtId="4"/>
              <a:t>5 см</a:t>
            </a:r>
            <a:r>
              <a:rPr lang="ru-RU" sz="1800" dirty="0"/>
              <a:t>. Найдите сторону треугольника.</a:t>
            </a:r>
          </a:p>
          <a:p>
            <a:r>
              <a:rPr lang="ru-RU" sz="1800" dirty="0"/>
              <a:t> </a:t>
            </a:r>
            <a:r>
              <a:rPr lang="ru-RU" sz="2000" b="1" dirty="0"/>
              <a:t>В</a:t>
            </a:r>
            <a:r>
              <a:rPr lang="ru-RU" sz="1800" dirty="0"/>
              <a:t> </a:t>
            </a:r>
            <a:r>
              <a:rPr lang="ru-RU" dirty="0"/>
              <a:t> </a:t>
            </a:r>
            <a:r>
              <a:rPr lang="ru-RU" sz="1800" dirty="0"/>
              <a:t>3. Площадь квадрата, построенного на одном из катетов прямоугольного треугольника, равна 36 см</a:t>
            </a:r>
            <a:r>
              <a:rPr lang="ru-RU" sz="1800" baseline="30000" dirty="0"/>
              <a:t>2</a:t>
            </a:r>
            <a:r>
              <a:rPr lang="ru-RU" sz="1800" dirty="0"/>
              <a:t>, а сумма площадей квадратов, построенных на втором катете и гипотенузе, равна 164 см</a:t>
            </a:r>
            <a:r>
              <a:rPr lang="ru-RU" sz="1800" baseline="30000" dirty="0"/>
              <a:t>2</a:t>
            </a:r>
            <a:r>
              <a:rPr lang="ru-RU" sz="1800" dirty="0"/>
              <a:t>. Найдите периметр треугольника.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3116"/>
            <a:ext cx="813667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>1. Энциклопедический словарь юного математика  (сост.А.П. Савин,- М.: Педагогика,1982 Стр.236-238</a:t>
            </a:r>
          </a:p>
          <a:p>
            <a:pPr>
              <a:buNone/>
            </a:pPr>
            <a:r>
              <a:rPr lang="ru-RU" dirty="0"/>
              <a:t>2. </a:t>
            </a:r>
            <a:r>
              <a:rPr lang="ru-RU" dirty="0" err="1"/>
              <a:t>Еленьский</a:t>
            </a:r>
            <a:r>
              <a:rPr lang="ru-RU" dirty="0"/>
              <a:t> Щепан «По следам Пифагора» Детгиз-1961 стр.252- 279</a:t>
            </a:r>
          </a:p>
          <a:p>
            <a:pPr>
              <a:buNone/>
            </a:pPr>
            <a:r>
              <a:rPr lang="ru-RU" dirty="0"/>
              <a:t>3. Э.Т. </a:t>
            </a:r>
            <a:r>
              <a:rPr lang="ru-RU" dirty="0" err="1"/>
              <a:t>Беме</a:t>
            </a:r>
            <a:r>
              <a:rPr lang="ru-RU" dirty="0"/>
              <a:t> «Творцы математики» М., Просвещение, 1979. стр.30</a:t>
            </a:r>
          </a:p>
          <a:p>
            <a:pPr>
              <a:buNone/>
            </a:pPr>
            <a:r>
              <a:rPr lang="ru-RU" dirty="0"/>
              <a:t>4. Газета «Математика» № 13 (1996)</a:t>
            </a:r>
          </a:p>
          <a:p>
            <a:pPr>
              <a:buNone/>
            </a:pPr>
            <a:r>
              <a:rPr lang="ru-RU" dirty="0"/>
              <a:t>5. Журнал «Квант» №2 (1992)</a:t>
            </a:r>
          </a:p>
          <a:p>
            <a:pPr>
              <a:buNone/>
            </a:pPr>
            <a:r>
              <a:rPr lang="ru-RU" dirty="0" smtId="5"/>
              <a:t>6. М</a:t>
            </a:r>
            <a:r>
              <a:rPr lang="ru-RU" dirty="0"/>
              <a:t>.И. Бурда, Н.А. </a:t>
            </a:r>
            <a:r>
              <a:rPr lang="ru-RU" dirty="0" err="1"/>
              <a:t>Тарасенкова</a:t>
            </a:r>
            <a:r>
              <a:rPr lang="ru-RU" dirty="0"/>
              <a:t> Геометрия: учебник для 8 класса, 2008</a:t>
            </a:r>
          </a:p>
          <a:p>
            <a:pPr>
              <a:buNone/>
            </a:pPr>
            <a:r>
              <a:rPr lang="ru-RU" dirty="0"/>
              <a:t>7. Ссылки на ресурсы Интернет:</a:t>
            </a:r>
          </a:p>
          <a:p>
            <a:pPr>
              <a:buNone/>
            </a:pPr>
            <a:r>
              <a:rPr lang="ru-RU" dirty="0">
                <a:hlinkClick r:id="rId2" tooltip="http://ru.wikipedia.org/wik"/>
              </a:rPr>
              <a:t>http://ru.wikipedia.org/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dirty="0">
                <a:hlinkClick r:id="rId3" tooltip="http://moypifagor.narod.ru"/>
              </a:rPr>
              <a:t>http://moypifagor.narod.ru</a:t>
            </a:r>
            <a:r>
              <a:rPr lang="ru-RU" dirty="0"/>
              <a:t> 	</a:t>
            </a:r>
          </a:p>
          <a:p>
            <a:pPr>
              <a:buNone/>
            </a:pPr>
            <a:r>
              <a:rPr lang="ru-RU" dirty="0">
                <a:hlinkClick r:id="rId4" tooltip="http://www.edu.severodvinsk.ru/after_school/nit/2006/web/terentev/primenenie.htm"/>
              </a:rPr>
              <a:t>http://www.edu.severodvinsk.ru/after_school/nit/2006/web/terentev/primenenie.htm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dirty="0">
                <a:hlinkClick r:id="rId5" tooltip="http://festival.1september.ru/articles"/>
              </a:rPr>
              <a:t>http://festival.1september.ru/articles</a:t>
            </a:r>
            <a:r>
              <a:rPr lang="ru-RU" dirty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r>
              <a:rPr lang="ru-RU"/>
              <a:t>Остров Самос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228725"/>
            <a:ext cx="6697663" cy="501491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549275"/>
            <a:ext cx="7620000" cy="5715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0563" y="981075"/>
            <a:ext cx="4643437" cy="20161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Пифагор</a:t>
            </a:r>
          </a:p>
          <a:p>
            <a:pPr algn="ctr">
              <a:buFontTx/>
              <a:buNone/>
            </a:pPr>
            <a:r>
              <a:rPr lang="ru-RU"/>
              <a:t>(570-496 г. до н.э.)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4276725" cy="57054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Проверка домашнего задания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/>
              <a:t>2.</a:t>
            </a:r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r>
              <a:rPr lang="ru-RU" sz="2400"/>
              <a:t>3.</a:t>
            </a:r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r>
              <a:rPr lang="ru-RU" sz="2400"/>
              <a:t>4.  </a:t>
            </a:r>
          </a:p>
          <a:p>
            <a:pPr>
              <a:buFontTx/>
              <a:buNone/>
            </a:pPr>
            <a:endParaRPr lang="ru-RU" sz="240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1557338"/>
            <a:ext cx="22796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7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1042988" y="4149725"/>
          <a:ext cx="1225550" cy="630238"/>
        </p:xfrm>
        <a:graphic>
          <a:graphicData uri="http://schemas.openxmlformats.org/presentationml/2006/ole">
            <p:oleObj spid="_x0000_s10247" name="Формула" r:id="rId4" imgW="444240" imgH="228600" progId="Equation.3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1116013" y="4724400"/>
          <a:ext cx="963612" cy="1512888"/>
        </p:xfrm>
        <a:graphic>
          <a:graphicData uri="http://schemas.openxmlformats.org/presentationml/2006/ole">
            <p:oleObj spid="_x0000_s10249" name="Формула" r:id="rId5" imgW="266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Таможенный контроль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400"/>
              <a:t>Какой треугольник называется прямоугольным?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/>
              <a:t>Как называются его стороны?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/>
              <a:t>Что такое гипотенуза?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/>
              <a:t>Что такое катет?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/>
              <a:t>Назовите по рисунку гипотенузу и катет?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/>
              <a:t>Как найти площадь прямоугольного треугольника?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/>
              <a:t>Что такое квадрат?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/>
              <a:t>Как найти его площадь?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/>
              <a:t>Сторона квадрата 8 м. Найти его площадь.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/>
              <a:t>Задача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075612" cy="2549525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Мы с вами в самолёте. Он находится на высоте 9 км. На земле мы преодолели расстояние 12 км. Какой путь пролетел самолет с момента взлёта? </a:t>
            </a:r>
          </a:p>
        </p:txBody>
      </p:sp>
      <p:grpSp>
        <p:nvGrpSpPr>
          <p:cNvPr id="12305" name="Group 17"/>
          <p:cNvGrpSpPr>
            <a:grpSpLocks/>
          </p:cNvGrpSpPr>
          <p:nvPr/>
        </p:nvGrpSpPr>
        <p:grpSpPr bwMode="auto">
          <a:xfrm>
            <a:off x="3143240" y="4357694"/>
            <a:ext cx="2519363" cy="1806575"/>
            <a:chOff x="340" y="2614"/>
            <a:chExt cx="1587" cy="1138"/>
          </a:xfrm>
        </p:grpSpPr>
        <p:grpSp>
          <p:nvGrpSpPr>
            <p:cNvPr id="12303" name="Group 15"/>
            <p:cNvGrpSpPr>
              <a:grpSpLocks/>
            </p:cNvGrpSpPr>
            <p:nvPr/>
          </p:nvGrpSpPr>
          <p:grpSpPr bwMode="auto">
            <a:xfrm>
              <a:off x="340" y="2795"/>
              <a:ext cx="1587" cy="957"/>
              <a:chOff x="340" y="2795"/>
              <a:chExt cx="1587" cy="957"/>
            </a:xfrm>
          </p:grpSpPr>
          <p:grpSp>
            <p:nvGrpSpPr>
              <p:cNvPr id="12301" name="Group 13"/>
              <p:cNvGrpSpPr>
                <a:grpSpLocks/>
              </p:cNvGrpSpPr>
              <p:nvPr/>
            </p:nvGrpSpPr>
            <p:grpSpPr bwMode="auto">
              <a:xfrm>
                <a:off x="340" y="2795"/>
                <a:ext cx="1451" cy="957"/>
                <a:chOff x="340" y="2795"/>
                <a:chExt cx="1451" cy="957"/>
              </a:xfrm>
            </p:grpSpPr>
            <p:grpSp>
              <p:nvGrpSpPr>
                <p:cNvPr id="12299" name="Group 11"/>
                <p:cNvGrpSpPr>
                  <a:grpSpLocks/>
                </p:cNvGrpSpPr>
                <p:nvPr/>
              </p:nvGrpSpPr>
              <p:grpSpPr bwMode="auto">
                <a:xfrm>
                  <a:off x="340" y="2795"/>
                  <a:ext cx="1451" cy="957"/>
                  <a:chOff x="340" y="2795"/>
                  <a:chExt cx="1451" cy="957"/>
                </a:xfrm>
              </p:grpSpPr>
              <p:grpSp>
                <p:nvGrpSpPr>
                  <p:cNvPr id="12296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567" y="2795"/>
                    <a:ext cx="1224" cy="680"/>
                    <a:chOff x="567" y="2795"/>
                    <a:chExt cx="1224" cy="680"/>
                  </a:xfrm>
                </p:grpSpPr>
                <p:sp>
                  <p:nvSpPr>
                    <p:cNvPr id="12293" name="AutoShape 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67" y="2795"/>
                      <a:ext cx="1224" cy="680"/>
                    </a:xfrm>
                    <a:prstGeom prst="rtTriangl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294" name="Line 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7" y="3385"/>
                      <a:ext cx="9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295" name="Line 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57" y="3385"/>
                      <a:ext cx="0" cy="9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229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0" y="3022"/>
                    <a:ext cx="1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>
                        <a:effectLst/>
                      </a:rPr>
                      <a:t>9</a:t>
                    </a:r>
                  </a:p>
                </p:txBody>
              </p:sp>
              <p:sp>
                <p:nvSpPr>
                  <p:cNvPr id="1229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4" y="3521"/>
                    <a:ext cx="318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>
                        <a:effectLst/>
                      </a:rPr>
                      <a:t>12</a:t>
                    </a:r>
                  </a:p>
                </p:txBody>
              </p:sp>
            </p:grpSp>
            <p:sp>
              <p:nvSpPr>
                <p:cNvPr id="1230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31" y="3521"/>
                  <a:ext cx="18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>
                      <a:effectLst/>
                    </a:rPr>
                    <a:t>С</a:t>
                  </a:r>
                </a:p>
              </p:txBody>
            </p:sp>
          </p:grpSp>
          <p:sp>
            <p:nvSpPr>
              <p:cNvPr id="12302" name="Text Box 14"/>
              <p:cNvSpPr txBox="1">
                <a:spLocks noChangeArrowheads="1"/>
              </p:cNvSpPr>
              <p:nvPr/>
            </p:nvSpPr>
            <p:spPr bwMode="auto">
              <a:xfrm>
                <a:off x="1655" y="3475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>
                    <a:effectLst/>
                  </a:rPr>
                  <a:t>В</a:t>
                </a:r>
              </a:p>
            </p:txBody>
          </p:sp>
        </p:grp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385" y="261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effectLst/>
                </a:rPr>
                <a:t>А</a:t>
              </a:r>
            </a:p>
          </p:txBody>
        </p:sp>
      </p:grpSp>
      <p:sp>
        <p:nvSpPr>
          <p:cNvPr id="12306" name="Text Box 18"/>
          <p:cNvSpPr txBox="1">
            <a:spLocks noChangeArrowheads="1"/>
          </p:cNvSpPr>
          <p:nvPr/>
        </p:nvSpPr>
        <p:spPr bwMode="auto">
          <a:xfrm rot="12190854" flipH="1">
            <a:off x="5522473" y="5221668"/>
            <a:ext cx="515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effectLst/>
                <a:sym typeface="Wingdings" pitchFamily="2" charset="2"/>
              </a:rPr>
              <a:t>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22847 -0.16783 " pathEditMode="relative" ptsTypes="AA">
                                      <p:cBhvr>
                                        <p:cTn id="6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56100" y="620713"/>
            <a:ext cx="4535488" cy="158432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Дано:  АВС,  С = 90</a:t>
            </a:r>
            <a:r>
              <a:rPr lang="ru-RU" sz="2800" baseline="30000"/>
              <a:t>0</a:t>
            </a:r>
            <a:r>
              <a:rPr lang="ru-RU" sz="2800"/>
              <a:t>,</a:t>
            </a:r>
          </a:p>
          <a:p>
            <a:pPr>
              <a:buFontTx/>
              <a:buNone/>
            </a:pPr>
            <a:r>
              <a:rPr lang="ru-RU" sz="2800"/>
              <a:t>АС = 9 км, ВС = 12км.</a:t>
            </a:r>
          </a:p>
          <a:p>
            <a:pPr>
              <a:buFontTx/>
              <a:buNone/>
            </a:pPr>
            <a:r>
              <a:rPr lang="ru-RU" sz="2800"/>
              <a:t>Найти: АВ.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900113" y="620713"/>
            <a:ext cx="2519362" cy="1806575"/>
            <a:chOff x="2018" y="2659"/>
            <a:chExt cx="1587" cy="1138"/>
          </a:xfrm>
        </p:grpSpPr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2018" y="2659"/>
              <a:ext cx="1587" cy="1138"/>
              <a:chOff x="340" y="2614"/>
              <a:chExt cx="1587" cy="1138"/>
            </a:xfrm>
          </p:grpSpPr>
          <p:grpSp>
            <p:nvGrpSpPr>
              <p:cNvPr id="13318" name="Group 6"/>
              <p:cNvGrpSpPr>
                <a:grpSpLocks/>
              </p:cNvGrpSpPr>
              <p:nvPr/>
            </p:nvGrpSpPr>
            <p:grpSpPr bwMode="auto">
              <a:xfrm>
                <a:off x="340" y="2795"/>
                <a:ext cx="1587" cy="957"/>
                <a:chOff x="340" y="2795"/>
                <a:chExt cx="1587" cy="957"/>
              </a:xfrm>
            </p:grpSpPr>
            <p:grpSp>
              <p:nvGrpSpPr>
                <p:cNvPr id="13319" name="Group 7"/>
                <p:cNvGrpSpPr>
                  <a:grpSpLocks/>
                </p:cNvGrpSpPr>
                <p:nvPr/>
              </p:nvGrpSpPr>
              <p:grpSpPr bwMode="auto">
                <a:xfrm>
                  <a:off x="340" y="2795"/>
                  <a:ext cx="1451" cy="957"/>
                  <a:chOff x="340" y="2795"/>
                  <a:chExt cx="1451" cy="957"/>
                </a:xfrm>
              </p:grpSpPr>
              <p:grpSp>
                <p:nvGrpSpPr>
                  <p:cNvPr id="13320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340" y="2795"/>
                    <a:ext cx="1451" cy="957"/>
                    <a:chOff x="340" y="2795"/>
                    <a:chExt cx="1451" cy="957"/>
                  </a:xfrm>
                </p:grpSpPr>
                <p:grpSp>
                  <p:nvGrpSpPr>
                    <p:cNvPr id="13321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7" y="2795"/>
                      <a:ext cx="1224" cy="680"/>
                      <a:chOff x="567" y="2795"/>
                      <a:chExt cx="1224" cy="680"/>
                    </a:xfrm>
                  </p:grpSpPr>
                  <p:sp>
                    <p:nvSpPr>
                      <p:cNvPr id="13322" name="AutoShape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67" y="2795"/>
                        <a:ext cx="1224" cy="680"/>
                      </a:xfrm>
                      <a:prstGeom prst="rtTriangl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323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7" y="3385"/>
                        <a:ext cx="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324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57" y="3385"/>
                        <a:ext cx="0" cy="9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3325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0" y="3022"/>
                      <a:ext cx="182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>
                          <a:effectLst/>
                        </a:rPr>
                        <a:t>9</a:t>
                      </a:r>
                    </a:p>
                  </p:txBody>
                </p:sp>
                <p:sp>
                  <p:nvSpPr>
                    <p:cNvPr id="13326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84" y="3521"/>
                      <a:ext cx="318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>
                          <a:effectLst/>
                        </a:rPr>
                        <a:t>12</a:t>
                      </a:r>
                    </a:p>
                  </p:txBody>
                </p:sp>
              </p:grpSp>
              <p:sp>
                <p:nvSpPr>
                  <p:cNvPr id="13327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1" y="3521"/>
                    <a:ext cx="18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>
                        <a:effectLst/>
                      </a:rPr>
                      <a:t>С</a:t>
                    </a:r>
                  </a:p>
                </p:txBody>
              </p:sp>
            </p:grpSp>
            <p:sp>
              <p:nvSpPr>
                <p:cNvPr id="1332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655" y="3475"/>
                  <a:ext cx="27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>
                      <a:effectLst/>
                    </a:rPr>
                    <a:t>В</a:t>
                  </a:r>
                </a:p>
              </p:txBody>
            </p:sp>
          </p:grpSp>
          <p:sp>
            <p:nvSpPr>
              <p:cNvPr id="13329" name="Text Box 17"/>
              <p:cNvSpPr txBox="1">
                <a:spLocks noChangeArrowheads="1"/>
              </p:cNvSpPr>
              <p:nvPr/>
            </p:nvSpPr>
            <p:spPr bwMode="auto">
              <a:xfrm>
                <a:off x="385" y="2614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>
                    <a:effectLst/>
                  </a:rPr>
                  <a:t>А</a:t>
                </a:r>
              </a:p>
            </p:txBody>
          </p:sp>
        </p:grpSp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 rot="12190854" flipH="1">
              <a:off x="2699" y="2840"/>
              <a:ext cx="32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effectLst/>
                  <a:sym typeface="Wingdings" pitchFamily="2" charset="2"/>
                </a:rPr>
                <a:t></a:t>
              </a:r>
            </a:p>
          </p:txBody>
        </p:sp>
      </p:grpSp>
      <p:grpSp>
        <p:nvGrpSpPr>
          <p:cNvPr id="13338" name="Group 26"/>
          <p:cNvGrpSpPr>
            <a:grpSpLocks/>
          </p:cNvGrpSpPr>
          <p:nvPr/>
        </p:nvGrpSpPr>
        <p:grpSpPr bwMode="auto">
          <a:xfrm>
            <a:off x="5508625" y="692150"/>
            <a:ext cx="1438275" cy="360363"/>
            <a:chOff x="3470" y="436"/>
            <a:chExt cx="906" cy="227"/>
          </a:xfrm>
        </p:grpSpPr>
        <p:graphicFrame>
          <p:nvGraphicFramePr>
            <p:cNvPr id="13331" name="Object 19"/>
            <p:cNvGraphicFramePr>
              <a:graphicFrameLocks noChangeAspect="1"/>
            </p:cNvGraphicFramePr>
            <p:nvPr/>
          </p:nvGraphicFramePr>
          <p:xfrm>
            <a:off x="3470" y="436"/>
            <a:ext cx="192" cy="227"/>
          </p:xfrm>
          <a:graphic>
            <a:graphicData uri="http://schemas.openxmlformats.org/presentationml/2006/ole">
              <p:oleObj spid="_x0000_s13331" name="Формула" r:id="rId4" imgW="139680" imgH="164880" progId="Equation.3">
                <p:embed/>
              </p:oleObj>
            </a:graphicData>
          </a:graphic>
        </p:graphicFrame>
        <p:graphicFrame>
          <p:nvGraphicFramePr>
            <p:cNvPr id="13334" name="Object 22"/>
            <p:cNvGraphicFramePr>
              <a:graphicFrameLocks noChangeAspect="1"/>
            </p:cNvGraphicFramePr>
            <p:nvPr/>
          </p:nvGraphicFramePr>
          <p:xfrm>
            <a:off x="4195" y="482"/>
            <a:ext cx="181" cy="168"/>
          </p:xfrm>
          <a:graphic>
            <a:graphicData uri="http://schemas.openxmlformats.org/presentationml/2006/ole">
              <p:oleObj spid="_x0000_s13334" name="Формула" r:id="rId5" imgW="164880" imgH="152280" progId="Equation.3">
                <p:embed/>
              </p:oleObj>
            </a:graphicData>
          </a:graphic>
        </p:graphicFrame>
      </p:grp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611188" y="2781300"/>
            <a:ext cx="7993062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effectLst/>
              </a:rPr>
              <a:t>Решение.</a:t>
            </a:r>
          </a:p>
          <a:p>
            <a:pPr>
              <a:spcBef>
                <a:spcPct val="50000"/>
              </a:spcBef>
            </a:pPr>
            <a:r>
              <a:rPr lang="ru-RU" sz="2800" i="1">
                <a:effectLst/>
              </a:rPr>
              <a:t>АВ</a:t>
            </a:r>
            <a:r>
              <a:rPr lang="ru-RU" sz="2800" i="1" baseline="30000">
                <a:effectLst/>
              </a:rPr>
              <a:t>2</a:t>
            </a:r>
            <a:r>
              <a:rPr lang="ru-RU" sz="2800" i="1">
                <a:effectLst/>
              </a:rPr>
              <a:t> = ВС</a:t>
            </a:r>
            <a:r>
              <a:rPr lang="ru-RU" sz="2800" i="1" baseline="30000">
                <a:effectLst/>
              </a:rPr>
              <a:t>2</a:t>
            </a:r>
            <a:r>
              <a:rPr lang="ru-RU" sz="2800" i="1">
                <a:effectLst/>
              </a:rPr>
              <a:t> + АС</a:t>
            </a:r>
            <a:r>
              <a:rPr lang="ru-RU" sz="2800" i="1" baseline="30000">
                <a:effectLst/>
              </a:rPr>
              <a:t>2</a:t>
            </a:r>
            <a:r>
              <a:rPr lang="ru-RU" sz="2800" baseline="30000">
                <a:effectLst/>
              </a:rPr>
              <a:t> </a:t>
            </a:r>
            <a:r>
              <a:rPr lang="ru-RU" sz="2800">
                <a:effectLst/>
              </a:rPr>
              <a:t>(по теореме Пифагора);</a:t>
            </a:r>
          </a:p>
          <a:p>
            <a:pPr>
              <a:spcBef>
                <a:spcPct val="50000"/>
              </a:spcBef>
            </a:pPr>
            <a:r>
              <a:rPr lang="ru-RU" sz="2800" i="1">
                <a:effectLst/>
              </a:rPr>
              <a:t>АВ</a:t>
            </a:r>
            <a:r>
              <a:rPr lang="ru-RU" sz="2800">
                <a:effectLst/>
              </a:rPr>
              <a:t> = 15 км.</a:t>
            </a:r>
          </a:p>
          <a:p>
            <a:pPr>
              <a:spcBef>
                <a:spcPct val="50000"/>
              </a:spcBef>
            </a:pPr>
            <a:r>
              <a:rPr lang="ru-RU" sz="2800">
                <a:effectLst/>
              </a:rPr>
              <a:t>Ответ: самолёт пролетел путь, </a:t>
            </a:r>
          </a:p>
          <a:p>
            <a:pPr>
              <a:spcBef>
                <a:spcPct val="50000"/>
              </a:spcBef>
            </a:pPr>
            <a:r>
              <a:rPr lang="ru-RU" sz="2800">
                <a:effectLst/>
              </a:rPr>
              <a:t>           равный 15 км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60" name="Group 116"/>
          <p:cNvGraphicFramePr>
            <a:graphicFrameLocks noGrp="1"/>
          </p:cNvGraphicFramePr>
          <p:nvPr>
            <p:ph/>
          </p:nvPr>
        </p:nvGraphicFramePr>
        <p:xfrm>
          <a:off x="442913" y="103188"/>
          <a:ext cx="8243887" cy="5953125"/>
        </p:xfrm>
        <a:graphic>
          <a:graphicData uri="http://schemas.openxmlformats.org/drawingml/2006/table">
            <a:tbl>
              <a:tblPr/>
              <a:tblGrid>
                <a:gridCol w="2747962"/>
                <a:gridCol w="2747963"/>
                <a:gridCol w="2747962"/>
              </a:tblGrid>
              <a:tr h="1190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  <a:endParaRPr kumimoji="0" lang="ru-RU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  <a:endParaRPr kumimoji="0" 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  <a:endParaRPr kumimoji="0" 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endParaRPr kumimoji="0" 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  <a:endParaRPr kumimoji="0" 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1" u="none" strike="noStrike" cap="none" normalizeH="0" baseline="0" dirty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</a:t>
                      </a:r>
                      <a:endParaRPr kumimoji="0" 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</a:t>
                      </a:r>
                      <a:endParaRPr kumimoji="0" 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</a:t>
                      </a:r>
                      <a:endParaRPr kumimoji="0" 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  <a:endParaRPr kumimoji="0" 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6000760" y="1357298"/>
            <a:ext cx="2643206" cy="10715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000760" y="1285860"/>
            <a:ext cx="2643206" cy="114300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" name="Text Box 114"/>
          <p:cNvSpPr txBox="1">
            <a:spLocks noChangeArrowheads="1"/>
          </p:cNvSpPr>
          <p:nvPr/>
        </p:nvSpPr>
        <p:spPr bwMode="auto">
          <a:xfrm>
            <a:off x="6858016" y="1500174"/>
            <a:ext cx="93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rgbClr val="FF3300"/>
                </a:solidFill>
                <a:effectLst/>
              </a:rPr>
              <a:t>10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000760" y="2571744"/>
            <a:ext cx="2643206" cy="107157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6858016" y="2714620"/>
          <a:ext cx="890588" cy="796925"/>
        </p:xfrm>
        <a:graphic>
          <a:graphicData uri="http://schemas.openxmlformats.org/presentationml/2006/ole">
            <p:oleObj spid="_x0000_s33793" name="Формула" r:id="rId3" imgW="241200" imgH="21564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3214678" y="4929198"/>
            <a:ext cx="2643206" cy="107157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9" name="Text Box 119"/>
          <p:cNvSpPr txBox="1">
            <a:spLocks noChangeArrowheads="1"/>
          </p:cNvSpPr>
          <p:nvPr/>
        </p:nvSpPr>
        <p:spPr bwMode="auto">
          <a:xfrm>
            <a:off x="4143372" y="5214950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rgbClr val="FF3300"/>
                </a:solidFill>
                <a:effectLst/>
              </a:rPr>
              <a:t>16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0034" y="3714752"/>
            <a:ext cx="2643206" cy="107157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1" name="Text Box 118"/>
          <p:cNvSpPr txBox="1">
            <a:spLocks noChangeArrowheads="1"/>
          </p:cNvSpPr>
          <p:nvPr/>
        </p:nvSpPr>
        <p:spPr bwMode="auto">
          <a:xfrm>
            <a:off x="1357290" y="4000504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rgbClr val="FF3300"/>
                </a:solidFill>
                <a:effectLst/>
              </a:rPr>
              <a:t>9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308</TotalTime>
  <Words>501</Words>
  <Application>Microsoft Office PowerPoint</Application>
  <PresentationFormat>Экран (4:3)</PresentationFormat>
  <Paragraphs>114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Шары</vt:lpstr>
      <vt:lpstr>Формула</vt:lpstr>
      <vt:lpstr>Теорема Пифагора</vt:lpstr>
      <vt:lpstr>Остров Самос</vt:lpstr>
      <vt:lpstr>Слайд 3</vt:lpstr>
      <vt:lpstr>Слайд 4</vt:lpstr>
      <vt:lpstr>Проверка домашнего задания</vt:lpstr>
      <vt:lpstr>Таможенный контроль</vt:lpstr>
      <vt:lpstr>Задача </vt:lpstr>
      <vt:lpstr>Слайд 8</vt:lpstr>
      <vt:lpstr>Слайд 9</vt:lpstr>
      <vt:lpstr>Город Пифагория</vt:lpstr>
      <vt:lpstr>В прямоугольном треугольнике с углом 300, гипотенуза равна 10 см. Найдите периметр этого треугольника. </vt:lpstr>
      <vt:lpstr>Слайд 12</vt:lpstr>
      <vt:lpstr>следствие из теоремы Пифагора:</vt:lpstr>
      <vt:lpstr>Пентаграмма</vt:lpstr>
      <vt:lpstr>Про теорему Пифагора</vt:lpstr>
      <vt:lpstr>Домашнее задание</vt:lpstr>
      <vt:lpstr>Слайд 17</vt:lpstr>
      <vt:lpstr>Литература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Пифагора</dc:title>
  <dc:creator>Наташа</dc:creator>
  <cp:lastModifiedBy>Наташа</cp:lastModifiedBy>
  <cp:revision>29</cp:revision>
  <dcterms:created xsi:type="dcterms:W3CDTF">2010-04-04T20:46:42Z</dcterms:created>
  <dcterms:modified xsi:type="dcterms:W3CDTF">2013-03-10T20:30:19Z</dcterms:modified>
</cp:coreProperties>
</file>