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C5A4397-18E0-43C9-A71E-594FAD366029}"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E329AC-A897-40B0-8ABC-6523B42BFC7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5A4397-18E0-43C9-A71E-594FAD366029}"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5A4397-18E0-43C9-A71E-594FAD366029}"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5A4397-18E0-43C9-A71E-594FAD366029}"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E329AC-A897-40B0-8ABC-6523B42BFC7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5A4397-18E0-43C9-A71E-594FAD366029}"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5A4397-18E0-43C9-A71E-594FAD366029}"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E329AC-A897-40B0-8ABC-6523B42BFC7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5A4397-18E0-43C9-A71E-594FAD366029}" type="datetimeFigureOut">
              <a:rPr lang="ru-RU" smtClean="0"/>
              <a:t>11.02.2012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E329AC-A897-40B0-8ABC-6523B42BFC7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C5A4397-18E0-43C9-A71E-594FAD366029}" type="datetimeFigureOut">
              <a:rPr lang="ru-RU" smtClean="0"/>
              <a:t>11.02.2012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4397-18E0-43C9-A71E-594FAD366029}" type="datetimeFigureOut">
              <a:rPr lang="ru-RU" smtClean="0"/>
              <a:t>11.02.2012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5A4397-18E0-43C9-A71E-594FAD366029}"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E329AC-A897-40B0-8ABC-6523B42BFC7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5A4397-18E0-43C9-A71E-594FAD366029}"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E329AC-A897-40B0-8ABC-6523B42BFC7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C5A4397-18E0-43C9-A71E-594FAD366029}" type="datetimeFigureOut">
              <a:rPr lang="ru-RU" smtClean="0"/>
              <a:t>11.02.2012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6E329AC-A897-40B0-8ABC-6523B42BFC7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052736"/>
            <a:ext cx="7704856" cy="5472608"/>
          </a:xfrm>
        </p:spPr>
        <p:txBody>
          <a:bodyPr>
            <a:normAutofit/>
          </a:bodyPr>
          <a:lstStyle/>
          <a:p>
            <a:endParaRPr lang="ru-RU" sz="1800" dirty="0"/>
          </a:p>
        </p:txBody>
      </p:sp>
      <p:sp>
        <p:nvSpPr>
          <p:cNvPr id="2" name="Заголовок 1"/>
          <p:cNvSpPr>
            <a:spLocks noGrp="1"/>
          </p:cNvSpPr>
          <p:nvPr>
            <p:ph type="ctrTitle"/>
          </p:nvPr>
        </p:nvSpPr>
        <p:spPr>
          <a:xfrm>
            <a:off x="611560" y="188641"/>
            <a:ext cx="7772400" cy="720079"/>
          </a:xfrm>
        </p:spPr>
        <p:txBody>
          <a:bodyPr>
            <a:normAutofit/>
          </a:bodyPr>
          <a:lstStyle/>
          <a:p>
            <a:r>
              <a:rPr lang="en-US" sz="2400" dirty="0" smtClean="0">
                <a:solidFill>
                  <a:srgbClr val="FF0000"/>
                </a:solidFill>
              </a:rPr>
              <a:t>Famous people of Great Britain and Russia</a:t>
            </a:r>
            <a:endParaRPr lang="ru-RU"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56792"/>
            <a:ext cx="11715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84" y="3284984"/>
            <a:ext cx="1470184" cy="16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16832"/>
            <a:ext cx="151216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50346"/>
            <a:ext cx="1584176" cy="12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4797152"/>
            <a:ext cx="10668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123412"/>
            <a:ext cx="1701566" cy="136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927" y="4675384"/>
            <a:ext cx="1559351" cy="167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6872" y="2204864"/>
            <a:ext cx="1459607" cy="190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13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4104455" cy="5760640"/>
          </a:xfrm>
        </p:spPr>
        <p:txBody>
          <a:bodyPr/>
          <a:lstStyle/>
          <a:p>
            <a:pPr algn="l"/>
            <a:endParaRPr lang="ru-RU" sz="1600" b="0" dirty="0"/>
          </a:p>
        </p:txBody>
      </p:sp>
      <p:sp>
        <p:nvSpPr>
          <p:cNvPr id="3" name="Объект 2"/>
          <p:cNvSpPr>
            <a:spLocks noGrp="1"/>
          </p:cNvSpPr>
          <p:nvPr>
            <p:ph sz="quarter" idx="13"/>
          </p:nvPr>
        </p:nvSpPr>
        <p:spPr>
          <a:xfrm>
            <a:off x="5508104" y="404664"/>
            <a:ext cx="3312368" cy="5544616"/>
          </a:xfrm>
          <a:prstGeom prst="rect">
            <a:avLst/>
          </a:prstGeom>
        </p:spPr>
        <p:txBody>
          <a:bodyPr/>
          <a:lstStyle/>
          <a:p>
            <a:endParaRPr lang="en-US" dirty="0" smtClean="0"/>
          </a:p>
          <a:p>
            <a:pPr marL="45720" indent="0">
              <a:buNone/>
            </a:pPr>
            <a:r>
              <a:rPr lang="en-US" dirty="0" smtClean="0">
                <a:solidFill>
                  <a:srgbClr val="7030A0"/>
                </a:solidFill>
              </a:rPr>
              <a:t>Horatio Nelson </a:t>
            </a:r>
            <a:r>
              <a:rPr lang="en-US" dirty="0">
                <a:solidFill>
                  <a:srgbClr val="7030A0"/>
                </a:solidFill>
              </a:rPr>
              <a:t>was born into a moderately prosperous Norfolk family </a:t>
            </a:r>
            <a:r>
              <a:rPr lang="en-US" dirty="0" smtClean="0">
                <a:solidFill>
                  <a:srgbClr val="7030A0"/>
                </a:solidFill>
              </a:rPr>
              <a:t>on 29 </a:t>
            </a:r>
            <a:r>
              <a:rPr lang="en-US" dirty="0">
                <a:solidFill>
                  <a:srgbClr val="7030A0"/>
                </a:solidFill>
              </a:rPr>
              <a:t>September </a:t>
            </a:r>
            <a:r>
              <a:rPr lang="en-US" dirty="0" smtClean="0">
                <a:solidFill>
                  <a:srgbClr val="7030A0"/>
                </a:solidFill>
              </a:rPr>
              <a:t>1758. He </a:t>
            </a:r>
            <a:r>
              <a:rPr lang="en-US" dirty="0">
                <a:solidFill>
                  <a:srgbClr val="7030A0"/>
                </a:solidFill>
              </a:rPr>
              <a:t>joined the navy through the influence of his uncle, Maurice Suckling</a:t>
            </a:r>
            <a:r>
              <a:rPr lang="en-US" dirty="0"/>
              <a:t>.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77" y="404664"/>
            <a:ext cx="4095750" cy="5040560"/>
          </a:xfrm>
          <a:prstGeom prst="rect">
            <a:avLst/>
          </a:prstGeom>
          <a:noFill/>
          <a:ln>
            <a:noFill/>
          </a:ln>
          <a:effectLst>
            <a:outerShdw dist="35921" dir="2700000" algn="ctr" rotWithShape="0">
              <a:schemeClr val="bg2"/>
            </a:outerShdw>
            <a:reflection stA="45000"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75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5256584" cy="5976664"/>
          </a:xfrm>
        </p:spPr>
        <p:txBody>
          <a:bodyPr/>
          <a:lstStyle/>
          <a:p>
            <a:pPr algn="l"/>
            <a:endParaRPr lang="ru-RU" sz="1800" b="0" dirty="0"/>
          </a:p>
        </p:txBody>
      </p:sp>
      <p:sp>
        <p:nvSpPr>
          <p:cNvPr id="3" name="Объект 2"/>
          <p:cNvSpPr>
            <a:spLocks noGrp="1"/>
          </p:cNvSpPr>
          <p:nvPr>
            <p:ph sz="quarter" idx="13"/>
          </p:nvPr>
        </p:nvSpPr>
        <p:spPr>
          <a:xfrm>
            <a:off x="5652120" y="404664"/>
            <a:ext cx="2952328" cy="5328592"/>
          </a:xfrm>
          <a:prstGeom prst="rect">
            <a:avLst/>
          </a:prstGeom>
        </p:spPr>
        <p:txBody>
          <a:bodyPr/>
          <a:lstStyle/>
          <a:p>
            <a:endParaRPr lang="en-US" dirty="0" smtClean="0"/>
          </a:p>
          <a:p>
            <a:endParaRPr lang="en-US" dirty="0"/>
          </a:p>
          <a:p>
            <a:r>
              <a:rPr lang="en-US" dirty="0" smtClean="0">
                <a:solidFill>
                  <a:srgbClr val="7030A0"/>
                </a:solidFill>
              </a:rPr>
              <a:t>He rose rapidly through the ranks and served with leading naval commanders of the period before obtaining his own command in 1778. </a:t>
            </a:r>
            <a:endParaRPr lang="ru-RU"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96855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0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4032448"/>
          </a:xfrm>
        </p:spPr>
        <p:txBody>
          <a:bodyPr/>
          <a:lstStyle/>
          <a:p>
            <a:endParaRPr lang="ru-RU" dirty="0"/>
          </a:p>
        </p:txBody>
      </p:sp>
      <p:sp>
        <p:nvSpPr>
          <p:cNvPr id="3" name="Объект 2"/>
          <p:cNvSpPr>
            <a:spLocks noGrp="1"/>
          </p:cNvSpPr>
          <p:nvPr>
            <p:ph sz="quarter" idx="13"/>
          </p:nvPr>
        </p:nvSpPr>
        <p:spPr>
          <a:xfrm>
            <a:off x="251520" y="4365104"/>
            <a:ext cx="8784976" cy="2232248"/>
          </a:xfrm>
          <a:prstGeom prst="rect">
            <a:avLst/>
          </a:prstGeom>
        </p:spPr>
        <p:txBody>
          <a:bodyPr/>
          <a:lstStyle/>
          <a:p>
            <a:r>
              <a:rPr lang="en-US" dirty="0" smtClean="0"/>
              <a:t> </a:t>
            </a:r>
            <a:r>
              <a:rPr lang="en-US" dirty="0">
                <a:solidFill>
                  <a:srgbClr val="7030A0"/>
                </a:solidFill>
              </a:rPr>
              <a:t>On 21 October 1805, the Franco-Spanish fleet came out of port, and Nelson's fleet engaged them at the Battle of Trafalgar. The battle was Britain's greatest naval victory, but during the action Nelson was fatally wounded by a French sniper. His body was brought back to England where he was accorded a state funeral.</a:t>
            </a:r>
            <a:endParaRPr lang="ru-RU"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40"/>
            <a:ext cx="6696744" cy="40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6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692696"/>
            <a:ext cx="3013720" cy="5472608"/>
          </a:xfrm>
        </p:spPr>
        <p:txBody>
          <a:bodyPr/>
          <a:lstStyle/>
          <a:p>
            <a:pPr algn="l"/>
            <a:r>
              <a:rPr lang="en-US" sz="2000" dirty="0" smtClean="0">
                <a:effectLst/>
              </a:rPr>
              <a:t/>
            </a:r>
            <a:br>
              <a:rPr lang="en-US" sz="2000" dirty="0" smtClean="0">
                <a:effectLst/>
              </a:rPr>
            </a:br>
            <a:r>
              <a:rPr lang="en-US" sz="2000" dirty="0">
                <a:effectLst/>
              </a:rPr>
              <a:t/>
            </a:r>
            <a:br>
              <a:rPr lang="en-US" sz="2000" dirty="0">
                <a:effectLst/>
              </a:rPr>
            </a:br>
            <a:r>
              <a:rPr lang="en-US" sz="2000" dirty="0" smtClean="0">
                <a:solidFill>
                  <a:srgbClr val="7030A0"/>
                </a:solidFill>
                <a:effectLst/>
              </a:rPr>
              <a:t>Nelson's </a:t>
            </a:r>
            <a:r>
              <a:rPr lang="en-US" sz="2000" dirty="0">
                <a:solidFill>
                  <a:srgbClr val="7030A0"/>
                </a:solidFill>
                <a:effectLst/>
              </a:rPr>
              <a:t>death at Trafalgar secured his position as one of Britain's most heroic figures; numerous monuments, including Nelson's Column in Trafalgar Square, London, have been created in his memory and his legacy remains highly influential.</a:t>
            </a:r>
            <a:r>
              <a:rPr lang="ru-RU" sz="2000" dirty="0">
                <a:solidFill>
                  <a:srgbClr val="7030A0"/>
                </a:solidFill>
                <a:effectLst/>
              </a:rPr>
              <a:t/>
            </a:r>
            <a:br>
              <a:rPr lang="ru-RU" sz="2000" dirty="0">
                <a:solidFill>
                  <a:srgbClr val="7030A0"/>
                </a:solidFill>
                <a:effectLst/>
              </a:rPr>
            </a:br>
            <a:endParaRPr lang="ru-RU" sz="2000" b="0" dirty="0">
              <a:solidFill>
                <a:srgbClr val="7030A0"/>
              </a:solidFill>
            </a:endParaRPr>
          </a:p>
        </p:txBody>
      </p:sp>
      <p:sp>
        <p:nvSpPr>
          <p:cNvPr id="3" name="Объект 2"/>
          <p:cNvSpPr>
            <a:spLocks noGrp="1"/>
          </p:cNvSpPr>
          <p:nvPr>
            <p:ph sz="quarter" idx="13"/>
          </p:nvPr>
        </p:nvSpPr>
        <p:spPr>
          <a:xfrm>
            <a:off x="107504" y="764704"/>
            <a:ext cx="5184576" cy="5400600"/>
          </a:xfrm>
          <a:prstGeom prst="rect">
            <a:avLst/>
          </a:prstGeom>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762500" cy="415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2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476672"/>
            <a:ext cx="3816424" cy="5760640"/>
          </a:xfrm>
        </p:spPr>
        <p:txBody>
          <a:bodyPr/>
          <a:lstStyle/>
          <a:p>
            <a:pPr algn="l"/>
            <a:r>
              <a:rPr lang="en-US" sz="2000" b="0" dirty="0" smtClean="0"/>
              <a:t/>
            </a:r>
            <a:br>
              <a:rPr lang="en-US" sz="2000" b="0" dirty="0" smtClean="0"/>
            </a:br>
            <a:r>
              <a:rPr lang="en-US" sz="2000" b="0" dirty="0">
                <a:solidFill>
                  <a:srgbClr val="7030A0"/>
                </a:solidFill>
              </a:rPr>
              <a:t/>
            </a:r>
            <a:br>
              <a:rPr lang="en-US" sz="2000" b="0" dirty="0">
                <a:solidFill>
                  <a:srgbClr val="7030A0"/>
                </a:solidFill>
              </a:rPr>
            </a:br>
            <a:r>
              <a:rPr lang="en-US" sz="2000" b="0" dirty="0" smtClean="0">
                <a:solidFill>
                  <a:srgbClr val="7030A0"/>
                </a:solidFill>
              </a:rPr>
              <a:t>Florence </a:t>
            </a:r>
            <a:r>
              <a:rPr lang="en-US" sz="2000" b="0" dirty="0">
                <a:solidFill>
                  <a:srgbClr val="7030A0"/>
                </a:solidFill>
              </a:rPr>
              <a:t>Nightingale was born into a rich, upper-class, well-connected British family at the Villa </a:t>
            </a:r>
            <a:r>
              <a:rPr lang="en-US" sz="2000" b="0" dirty="0" err="1" smtClean="0">
                <a:solidFill>
                  <a:srgbClr val="7030A0"/>
                </a:solidFill>
              </a:rPr>
              <a:t>Colombaia</a:t>
            </a:r>
            <a:r>
              <a:rPr lang="en-US" sz="2000" b="0" dirty="0">
                <a:solidFill>
                  <a:srgbClr val="7030A0"/>
                </a:solidFill>
              </a:rPr>
              <a:t> on 12 May </a:t>
            </a:r>
            <a:r>
              <a:rPr lang="en-US" sz="2000" b="0" dirty="0" smtClean="0">
                <a:solidFill>
                  <a:srgbClr val="7030A0"/>
                </a:solidFill>
              </a:rPr>
              <a:t>1820.</a:t>
            </a:r>
            <a:br>
              <a:rPr lang="en-US" sz="2000" b="0" dirty="0" smtClean="0">
                <a:solidFill>
                  <a:srgbClr val="7030A0"/>
                </a:solidFill>
              </a:rPr>
            </a:br>
            <a:r>
              <a:rPr lang="en-US" sz="2000" b="0" dirty="0">
                <a:solidFill>
                  <a:srgbClr val="7030A0"/>
                </a:solidFill>
                <a:effectLst/>
              </a:rPr>
              <a:t>Nightingale laid the foundation of professional nursing with the establishment, in 1860, of her nursing school at St Thomas' Hospital in </a:t>
            </a:r>
            <a:r>
              <a:rPr lang="en-US" sz="2000" b="0" dirty="0" smtClean="0">
                <a:solidFill>
                  <a:srgbClr val="7030A0"/>
                </a:solidFill>
                <a:effectLst/>
              </a:rPr>
              <a:t>London</a:t>
            </a:r>
            <a:r>
              <a:rPr lang="en-US" sz="2000" b="0" dirty="0">
                <a:solidFill>
                  <a:srgbClr val="7030A0"/>
                </a:solidFill>
                <a:effectLst/>
              </a:rPr>
              <a:t>.</a:t>
            </a:r>
            <a:r>
              <a:rPr lang="en-US" sz="2000" b="0" dirty="0" smtClean="0">
                <a:solidFill>
                  <a:srgbClr val="7030A0"/>
                </a:solidFill>
                <a:effectLst/>
              </a:rPr>
              <a:t/>
            </a:r>
            <a:br>
              <a:rPr lang="en-US" sz="2000" b="0" dirty="0" smtClean="0">
                <a:solidFill>
                  <a:srgbClr val="7030A0"/>
                </a:solidFill>
                <a:effectLst/>
              </a:rPr>
            </a:br>
            <a:endParaRPr lang="ru-RU" sz="2000" b="0" dirty="0">
              <a:solidFill>
                <a:srgbClr val="7030A0"/>
              </a:solidFill>
            </a:endParaRPr>
          </a:p>
        </p:txBody>
      </p:sp>
      <p:sp>
        <p:nvSpPr>
          <p:cNvPr id="3" name="Объект 2"/>
          <p:cNvSpPr>
            <a:spLocks noGrp="1"/>
          </p:cNvSpPr>
          <p:nvPr>
            <p:ph sz="quarter" idx="13"/>
          </p:nvPr>
        </p:nvSpPr>
        <p:spPr>
          <a:xfrm>
            <a:off x="395536" y="476672"/>
            <a:ext cx="3528392" cy="5184576"/>
          </a:xfrm>
          <a:prstGeom prst="rect">
            <a:avLst/>
          </a:prstGeom>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345638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59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81128"/>
            <a:ext cx="8712967" cy="1944216"/>
          </a:xfrm>
        </p:spPr>
        <p:txBody>
          <a:bodyPr/>
          <a:lstStyle/>
          <a:p>
            <a:pPr algn="l"/>
            <a:r>
              <a:rPr lang="en-US" sz="2000" dirty="0">
                <a:solidFill>
                  <a:srgbClr val="7030A0"/>
                </a:solidFill>
                <a:effectLst/>
              </a:rPr>
              <a:t>Florence Nightingale's most famous contribution came during the Crimean War, which became her central focus when reports began to filter back to Britain about the horrific conditions for the wounded. </a:t>
            </a:r>
            <a:endParaRPr lang="ru-RU" sz="2000" b="0" dirty="0">
              <a:solidFill>
                <a:srgbClr val="7030A0"/>
              </a:solidFill>
            </a:endParaRPr>
          </a:p>
        </p:txBody>
      </p:sp>
      <p:sp>
        <p:nvSpPr>
          <p:cNvPr id="3" name="Объект 2"/>
          <p:cNvSpPr>
            <a:spLocks noGrp="1"/>
          </p:cNvSpPr>
          <p:nvPr>
            <p:ph sz="quarter" idx="13"/>
          </p:nvPr>
        </p:nvSpPr>
        <p:spPr>
          <a:xfrm>
            <a:off x="1475656" y="158196"/>
            <a:ext cx="5628506" cy="4460710"/>
          </a:xfrm>
          <a:prstGeom prst="rect">
            <a:avLst/>
          </a:prstGeom>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5556498"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8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476672"/>
            <a:ext cx="3528392" cy="5832648"/>
          </a:xfrm>
        </p:spPr>
        <p:txBody>
          <a:bodyPr/>
          <a:lstStyle/>
          <a:p>
            <a:pPr algn="l"/>
            <a:r>
              <a:rPr lang="en-US" sz="2000" dirty="0">
                <a:solidFill>
                  <a:srgbClr val="7030A0"/>
                </a:solidFill>
                <a:effectLst/>
              </a:rPr>
              <a:t>During the Crimean war, Florence Nightingale gained the nickname "The Lady with the Lamp", deriving from a phrase in a report in The Times:</a:t>
            </a:r>
            <a:r>
              <a:rPr lang="ru-RU" sz="2000" dirty="0">
                <a:solidFill>
                  <a:srgbClr val="7030A0"/>
                </a:solidFill>
                <a:effectLst/>
              </a:rPr>
              <a:t/>
            </a:r>
            <a:br>
              <a:rPr lang="ru-RU" sz="2000" dirty="0">
                <a:solidFill>
                  <a:srgbClr val="7030A0"/>
                </a:solidFill>
                <a:effectLst/>
              </a:rPr>
            </a:br>
            <a:r>
              <a:rPr lang="en-US" sz="2000" dirty="0">
                <a:solidFill>
                  <a:srgbClr val="7030A0"/>
                </a:solidFill>
                <a:effectLst/>
              </a:rPr>
              <a:t>She is a ‘ministering angel’ without any exaggeration in these hospitals, and as her slender form glides quietly along each corridor, every poor fellow's face softens with gratitude at the sight of her.</a:t>
            </a:r>
            <a:endParaRPr lang="ru-RU" sz="2000" b="0" dirty="0">
              <a:solidFill>
                <a:srgbClr val="7030A0"/>
              </a:solidFill>
            </a:endParaRPr>
          </a:p>
        </p:txBody>
      </p:sp>
      <p:sp>
        <p:nvSpPr>
          <p:cNvPr id="3" name="Объект 2"/>
          <p:cNvSpPr>
            <a:spLocks noGrp="1"/>
          </p:cNvSpPr>
          <p:nvPr>
            <p:ph sz="quarter" idx="13"/>
          </p:nvPr>
        </p:nvSpPr>
        <p:spPr>
          <a:xfrm>
            <a:off x="395536" y="476672"/>
            <a:ext cx="4392488" cy="5688632"/>
          </a:xfrm>
          <a:prstGeom prst="rect">
            <a:avLst/>
          </a:prstGeom>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38884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9704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TotalTime>
  <Words>180</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Воздушный поток</vt:lpstr>
      <vt:lpstr>Famous people of Great Britain and Russia</vt:lpstr>
      <vt:lpstr>Презентация PowerPoint</vt:lpstr>
      <vt:lpstr>Презентация PowerPoint</vt:lpstr>
      <vt:lpstr>Презентация PowerPoint</vt:lpstr>
      <vt:lpstr>  Nelson's death at Trafalgar secured his position as one of Britain's most heroic figures; numerous monuments, including Nelson's Column in Trafalgar Square, London, have been created in his memory and his legacy remains highly influential. </vt:lpstr>
      <vt:lpstr>  Florence Nightingale was born into a rich, upper-class, well-connected British family at the Villa Colombaia on 12 May 1820. Nightingale laid the foundation of professional nursing with the establishment, in 1860, of her nursing school at St Thomas' Hospital in London. </vt:lpstr>
      <vt:lpstr>Florence Nightingale's most famous contribution came during the Crimean War, which became her central focus when reports began to filter back to Britain about the horrific conditions for the wounded. </vt:lpstr>
      <vt:lpstr>During the Crimean war, Florence Nightingale gained the nickname "The Lady with the Lamp", deriving from a phrase in a report in The Times: She is a ‘ministering angel’ without any exaggeration in these hospitals, and as her slender form glides quietly along each corridor, every poor fellow's face softens with gratitude at the sight of 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 of Great Britain and Russia</dc:title>
  <dc:creator>Андрей</dc:creator>
  <cp:lastModifiedBy>Андрей</cp:lastModifiedBy>
  <cp:revision>1</cp:revision>
  <dcterms:created xsi:type="dcterms:W3CDTF">2012-02-11T12:16:03Z</dcterms:created>
  <dcterms:modified xsi:type="dcterms:W3CDTF">2012-02-11T12:19:53Z</dcterms:modified>
</cp:coreProperties>
</file>