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5AB25"/>
    <a:srgbClr val="FF0000"/>
    <a:srgbClr val="F80064"/>
    <a:srgbClr val="00CC00"/>
    <a:srgbClr val="00FF00"/>
    <a:srgbClr val="FFFF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9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2 w 305"/>
                    <a:gd name="T1" fmla="*/ 427 h 426"/>
                    <a:gd name="T2" fmla="*/ 306 w 305"/>
                    <a:gd name="T3" fmla="*/ 427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2 w 305"/>
                    <a:gd name="T9" fmla="*/ 427 h 426"/>
                    <a:gd name="T10" fmla="*/ 282 w 305"/>
                    <a:gd name="T11" fmla="*/ 427 h 426"/>
                    <a:gd name="T12" fmla="*/ 282 w 305"/>
                    <a:gd name="T13" fmla="*/ 427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7 h 486"/>
                    <a:gd name="T2" fmla="*/ 48 w 347"/>
                    <a:gd name="T3" fmla="*/ 487 h 486"/>
                    <a:gd name="T4" fmla="*/ 348 w 347"/>
                    <a:gd name="T5" fmla="*/ 72 h 486"/>
                    <a:gd name="T6" fmla="*/ 348 w 347"/>
                    <a:gd name="T7" fmla="*/ 0 h 486"/>
                    <a:gd name="T8" fmla="*/ 0 w 347"/>
                    <a:gd name="T9" fmla="*/ 487 h 486"/>
                    <a:gd name="T10" fmla="*/ 24 w 347"/>
                    <a:gd name="T11" fmla="*/ 487 h 486"/>
                    <a:gd name="T12" fmla="*/ 24 w 347"/>
                    <a:gd name="T13" fmla="*/ 487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891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891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E49D26-72A7-4A76-B44E-13BD6E0FC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B9B7-B739-4CAA-9D30-FC8152CD1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D2AF6-76EB-424D-9A75-B48AAFC04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18597-F5C1-414F-A9A4-2A3AE31B1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EB18A-A182-4873-B8B0-30C5C9666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B371-1FCD-426F-BFB6-98E1E273E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E805-6115-40B0-9105-BB6834D5A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6307D-2E3E-4AF8-B520-01AB32633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7280-34FE-49ED-82B8-C5A5A75C1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7B535-8788-4FDB-A83F-A4FE212A5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4135-8250-4319-A190-78FEC4B0F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782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782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3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4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5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5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5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85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785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5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5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5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5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6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2 w 305"/>
                    <a:gd name="T1" fmla="*/ 427 h 426"/>
                    <a:gd name="T2" fmla="*/ 306 w 305"/>
                    <a:gd name="T3" fmla="*/ 427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2 w 305"/>
                    <a:gd name="T9" fmla="*/ 427 h 426"/>
                    <a:gd name="T10" fmla="*/ 282 w 305"/>
                    <a:gd name="T11" fmla="*/ 427 h 426"/>
                    <a:gd name="T12" fmla="*/ 282 w 305"/>
                    <a:gd name="T13" fmla="*/ 427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7 h 486"/>
                    <a:gd name="T2" fmla="*/ 48 w 347"/>
                    <a:gd name="T3" fmla="*/ 487 h 486"/>
                    <a:gd name="T4" fmla="*/ 348 w 347"/>
                    <a:gd name="T5" fmla="*/ 72 h 486"/>
                    <a:gd name="T6" fmla="*/ 348 w 347"/>
                    <a:gd name="T7" fmla="*/ 0 h 486"/>
                    <a:gd name="T8" fmla="*/ 0 w 347"/>
                    <a:gd name="T9" fmla="*/ 487 h 486"/>
                    <a:gd name="T10" fmla="*/ 24 w 347"/>
                    <a:gd name="T11" fmla="*/ 487 h 486"/>
                    <a:gd name="T12" fmla="*/ 24 w 347"/>
                    <a:gd name="T13" fmla="*/ 487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787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7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7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7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7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7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8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8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788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788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8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789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F7462C9-146C-47E8-BC7A-9786A77C0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789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z="4800" i="1" smtClean="0">
                <a:solidFill>
                  <a:srgbClr val="F80064"/>
                </a:solidFill>
              </a:rPr>
              <a:t>Логика</a:t>
            </a:r>
            <a:br>
              <a:rPr lang="ru-RU" sz="4800" i="1" smtClean="0">
                <a:solidFill>
                  <a:srgbClr val="F80064"/>
                </a:solidFill>
              </a:rPr>
            </a:br>
            <a:r>
              <a:rPr lang="ru-RU" sz="4800" i="1" smtClean="0">
                <a:solidFill>
                  <a:srgbClr val="F80064"/>
                </a:solidFill>
              </a:rPr>
              <a:t>Формы мышления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25"/>
            <a:ext cx="6400800" cy="40957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nimBg="1"/>
      <p:bldP spid="931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F80064"/>
                </a:solidFill>
              </a:rPr>
              <a:t>История возникновения</a:t>
            </a:r>
          </a:p>
        </p:txBody>
      </p:sp>
      <p:graphicFrame>
        <p:nvGraphicFramePr>
          <p:cNvPr id="95292" name="Group 60"/>
          <p:cNvGraphicFramePr>
            <a:graphicFrameLocks noGrp="1"/>
          </p:cNvGraphicFramePr>
          <p:nvPr>
            <p:ph idx="1"/>
          </p:nvPr>
        </p:nvGraphicFramePr>
        <p:xfrm>
          <a:off x="455613" y="1598613"/>
          <a:ext cx="8226425" cy="4497387"/>
        </p:xfrm>
        <a:graphic>
          <a:graphicData uri="http://schemas.openxmlformats.org/drawingml/2006/table">
            <a:tbl>
              <a:tblPr/>
              <a:tblGrid>
                <a:gridCol w="1020762"/>
                <a:gridCol w="935038"/>
                <a:gridCol w="4032250"/>
                <a:gridCol w="1223962"/>
                <a:gridCol w="1014413"/>
              </a:tblGrid>
              <a:tr h="149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F60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Аристотель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A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F60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Древнегреческие мыслители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6F608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Страны Древнего Востока (Китай, Индия)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F80064"/>
                </a:solidFill>
              </a:rPr>
              <a:t>Логика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ru-RU" u="sng" smtClean="0">
                <a:solidFill>
                  <a:srgbClr val="00CC00"/>
                </a:solidFill>
              </a:rPr>
              <a:t>Логика</a:t>
            </a:r>
            <a:r>
              <a:rPr lang="ru-RU" smtClean="0">
                <a:solidFill>
                  <a:srgbClr val="00CC00"/>
                </a:solidFill>
              </a:rPr>
              <a:t> </a:t>
            </a:r>
            <a:r>
              <a:rPr lang="ru-RU" i="1" smtClean="0">
                <a:solidFill>
                  <a:srgbClr val="00CC00"/>
                </a:solidFill>
              </a:rPr>
              <a:t>– это наука о формах мышления.</a:t>
            </a:r>
          </a:p>
          <a:p>
            <a:pPr marL="609600" indent="-609600" eaLnBrk="1" hangingPunct="1">
              <a:defRPr/>
            </a:pPr>
            <a:r>
              <a:rPr lang="ru-RU" u="sng" smtClean="0">
                <a:solidFill>
                  <a:srgbClr val="FFFF00"/>
                </a:solidFill>
              </a:rPr>
              <a:t>Формы мышления: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  <a:defRPr/>
            </a:pPr>
            <a:r>
              <a:rPr lang="ru-RU" sz="2800" i="1" smtClean="0">
                <a:solidFill>
                  <a:srgbClr val="FF0000"/>
                </a:solidFill>
              </a:rPr>
              <a:t>Понятие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  <a:defRPr/>
            </a:pPr>
            <a:r>
              <a:rPr lang="ru-RU" sz="2800" i="1" smtClean="0">
                <a:solidFill>
                  <a:srgbClr val="F5AB25"/>
                </a:solidFill>
              </a:rPr>
              <a:t>Высказывание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  <a:defRPr/>
            </a:pPr>
            <a:r>
              <a:rPr lang="ru-RU" sz="2800" i="1" smtClean="0">
                <a:solidFill>
                  <a:srgbClr val="00FF00"/>
                </a:solidFill>
              </a:rPr>
              <a:t>Утверждение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  <a:defRPr/>
            </a:pPr>
            <a:r>
              <a:rPr lang="ru-RU" sz="2800" i="1" smtClean="0">
                <a:solidFill>
                  <a:srgbClr val="00FFFF"/>
                </a:solidFill>
              </a:rPr>
              <a:t>Умозаключение</a:t>
            </a:r>
          </a:p>
          <a:p>
            <a:pPr marL="1752600" lvl="3" indent="-381000" eaLnBrk="1" hangingPunct="1">
              <a:buFont typeface="Wingdings" pitchFamily="2" charset="2"/>
              <a:buAutoNum type="arabicPeriod"/>
              <a:defRPr/>
            </a:pPr>
            <a:r>
              <a:rPr lang="ru-RU" sz="2800" i="1" smtClean="0">
                <a:solidFill>
                  <a:srgbClr val="CC00FF"/>
                </a:solidFill>
              </a:rPr>
              <a:t>Доказательство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  <p:bldP spid="94211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FF0000"/>
                </a:solidFill>
              </a:rPr>
              <a:t>Понятие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u="sng" smtClean="0">
                <a:solidFill>
                  <a:srgbClr val="FF0000"/>
                </a:solidFill>
              </a:rPr>
              <a:t>Понятие </a:t>
            </a:r>
            <a:r>
              <a:rPr lang="ru-RU" sz="2800" i="1" smtClean="0">
                <a:solidFill>
                  <a:srgbClr val="FF0000"/>
                </a:solidFill>
              </a:rPr>
              <a:t>— это форма мышления, фиксирующая основные, существенные признаки объекта.</a:t>
            </a:r>
            <a:endParaRPr lang="ru-RU" sz="280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2800" smtClean="0">
                <a:solidFill>
                  <a:srgbClr val="FFFF00"/>
                </a:solidFill>
              </a:rPr>
              <a:t>Объем</a:t>
            </a:r>
            <a:r>
              <a:rPr lang="en-US" sz="2800" smtClean="0">
                <a:solidFill>
                  <a:srgbClr val="FFFF00"/>
                </a:solidFill>
              </a:rPr>
              <a:t> и содержани</a:t>
            </a:r>
            <a:r>
              <a:rPr lang="ru-RU" sz="2800" smtClean="0">
                <a:solidFill>
                  <a:srgbClr val="FFFF00"/>
                </a:solidFill>
              </a:rPr>
              <a:t>е понятия связаны между собой, и эта связь выражается следующим законом: чем больше объем понятия, тем меньше его содержание, и наоборот, чем больше содержание понятия, тем меньше его объем.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F5AB25"/>
                </a:solidFill>
              </a:rPr>
              <a:t>Высказывание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u="sng" smtClean="0">
                <a:solidFill>
                  <a:srgbClr val="F5AB25"/>
                </a:solidFill>
              </a:rPr>
              <a:t>Высказывание</a:t>
            </a:r>
            <a:r>
              <a:rPr lang="ru-RU" i="1" smtClean="0">
                <a:solidFill>
                  <a:srgbClr val="F5AB25"/>
                </a:solidFill>
              </a:rPr>
              <a:t> — это форма мышления, в которой что-либо утверждается или отрицается о реальных предметах, их свойствах и отношениях между ними. Высказывание может быть либо истинно, либо ложно.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00FF00"/>
                </a:solidFill>
              </a:rPr>
              <a:t>Утверждение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u="sng" smtClean="0">
                <a:solidFill>
                  <a:srgbClr val="00FF00"/>
                </a:solidFill>
              </a:rPr>
              <a:t>Утверждение</a:t>
            </a:r>
            <a:r>
              <a:rPr lang="ru-RU" i="1" smtClean="0">
                <a:solidFill>
                  <a:srgbClr val="00FF00"/>
                </a:solidFill>
              </a:rPr>
              <a:t> – это суждение, которое требуется доказать или опровергнуть.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00FFFF"/>
                </a:solidFill>
              </a:rPr>
              <a:t>Умозаключение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u="sng" smtClean="0">
                <a:solidFill>
                  <a:srgbClr val="00FFFF"/>
                </a:solidFill>
              </a:rPr>
              <a:t>Умозаключение </a:t>
            </a:r>
            <a:r>
              <a:rPr lang="ru-RU" i="1" smtClean="0">
                <a:solidFill>
                  <a:srgbClr val="00FFFF"/>
                </a:solidFill>
              </a:rPr>
              <a:t>— это форма мышления, с помощью которой из одного или нескольких высказываний (по­сылок) может быть получено новое высказывание (вывод).</a:t>
            </a:r>
          </a:p>
          <a:p>
            <a:pPr marL="609600" indent="-609600" algn="ctr" eaLnBrk="1" hangingPunct="1">
              <a:lnSpc>
                <a:spcPct val="90000"/>
              </a:lnSpc>
              <a:defRPr/>
            </a:pPr>
            <a:r>
              <a:rPr lang="ru-RU" u="sng" smtClean="0">
                <a:solidFill>
                  <a:srgbClr val="FFFF00"/>
                </a:solidFill>
              </a:rPr>
              <a:t>Виды умозаключений: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3200" smtClean="0">
                <a:solidFill>
                  <a:srgbClr val="FFFF00"/>
                </a:solidFill>
              </a:rPr>
              <a:t>Дедуктивные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3200" smtClean="0">
                <a:solidFill>
                  <a:srgbClr val="FFFF00"/>
                </a:solidFill>
              </a:rPr>
              <a:t>Индуктивные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3200" smtClean="0">
                <a:solidFill>
                  <a:srgbClr val="FFFF00"/>
                </a:solidFill>
              </a:rPr>
              <a:t>По аналогии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u="sng" smtClean="0">
                <a:solidFill>
                  <a:srgbClr val="CC00FF"/>
                </a:solidFill>
              </a:rPr>
              <a:t>Доказательство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u="sng" smtClean="0">
                <a:solidFill>
                  <a:srgbClr val="CC00FF"/>
                </a:solidFill>
              </a:rPr>
              <a:t>Доказательство</a:t>
            </a:r>
            <a:r>
              <a:rPr lang="ru-RU" i="1" smtClean="0">
                <a:solidFill>
                  <a:srgbClr val="CC00FF"/>
                </a:solidFill>
              </a:rPr>
              <a:t> есть мыслительный процесс, направленный на подтверждение или опровержение какого-либо положения посредством других несомненных, ранее обоснованных доводов.</a:t>
            </a:r>
            <a:r>
              <a:rPr lang="ru-RU" smtClean="0">
                <a:solidFill>
                  <a:srgbClr val="CC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91</TotalTime>
  <Words>183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Wingdings</vt:lpstr>
      <vt:lpstr>Calibri</vt:lpstr>
      <vt:lpstr>Сетка с тенью</vt:lpstr>
      <vt:lpstr>1_Сетка с тенью</vt:lpstr>
      <vt:lpstr>Логика Формы мышления</vt:lpstr>
      <vt:lpstr>История возникновения</vt:lpstr>
      <vt:lpstr>Логика</vt:lpstr>
      <vt:lpstr>Понятие</vt:lpstr>
      <vt:lpstr>Высказывание</vt:lpstr>
      <vt:lpstr>Утверждение</vt:lpstr>
      <vt:lpstr>Умозаключение</vt:lpstr>
      <vt:lpstr>Доказательство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Логика Формы мышления</dc:title>
  <dc:creator>Михалыч</dc:creator>
  <cp:lastModifiedBy>Глебова</cp:lastModifiedBy>
  <cp:revision>4</cp:revision>
  <cp:lastPrinted>1601-01-01T00:00:00Z</cp:lastPrinted>
  <dcterms:created xsi:type="dcterms:W3CDTF">2010-01-26T17:17:13Z</dcterms:created>
  <dcterms:modified xsi:type="dcterms:W3CDTF">2013-02-04T13:07:42Z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