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D1B-E042-44FF-880A-10D101CC36D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38B-9763-466B-84AB-825869B8F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D1B-E042-44FF-880A-10D101CC36D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38B-9763-466B-84AB-825869B8F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D1B-E042-44FF-880A-10D101CC36D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38B-9763-466B-84AB-825869B8F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D1B-E042-44FF-880A-10D101CC36D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38B-9763-466B-84AB-825869B8F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D1B-E042-44FF-880A-10D101CC36D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38B-9763-466B-84AB-825869B8F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D1B-E042-44FF-880A-10D101CC36D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38B-9763-466B-84AB-825869B8F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D1B-E042-44FF-880A-10D101CC36D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38B-9763-466B-84AB-825869B8F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D1B-E042-44FF-880A-10D101CC36D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38B-9763-466B-84AB-825869B8F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D1B-E042-44FF-880A-10D101CC36D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38B-9763-466B-84AB-825869B8F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D1B-E042-44FF-880A-10D101CC36D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38B-9763-466B-84AB-825869B8F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45D1B-E042-44FF-880A-10D101CC36D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1F38B-9763-466B-84AB-825869B8F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45D1B-E042-44FF-880A-10D101CC36D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1F38B-9763-466B-84AB-825869B8F1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94825" y="476672"/>
            <a:ext cx="1108923" cy="417972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</a:t>
            </a:r>
            <a:r>
              <a:rPr lang="ru-RU" b="1" dirty="0" smtClean="0">
                <a:solidFill>
                  <a:srgbClr val="FF0000"/>
                </a:solidFill>
              </a:rPr>
              <a:t>ач.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145427"/>
            <a:ext cx="1346550" cy="585161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x:=-2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0363" y="3235288"/>
            <a:ext cx="2138638" cy="501567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y := -2,4x</a:t>
            </a:r>
            <a:r>
              <a:rPr lang="en-US" b="1" baseline="30000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FF0000"/>
                </a:solidFill>
              </a:rPr>
              <a:t> + 5x -3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61154" y="5074365"/>
            <a:ext cx="2455473" cy="585161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x := x + 0,5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Блок-схема: данные 8"/>
          <p:cNvSpPr/>
          <p:nvPr/>
        </p:nvSpPr>
        <p:spPr>
          <a:xfrm>
            <a:off x="798781" y="3987638"/>
            <a:ext cx="1663385" cy="835944"/>
          </a:xfrm>
          <a:prstGeom prst="flowChartInputOutpu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x, y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175045" y="2232155"/>
            <a:ext cx="1108923" cy="417972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кон.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749286" y="894644"/>
            <a:ext cx="0" cy="2507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670078" y="1730588"/>
            <a:ext cx="0" cy="2507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670078" y="2984505"/>
            <a:ext cx="0" cy="2507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1670078" y="3736855"/>
            <a:ext cx="0" cy="2507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1670078" y="4823582"/>
            <a:ext cx="0" cy="2507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670078" y="5743121"/>
            <a:ext cx="0" cy="2507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23528" y="5993904"/>
            <a:ext cx="13465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323528" y="2482938"/>
            <a:ext cx="0" cy="351096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10" idx="1"/>
          </p:cNvCxnSpPr>
          <p:nvPr/>
        </p:nvCxnSpPr>
        <p:spPr>
          <a:xfrm>
            <a:off x="323528" y="2482938"/>
            <a:ext cx="396044" cy="0"/>
          </a:xfrm>
          <a:prstGeom prst="line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0" idx="3"/>
            <a:endCxn id="12" idx="2"/>
          </p:cNvCxnSpPr>
          <p:nvPr/>
        </p:nvCxnSpPr>
        <p:spPr>
          <a:xfrm flipV="1">
            <a:off x="2620583" y="2441141"/>
            <a:ext cx="554462" cy="4179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355976" y="2348880"/>
            <a:ext cx="478802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begin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y := -2.4*</a:t>
            </a:r>
            <a:r>
              <a:rPr lang="en-US" sz="2800" dirty="0" err="1" smtClean="0"/>
              <a:t>sqr</a:t>
            </a:r>
            <a:r>
              <a:rPr lang="en-US" sz="2800" dirty="0" smtClean="0"/>
              <a:t>(x) + 5*x – 3;</a:t>
            </a:r>
          </a:p>
          <a:p>
            <a:r>
              <a:rPr lang="en-US" sz="2800" dirty="0" smtClean="0"/>
              <a:t>        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(x:4:1, ’    ‘ , y:4:1);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x := x + 0.5;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</a:t>
            </a:r>
            <a:r>
              <a:rPr lang="en-US" sz="2800" dirty="0" smtClean="0">
                <a:solidFill>
                  <a:srgbClr val="FF0000"/>
                </a:solidFill>
              </a:rPr>
              <a:t>end;</a:t>
            </a:r>
            <a:r>
              <a:rPr lang="en-US" sz="2800" dirty="0" smtClean="0"/>
              <a:t> 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nd.</a:t>
            </a:r>
          </a:p>
          <a:p>
            <a:r>
              <a:rPr lang="en-US" sz="2800" dirty="0"/>
              <a:t> </a:t>
            </a:r>
            <a:endParaRPr lang="ru-RU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1979712" y="2708920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+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627784" y="1844824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-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27984" y="332656"/>
            <a:ext cx="29523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program </a:t>
            </a:r>
            <a:r>
              <a:rPr lang="en-US" sz="2800" dirty="0" err="1" smtClean="0"/>
              <a:t>znach_f</a:t>
            </a:r>
            <a:r>
              <a:rPr lang="en-US" sz="2800" dirty="0" smtClean="0"/>
              <a:t>;</a:t>
            </a:r>
          </a:p>
          <a:p>
            <a:r>
              <a:rPr lang="en-US" sz="2800" dirty="0" err="1" smtClean="0"/>
              <a:t>var</a:t>
            </a:r>
            <a:r>
              <a:rPr lang="en-US" sz="2800" dirty="0" smtClean="0"/>
              <a:t>  </a:t>
            </a:r>
            <a:r>
              <a:rPr lang="en-US" sz="2800" dirty="0" err="1" smtClean="0"/>
              <a:t>x,y</a:t>
            </a:r>
            <a:r>
              <a:rPr lang="en-US" sz="2800" dirty="0" smtClean="0"/>
              <a:t> : real;</a:t>
            </a:r>
          </a:p>
          <a:p>
            <a:r>
              <a:rPr lang="en-US" sz="2800" dirty="0" smtClean="0"/>
              <a:t>begin</a:t>
            </a:r>
          </a:p>
          <a:p>
            <a:r>
              <a:rPr lang="en-US" sz="2800" dirty="0" smtClean="0"/>
              <a:t>  x := -2;</a:t>
            </a:r>
            <a:endParaRPr lang="ru-RU" sz="2800" dirty="0"/>
          </a:p>
        </p:txBody>
      </p:sp>
      <p:grpSp>
        <p:nvGrpSpPr>
          <p:cNvPr id="35" name="Группа 34"/>
          <p:cNvGrpSpPr/>
          <p:nvPr/>
        </p:nvGrpSpPr>
        <p:grpSpPr>
          <a:xfrm>
            <a:off x="719572" y="1981372"/>
            <a:ext cx="7740860" cy="1003133"/>
            <a:chOff x="719572" y="1981372"/>
            <a:chExt cx="7740860" cy="1003133"/>
          </a:xfrm>
        </p:grpSpPr>
        <p:sp>
          <p:nvSpPr>
            <p:cNvPr id="10" name="Блок-схема: решение 9"/>
            <p:cNvSpPr/>
            <p:nvPr/>
          </p:nvSpPr>
          <p:spPr>
            <a:xfrm>
              <a:off x="719572" y="1981372"/>
              <a:ext cx="1901011" cy="1003133"/>
            </a:xfrm>
            <a:prstGeom prst="flowChartDecision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x &lt;= 2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4427984" y="2204864"/>
              <a:ext cx="403244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/>
                <a:t> </a:t>
              </a:r>
              <a:r>
                <a:rPr lang="en-US" sz="2800" dirty="0" smtClean="0">
                  <a:solidFill>
                    <a:srgbClr val="FF0000"/>
                  </a:solidFill>
                </a:rPr>
                <a:t>while</a:t>
              </a:r>
              <a:r>
                <a:rPr lang="en-US" sz="2800" dirty="0" smtClean="0"/>
                <a:t> x &lt;= 2 </a:t>
              </a:r>
              <a:r>
                <a:rPr lang="en-US" sz="2800" dirty="0" smtClean="0">
                  <a:solidFill>
                    <a:srgbClr val="FF0000"/>
                  </a:solidFill>
                </a:rPr>
                <a:t>do</a:t>
              </a:r>
              <a:r>
                <a:rPr lang="en-US" sz="2800" dirty="0" smtClean="0"/>
                <a:t> </a:t>
              </a:r>
              <a:endParaRPr lang="ru-RU" sz="2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1194825" y="476672"/>
            <a:ext cx="1108923" cy="417972"/>
          </a:xfrm>
          <a:prstGeom prst="ellipse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н</a:t>
            </a:r>
            <a:r>
              <a:rPr lang="ru-RU" b="1" dirty="0" smtClean="0">
                <a:solidFill>
                  <a:srgbClr val="FF0000"/>
                </a:solidFill>
              </a:rPr>
              <a:t>ач.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145427"/>
            <a:ext cx="1346550" cy="585161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x:=-2</a:t>
            </a:r>
            <a:endParaRPr lang="ru-RU" b="1" dirty="0">
              <a:solidFill>
                <a:srgbClr val="FF0000"/>
              </a:solidFill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1749286" y="894644"/>
            <a:ext cx="0" cy="2507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1670078" y="1730588"/>
            <a:ext cx="0" cy="2507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/>
          <p:cNvGrpSpPr/>
          <p:nvPr/>
        </p:nvGrpSpPr>
        <p:grpSpPr>
          <a:xfrm>
            <a:off x="539552" y="1988840"/>
            <a:ext cx="2455473" cy="2424238"/>
            <a:chOff x="561154" y="3235288"/>
            <a:chExt cx="2455473" cy="242423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640363" y="3235288"/>
              <a:ext cx="2138638" cy="501567"/>
            </a:xfrm>
            <a:prstGeom prst="rect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y := -2,4x</a:t>
              </a:r>
              <a:r>
                <a:rPr lang="en-US" b="1" baseline="30000" dirty="0" smtClean="0">
                  <a:solidFill>
                    <a:srgbClr val="FF0000"/>
                  </a:solidFill>
                </a:rPr>
                <a:t>2</a:t>
              </a:r>
              <a:r>
                <a:rPr lang="en-US" b="1" dirty="0" smtClean="0">
                  <a:solidFill>
                    <a:srgbClr val="FF0000"/>
                  </a:solidFill>
                </a:rPr>
                <a:t> + 5x -3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561154" y="5074365"/>
              <a:ext cx="2455473" cy="585161"/>
            </a:xfrm>
            <a:prstGeom prst="rect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x := x + 0,5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Блок-схема: данные 8"/>
            <p:cNvSpPr/>
            <p:nvPr/>
          </p:nvSpPr>
          <p:spPr>
            <a:xfrm>
              <a:off x="849186" y="3955368"/>
              <a:ext cx="1663385" cy="835944"/>
            </a:xfrm>
            <a:prstGeom prst="flowChartInputOutput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rgbClr val="FF0000"/>
                  </a:solidFill>
                </a:rPr>
                <a:t>x, y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>
              <a:off x="1670078" y="3736855"/>
              <a:ext cx="0" cy="25078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1670078" y="4823582"/>
              <a:ext cx="0" cy="25078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Группа 24"/>
          <p:cNvGrpSpPr/>
          <p:nvPr/>
        </p:nvGrpSpPr>
        <p:grpSpPr>
          <a:xfrm>
            <a:off x="251520" y="2204864"/>
            <a:ext cx="1346550" cy="3510966"/>
            <a:chOff x="323528" y="2482938"/>
            <a:chExt cx="1346550" cy="3510966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1670078" y="5743121"/>
              <a:ext cx="0" cy="25078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 flipH="1">
              <a:off x="323528" y="5993904"/>
              <a:ext cx="134655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323528" y="2482938"/>
              <a:ext cx="0" cy="351096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323528" y="2482938"/>
              <a:ext cx="396044" cy="0"/>
            </a:xfrm>
            <a:prstGeom prst="line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4499992" y="1628800"/>
            <a:ext cx="47880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repeat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y := -2.4*</a:t>
            </a:r>
            <a:r>
              <a:rPr lang="en-US" sz="2800" dirty="0" err="1" smtClean="0"/>
              <a:t>sqr</a:t>
            </a:r>
            <a:r>
              <a:rPr lang="en-US" sz="2800" dirty="0" smtClean="0"/>
              <a:t>(x) + 5*x – 3;</a:t>
            </a:r>
          </a:p>
          <a:p>
            <a:r>
              <a:rPr lang="en-US" sz="2800" dirty="0" smtClean="0"/>
              <a:t>         </a:t>
            </a:r>
            <a:r>
              <a:rPr lang="en-US" sz="2800" dirty="0" err="1" smtClean="0"/>
              <a:t>writeln</a:t>
            </a:r>
            <a:r>
              <a:rPr lang="en-US" sz="2800" dirty="0" smtClean="0"/>
              <a:t>(x:4:1, ’    ‘ , y:4:1);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x := x + 0.5;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</a:t>
            </a:r>
          </a:p>
          <a:p>
            <a:r>
              <a:rPr lang="en-US" sz="2800" dirty="0" smtClean="0"/>
              <a:t> </a:t>
            </a:r>
          </a:p>
          <a:p>
            <a:r>
              <a:rPr lang="en-US" sz="2800" dirty="0"/>
              <a:t>e</a:t>
            </a:r>
            <a:r>
              <a:rPr lang="en-US" sz="2800" dirty="0" smtClean="0"/>
              <a:t>nd.</a:t>
            </a:r>
          </a:p>
          <a:p>
            <a:r>
              <a:rPr lang="en-US" sz="2800" dirty="0"/>
              <a:t> </a:t>
            </a:r>
            <a:endParaRPr lang="ru-RU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4427984" y="332656"/>
            <a:ext cx="29523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program </a:t>
            </a:r>
            <a:r>
              <a:rPr lang="en-US" sz="2800" dirty="0" err="1" smtClean="0"/>
              <a:t>znach_f</a:t>
            </a:r>
            <a:r>
              <a:rPr lang="en-US" sz="2800" dirty="0" smtClean="0"/>
              <a:t>;</a:t>
            </a:r>
          </a:p>
          <a:p>
            <a:r>
              <a:rPr lang="en-US" sz="2800" dirty="0" err="1" smtClean="0"/>
              <a:t>var</a:t>
            </a:r>
            <a:r>
              <a:rPr lang="en-US" sz="2800" dirty="0" smtClean="0"/>
              <a:t>  </a:t>
            </a:r>
            <a:r>
              <a:rPr lang="en-US" sz="2800" dirty="0" err="1" smtClean="0"/>
              <a:t>x,y</a:t>
            </a:r>
            <a:r>
              <a:rPr lang="en-US" sz="2800" dirty="0" smtClean="0"/>
              <a:t> : real;</a:t>
            </a:r>
          </a:p>
          <a:p>
            <a:r>
              <a:rPr lang="en-US" sz="2800" dirty="0" smtClean="0"/>
              <a:t>begin</a:t>
            </a:r>
          </a:p>
          <a:p>
            <a:r>
              <a:rPr lang="en-US" sz="2800" dirty="0" smtClean="0"/>
              <a:t>  x := -2;</a:t>
            </a:r>
            <a:endParaRPr lang="ru-RU" sz="2800" dirty="0"/>
          </a:p>
        </p:txBody>
      </p:sp>
      <p:grpSp>
        <p:nvGrpSpPr>
          <p:cNvPr id="48" name="Группа 47"/>
          <p:cNvGrpSpPr/>
          <p:nvPr/>
        </p:nvGrpSpPr>
        <p:grpSpPr>
          <a:xfrm>
            <a:off x="395536" y="3861048"/>
            <a:ext cx="7920880" cy="1819364"/>
            <a:chOff x="395536" y="3861048"/>
            <a:chExt cx="7920880" cy="1819364"/>
          </a:xfrm>
        </p:grpSpPr>
        <p:sp>
          <p:nvSpPr>
            <p:cNvPr id="36" name="Овал 35"/>
            <p:cNvSpPr/>
            <p:nvPr/>
          </p:nvSpPr>
          <p:spPr>
            <a:xfrm>
              <a:off x="2987824" y="4797152"/>
              <a:ext cx="1108923" cy="417972"/>
            </a:xfrm>
            <a:prstGeom prst="ellipse">
              <a:avLst/>
            </a:prstGeom>
            <a:noFill/>
            <a:ln w="444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rgbClr val="FF0000"/>
                  </a:solidFill>
                </a:rPr>
                <a:t>кон.</a:t>
              </a:r>
              <a:endParaRPr lang="ru-RU" b="1" dirty="0">
                <a:solidFill>
                  <a:srgbClr val="FF0000"/>
                </a:solidFill>
              </a:endParaRPr>
            </a:p>
          </p:txBody>
        </p:sp>
        <p:grpSp>
          <p:nvGrpSpPr>
            <p:cNvPr id="38" name="Группа 37"/>
            <p:cNvGrpSpPr/>
            <p:nvPr/>
          </p:nvGrpSpPr>
          <p:grpSpPr>
            <a:xfrm>
              <a:off x="395536" y="3861048"/>
              <a:ext cx="7920880" cy="1819364"/>
              <a:chOff x="395536" y="3861048"/>
              <a:chExt cx="7920880" cy="1819364"/>
            </a:xfrm>
          </p:grpSpPr>
          <p:sp>
            <p:nvSpPr>
              <p:cNvPr id="39" name="TextBox 38"/>
              <p:cNvSpPr txBox="1"/>
              <p:nvPr/>
            </p:nvSpPr>
            <p:spPr>
              <a:xfrm>
                <a:off x="2483768" y="4509120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rgbClr val="FF0000"/>
                    </a:solidFill>
                  </a:rPr>
                  <a:t>+</a:t>
                </a:r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395536" y="5157192"/>
                <a:ext cx="57606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rgbClr val="FF0000"/>
                    </a:solidFill>
                  </a:rPr>
                  <a:t>-</a:t>
                </a:r>
                <a:endParaRPr lang="ru-RU" sz="2800" dirty="0">
                  <a:solidFill>
                    <a:srgbClr val="FF0000"/>
                  </a:solidFill>
                </a:endParaRPr>
              </a:p>
            </p:txBody>
          </p:sp>
          <p:grpSp>
            <p:nvGrpSpPr>
              <p:cNvPr id="41" name="Группа 35"/>
              <p:cNvGrpSpPr/>
              <p:nvPr/>
            </p:nvGrpSpPr>
            <p:grpSpPr>
              <a:xfrm>
                <a:off x="827584" y="3861048"/>
                <a:ext cx="7488832" cy="1584176"/>
                <a:chOff x="827584" y="3861048"/>
                <a:chExt cx="7488832" cy="1584176"/>
              </a:xfrm>
            </p:grpSpPr>
            <p:sp>
              <p:nvSpPr>
                <p:cNvPr id="42" name="Блок-схема: решение 41"/>
                <p:cNvSpPr/>
                <p:nvPr/>
              </p:nvSpPr>
              <p:spPr>
                <a:xfrm>
                  <a:off x="827584" y="4653136"/>
                  <a:ext cx="1584176" cy="792088"/>
                </a:xfrm>
                <a:prstGeom prst="flowChartDecision">
                  <a:avLst/>
                </a:prstGeom>
                <a:noFill/>
                <a:ln w="444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rgbClr val="FF0000"/>
                      </a:solidFill>
                    </a:rPr>
                    <a:t>x &gt; 2</a:t>
                  </a:r>
                  <a:endParaRPr lang="ru-RU" b="1" dirty="0"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4572000" y="3861048"/>
                  <a:ext cx="3744416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800" dirty="0">
                      <a:solidFill>
                        <a:srgbClr val="FF0000"/>
                      </a:solidFill>
                    </a:rPr>
                    <a:t>u</a:t>
                  </a:r>
                  <a:r>
                    <a:rPr lang="en-US" sz="2800" dirty="0" smtClean="0">
                      <a:solidFill>
                        <a:srgbClr val="FF0000"/>
                      </a:solidFill>
                    </a:rPr>
                    <a:t>ntil   </a:t>
                  </a:r>
                  <a:r>
                    <a:rPr lang="en-US" sz="2800" dirty="0" smtClean="0"/>
                    <a:t> x &gt; 2;</a:t>
                  </a:r>
                  <a:endParaRPr lang="ru-RU" sz="2800" dirty="0"/>
                </a:p>
              </p:txBody>
            </p:sp>
          </p:grpSp>
        </p:grpSp>
        <p:cxnSp>
          <p:nvCxnSpPr>
            <p:cNvPr id="45" name="Прямая со стрелкой 44"/>
            <p:cNvCxnSpPr>
              <a:stCxn id="42" idx="3"/>
            </p:cNvCxnSpPr>
            <p:nvPr/>
          </p:nvCxnSpPr>
          <p:spPr>
            <a:xfrm>
              <a:off x="2411760" y="5049180"/>
              <a:ext cx="648072" cy="3600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Прямая со стрелкой 48"/>
          <p:cNvCxnSpPr/>
          <p:nvPr/>
        </p:nvCxnSpPr>
        <p:spPr>
          <a:xfrm>
            <a:off x="1619672" y="4437112"/>
            <a:ext cx="0" cy="2507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2267744" y="4919008"/>
            <a:ext cx="655192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Цикл с постусловием</a:t>
            </a:r>
            <a:endParaRPr lang="ru-RU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165</Words>
  <Application>Microsoft Office PowerPoint</Application>
  <PresentationFormat>Экран (4:3)</PresentationFormat>
  <Paragraphs>46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3D</dc:creator>
  <cp:lastModifiedBy>3D</cp:lastModifiedBy>
  <cp:revision>36</cp:revision>
  <dcterms:created xsi:type="dcterms:W3CDTF">2012-12-03T07:31:08Z</dcterms:created>
  <dcterms:modified xsi:type="dcterms:W3CDTF">2012-12-03T13:26:32Z</dcterms:modified>
</cp:coreProperties>
</file>