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4" r:id="rId10"/>
    <p:sldId id="276" r:id="rId11"/>
    <p:sldId id="266" r:id="rId12"/>
    <p:sldId id="274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22_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2528904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Калейдоскоп знаний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214818"/>
            <a:ext cx="8458200" cy="144303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Брейн – ринг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истории и географии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00175"/>
            <a:ext cx="8458200" cy="4575612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dirty="0" smtClean="0"/>
              <a:t>Он происходил из семьи бедного сельского священника, после окончания Санкт-Петербургской духовной семинарии работал учителем, а потом секретарём у князя Куракина (10 баллов)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начале царствования Александра </a:t>
            </a:r>
            <a:r>
              <a:rPr lang="en-US" sz="1600" dirty="0" smtClean="0"/>
              <a:t>I</a:t>
            </a:r>
            <a:r>
              <a:rPr lang="ru-RU" sz="1600" dirty="0" smtClean="0"/>
              <a:t> он оказался в числе главных действующих лиц правительства, хотя и не занимал первоначально крупных государственных постов (8 баллов)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Он стал автором многих законопроектов, опередивших историю: проект государственного устройства, проект социальной структуры общества, уложение правительствующего Сената, кодификация законов (6 баллов)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Этот политик ещё в начале </a:t>
            </a:r>
            <a:r>
              <a:rPr lang="en-US" sz="1600" dirty="0" smtClean="0"/>
              <a:t>XIX</a:t>
            </a:r>
            <a:r>
              <a:rPr lang="ru-RU" sz="1600" dirty="0" smtClean="0"/>
              <a:t>в. предложил взять за основу управления Российским государством принцип разделения властей (4 балла)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Вместе с Александром </a:t>
            </a:r>
            <a:r>
              <a:rPr lang="en-US" sz="1600" dirty="0" smtClean="0"/>
              <a:t>I</a:t>
            </a:r>
            <a:r>
              <a:rPr lang="ru-RU" sz="1600" dirty="0" smtClean="0"/>
              <a:t> он присутствовал в Тильзите на подписании мирного договора с Наполеоном Бонапартом, выполняя функции ближайшего царского советника. Наполеон высоко оценил ум, проницательность и дипломатические способности советника и даже предложил Александру обменять его советника на любое европейское государство (2 балла)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8604"/>
            <a:ext cx="8458200" cy="78581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Характеристика исторического деятеля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00042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баллов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500174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 баллов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643182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баллов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3786190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балла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4929198"/>
            <a:ext cx="335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балла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F:\флешка\сперанский\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57165"/>
            <a:ext cx="4457718" cy="571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85993"/>
            <a:ext cx="8458200" cy="3789794"/>
          </a:xfrm>
        </p:spPr>
        <p:txBody>
          <a:bodyPr/>
          <a:lstStyle/>
          <a:p>
            <a:r>
              <a:rPr lang="ru-RU" dirty="0" smtClean="0"/>
              <a:t>                 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8604"/>
            <a:ext cx="8458200" cy="1428760"/>
          </a:xfrm>
        </p:spPr>
        <p:txBody>
          <a:bodyPr>
            <a:normAutofit fontScale="77500" lnSpcReduction="20000"/>
          </a:bodyPr>
          <a:lstStyle/>
          <a:p>
            <a:r>
              <a:rPr lang="ru-RU" sz="6000" dirty="0" smtClean="0"/>
              <a:t>       </a:t>
            </a:r>
          </a:p>
          <a:p>
            <a:r>
              <a:rPr lang="ru-RU" sz="6000" dirty="0" smtClean="0"/>
              <a:t>            Черный ящик</a:t>
            </a:r>
          </a:p>
          <a:p>
            <a:endParaRPr lang="ru-RU" sz="6000" dirty="0"/>
          </a:p>
        </p:txBody>
      </p:sp>
      <p:pic>
        <p:nvPicPr>
          <p:cNvPr id="1026" name="Picture 2" descr="C:\Users\Владелец\Desktop\Чер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71678"/>
            <a:ext cx="4500594" cy="3603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845708" cy="1857388"/>
          </a:xfrm>
        </p:spPr>
        <p:txBody>
          <a:bodyPr>
            <a:noAutofit/>
          </a:bodyPr>
          <a:lstStyle/>
          <a:p>
            <a:pPr lvl="0" algn="ctr"/>
            <a:r>
              <a:rPr lang="ru-RU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Блиц – турнир</a:t>
            </a:r>
            <a:br>
              <a:rPr lang="ru-RU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098" name="Picture 2" descr="D:\Портфолио\Диск 1\Anin_gif_park\Дети\1\baby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714488"/>
            <a:ext cx="1985189" cy="2885142"/>
          </a:xfrm>
          <a:prstGeom prst="rect">
            <a:avLst/>
          </a:prstGeom>
          <a:noFill/>
        </p:spPr>
      </p:pic>
      <p:pic>
        <p:nvPicPr>
          <p:cNvPr id="4099" name="Picture 3" descr="D:\Портфолио\Диск 1\Anin_gif_park\Дети\1\baby2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143116"/>
            <a:ext cx="2503637" cy="4432670"/>
          </a:xfrm>
          <a:prstGeom prst="rect">
            <a:avLst/>
          </a:prstGeom>
          <a:noFill/>
        </p:spPr>
      </p:pic>
      <p:pic>
        <p:nvPicPr>
          <p:cNvPr id="4100" name="Picture 4" descr="D:\Портфолио\Диск 1\Anin_gif_park\Дети\1\baby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90740"/>
            <a:ext cx="3216380" cy="4567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123ук4 (1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84997" name="AutoShape 5"/>
          <p:cNvSpPr>
            <a:spLocks noChangeArrowheads="1"/>
          </p:cNvSpPr>
          <p:nvPr/>
        </p:nvSpPr>
        <p:spPr bwMode="auto">
          <a:xfrm rot="5400000">
            <a:off x="6011863" y="3284538"/>
            <a:ext cx="2557462" cy="3205162"/>
          </a:xfrm>
          <a:prstGeom prst="wedgeRoundRectCallout">
            <a:avLst>
              <a:gd name="adj1" fmla="val -11083"/>
              <a:gd name="adj2" fmla="val 910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/>
          <a:lstStyle/>
          <a:p>
            <a:pPr algn="ctr"/>
            <a:r>
              <a:rPr lang="ru-RU" sz="2800" b="1"/>
              <a:t>Я больше не могу!</a:t>
            </a:r>
          </a:p>
          <a:p>
            <a:pPr algn="ctr"/>
            <a:r>
              <a:rPr lang="ru-RU" sz="2800" b="1"/>
              <a:t>Они всё знают!!!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V24F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400675" cy="6858000"/>
          </a:xfrm>
          <a:prstGeom prst="rect">
            <a:avLst/>
          </a:prstGeom>
          <a:noFill/>
        </p:spPr>
      </p:pic>
      <p:sp>
        <p:nvSpPr>
          <p:cNvPr id="86021" name="AutoShape 5"/>
          <p:cNvSpPr>
            <a:spLocks noChangeArrowheads="1"/>
          </p:cNvSpPr>
          <p:nvPr/>
        </p:nvSpPr>
        <p:spPr bwMode="auto">
          <a:xfrm>
            <a:off x="4500563" y="188913"/>
            <a:ext cx="4392612" cy="1584325"/>
          </a:xfrm>
          <a:prstGeom prst="cloudCallout">
            <a:avLst>
              <a:gd name="adj1" fmla="val -83431"/>
              <a:gd name="adj2" fmla="val -42282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3200" b="1"/>
              <a:t>МОЛОДЦЫ!!!</a:t>
            </a:r>
          </a:p>
        </p:txBody>
      </p:sp>
      <p:pic>
        <p:nvPicPr>
          <p:cNvPr id="86022" name="Picture 6" descr="Entertainment-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899025"/>
            <a:ext cx="1792287" cy="1724025"/>
          </a:xfrm>
          <a:prstGeom prst="rect">
            <a:avLst/>
          </a:prstGeom>
          <a:noFill/>
        </p:spPr>
      </p:pic>
      <p:pic>
        <p:nvPicPr>
          <p:cNvPr id="86023" name="Picture 7" descr="Entertainment-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07950" y="404813"/>
            <a:ext cx="1511300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23_0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763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игры:</a:t>
            </a:r>
            <a:br>
              <a:rPr lang="ru-RU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chemeClr val="tx1"/>
                </a:solidFill>
              </a:rPr>
              <a:t>1. разминка</a:t>
            </a:r>
            <a:br>
              <a:rPr lang="ru-RU" sz="5300" b="1" dirty="0" smtClean="0">
                <a:solidFill>
                  <a:schemeClr val="tx1"/>
                </a:solidFill>
              </a:rPr>
            </a:br>
            <a:r>
              <a:rPr lang="ru-RU" sz="5300" b="1" dirty="0" smtClean="0">
                <a:solidFill>
                  <a:schemeClr val="tx1"/>
                </a:solidFill>
              </a:rPr>
              <a:t>2. Кто? Где? Когда?</a:t>
            </a:r>
            <a:br>
              <a:rPr lang="ru-RU" sz="5300" b="1" dirty="0" smtClean="0">
                <a:solidFill>
                  <a:schemeClr val="tx1"/>
                </a:solidFill>
              </a:rPr>
            </a:br>
            <a:r>
              <a:rPr lang="ru-RU" sz="5300" b="1" dirty="0" smtClean="0">
                <a:solidFill>
                  <a:schemeClr val="tx1"/>
                </a:solidFill>
              </a:rPr>
              <a:t>3.Черный ящик</a:t>
            </a:r>
            <a:br>
              <a:rPr lang="ru-RU" sz="5300" b="1" dirty="0" smtClean="0">
                <a:solidFill>
                  <a:schemeClr val="tx1"/>
                </a:solidFill>
              </a:rPr>
            </a:br>
            <a:r>
              <a:rPr lang="ru-RU" sz="5300" b="1" dirty="0" smtClean="0">
                <a:solidFill>
                  <a:schemeClr val="tx1"/>
                </a:solidFill>
              </a:rPr>
              <a:t>4. Блиц – турнир</a:t>
            </a:r>
            <a:br>
              <a:rPr lang="ru-RU" sz="5300" b="1" dirty="0" smtClean="0">
                <a:solidFill>
                  <a:schemeClr val="tx1"/>
                </a:solidFill>
              </a:rPr>
            </a:br>
            <a:endParaRPr lang="ru-RU" sz="53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26_15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3548" t="5717" r="3548" b="5717"/>
          <a:stretch>
            <a:fillRect/>
          </a:stretch>
        </p:blipFill>
        <p:spPr bwMode="auto">
          <a:xfrm>
            <a:off x="0" y="0"/>
            <a:ext cx="9205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785926"/>
            <a:ext cx="8229600" cy="1643066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разминка</a:t>
            </a:r>
            <a:endParaRPr lang="ru-RU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28596" y="357166"/>
            <a:ext cx="8215343" cy="1185862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1. В неё входят 66 книг. 39-в древнюю, остальные – в    новую. На русский язык она была переведена только в </a:t>
            </a:r>
            <a:r>
              <a:rPr lang="en-US" sz="2400" b="1" dirty="0" smtClean="0">
                <a:solidFill>
                  <a:srgbClr val="002060"/>
                </a:solidFill>
              </a:rPr>
              <a:t>XIX</a:t>
            </a:r>
            <a:r>
              <a:rPr lang="ru-RU" sz="2400" b="1" dirty="0" smtClean="0">
                <a:solidFill>
                  <a:srgbClr val="002060"/>
                </a:solidFill>
              </a:rPr>
              <a:t> в. Что это?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785926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За годы войны ими стали 11600 человек, 86 из них – женщины. Кто это?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2786058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3. С.Цвейг писал: «Если Колумбу принадлежит заслуга подвига, то ему принадлежит заслуга осмысления подвига». Кто этот человек?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214818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Об этой своей битве Наполеон сказал: «Из всех моих сражений – это самое страшное». Где и когда оно произошло?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5. В старину это считалось символом мудрости и мужества. «Русская Правда» сурово карала за порчу этого. А при Петре 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</a:rPr>
              <a:t> наказывали и штрафовали уже за сохранение этого. Что это?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07167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В Древней Руси только 2 города назывались великими. Один из них – Новгород, а какой второй?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3357562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7. Демографическую политику современного Китая определяет лозунг: «Одна семья – один ребёнок». А каков демографический лозунг современной Индии?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528638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Арабы, совершая свои завоевания в Африке, навали эту местность «пустыня». А как она называется сейчас?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356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9. Об этой науке Цицерон сказал: «Греки изучали её, чтобы познать мир, а римляне – чтобы измерять земельные участки». Что это за наука?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214554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Древние греки называли её Ра, тюрки – Идель, а как называли её русские?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D:\Картинки\Природа\98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214686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6000" b="1" dirty="0" smtClean="0">
                <a:solidFill>
                  <a:srgbClr val="FF0000"/>
                </a:solidFill>
              </a:rPr>
              <a:t>Кто? Где? Когда?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D:\Картинки\2650_1600\01113_different_2560x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00105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Характеристика исторического деятеля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71612"/>
            <a:ext cx="84296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/>
              <a:t>Он был в родстве с поэтом М.Ю. Лермонтовым, канцлером Горчаковым, его отцом был комендант московского кремля, а семья была дружна с Л.Н. Толстым (10 баллов)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Он родился в Дрездене, учился в Вильно, губернаторствовал в Саратове, на пике своей карьеры работал в Петербурге, а погиб в Киеве (8 баллов)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Его правая рука почти не действовала, но он написал несколько проектов законов, в том числе: «Каждый домохозяин, владеющий надельной землёй, имеет право выхода из общины и укрепления за собой в личной собственности причитающейся ему земли»  </a:t>
            </a:r>
          </a:p>
          <a:p>
            <a:pPr lvl="0"/>
            <a:r>
              <a:rPr lang="ru-RU" sz="1600" dirty="0" smtClean="0"/>
              <a:t>Он был инициатором создания индивидуальных хозяйств: хуторов и отрубов.(6 баллов)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Своим оппонентам он заявил: «Вам нужны великие потрясения, а нам нужна великая Россия» (4 балла)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С его именем в России связывают галстуки и вагоны (2 балла)</a:t>
            </a:r>
            <a:endParaRPr lang="ru-RU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00042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баллов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500174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 баллов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643182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баллов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3786190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балла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4929198"/>
            <a:ext cx="335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балла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7166"/>
            <a:ext cx="4429156" cy="586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</TotalTime>
  <Words>498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Калейдоскоп знаний</vt:lpstr>
      <vt:lpstr>Этапы игры:  1. разминка 2. Кто? Где? Когда? 3.Черный ящик 4. Блиц – турнир </vt:lpstr>
      <vt:lpstr>разминка</vt:lpstr>
      <vt:lpstr>1. В неё входят 66 книг. 39-в древнюю, остальные – в    новую. На русский язык она была переведена только в XIX в. Что это? </vt:lpstr>
      <vt:lpstr>Слайд 5</vt:lpstr>
      <vt:lpstr>Слайд 6</vt:lpstr>
      <vt:lpstr>Кто? Где? Когда?</vt:lpstr>
      <vt:lpstr>Характеристика исторического деятеля</vt:lpstr>
      <vt:lpstr>Слайд 9</vt:lpstr>
      <vt:lpstr>Он происходил из семьи бедного сельского священника, после окончания Санкт-Петербургской духовной семинарии работал учителем, а потом секретарём у князя Куракина (10 баллов)  В начале царствования Александра I он оказался в числе главных действующих лиц правительства, хотя и не занимал первоначально крупных государственных постов (8 баллов)  Он стал автором многих законопроектов, опередивших историю: проект государственного устройства, проект социальной структуры общества, уложение правительствующего Сената, кодификация законов (6 баллов)  Этот политик ещё в начале XIXв. предложил взять за основу управления Российским государством принцип разделения властей (4 балла)  Вместе с Александром I он присутствовал в Тильзите на подписании мирного договора с Наполеоном Бонапартом, выполняя функции ближайшего царского советника. Наполеон высоко оценил ум, проницательность и дипломатические способности советника и даже предложил Александру обменять его советника на любое европейское государство (2 балла) </vt:lpstr>
      <vt:lpstr>Слайд 11</vt:lpstr>
      <vt:lpstr>                                   </vt:lpstr>
      <vt:lpstr>Блиц – турнир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Калейдоскоп знаний</dc:title>
  <dc:creator>1</dc:creator>
  <cp:lastModifiedBy>Владелец</cp:lastModifiedBy>
  <cp:revision>17</cp:revision>
  <dcterms:created xsi:type="dcterms:W3CDTF">2012-04-08T16:13:01Z</dcterms:created>
  <dcterms:modified xsi:type="dcterms:W3CDTF">2014-01-13T16:57:54Z</dcterms:modified>
</cp:coreProperties>
</file>