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2" r:id="rId8"/>
    <p:sldId id="261" r:id="rId9"/>
    <p:sldId id="262" r:id="rId10"/>
    <p:sldId id="27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C0CBDB-BAF2-4ED6-85F4-A75CA3743C9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2551A3-2722-40E1-B5B0-5BFD9DD6EC8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4%E5%F1%EF%EE%F2%E8%E7%E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source.org/wiki/&#1069;&#1057;&#1041;&#1045;/&#1044;&#1077;&#1089;&#1087;&#1086;&#1090;&#1080;&#1079;&#1084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02b53d85-bd06-4ab3-8aa6-45666b5ab3fb/%5BIS10VI_3-06%5D_%5BSS_03%5D.html" TargetMode="External"/><Relationship Id="rId2" Type="http://schemas.openxmlformats.org/officeDocument/2006/relationships/hyperlink" Target="http://www.youtube.com/watch?v=zclReB5xvf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FVuyZC2Je8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mer.info/bibliotek_Buks/History/hach_istmir/01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10528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Деспотии Востока. </a:t>
            </a:r>
            <a:br>
              <a:rPr lang="ru-RU" dirty="0" smtClean="0"/>
            </a:br>
            <a:r>
              <a:rPr lang="ru-RU" dirty="0" smtClean="0"/>
              <a:t>Расширение ареала цивилизации.</a:t>
            </a:r>
            <a:endParaRPr lang="ru-RU" dirty="0"/>
          </a:p>
        </p:txBody>
      </p:sp>
      <p:pic>
        <p:nvPicPr>
          <p:cNvPr id="49158" name="Picture 6" descr="&amp;Scy;&amp;iecy;&amp;rcy;&amp;gcy;&amp;iecy;&amp;jcy; &amp;Vcy;&amp;ocy;&amp;rcy;&amp;ocy;&amp;bcy;&amp;softcy;&amp;iecy;&amp;vcy; - &amp;Kcy;&amp;ucy;&amp;rcy;&amp;scy; &amp;lcy;&amp;iecy;&amp;kcy;&amp;tscy;&amp;icy;&amp;jcy; &amp;pcy;&amp;ocy; &amp;icy;&amp;scy;&amp;tcy;&amp;ocy;&amp;rcy;&amp;icy;&amp;icy; &amp;Dcy;&amp;rcy;&amp;iecy;&amp;vcy;&amp;ncy;&amp;iecy;&amp;gcy;&amp;ocy; &amp;Vcy;&amp;ocy;&amp;scy;&amp;tcy;&amp;ocy;&amp;kcy;&amp;acy; (&amp;acy;&amp;ucy;&amp;dcy;&amp;icy;&amp;ocy;&amp;kcy;&amp;ncy;&amp;icy;&amp;gcy;&amp;acy;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3667125" cy="4286250"/>
          </a:xfrm>
          <a:prstGeom prst="rect">
            <a:avLst/>
          </a:prstGeom>
          <a:noFill/>
        </p:spPr>
      </p:pic>
      <p:pic>
        <p:nvPicPr>
          <p:cNvPr id="49160" name="Picture 8" descr="http://static.guim.co.uk/sys-images/BOOKS/Pix/pictures/2011/2/7/1297074324475/King-David-sings-Psalms-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4381500" cy="2628900"/>
          </a:xfrm>
          <a:prstGeom prst="rect">
            <a:avLst/>
          </a:prstGeom>
          <a:noFill/>
        </p:spPr>
      </p:pic>
      <p:pic>
        <p:nvPicPr>
          <p:cNvPr id="49162" name="Picture 10" descr="http://it-news.by/images/2013/april/15/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40768"/>
            <a:ext cx="425505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32656"/>
            <a:ext cx="6912768" cy="648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«Река</a:t>
            </a:r>
            <a:r>
              <a:rPr lang="ru-RU" dirty="0" smtClean="0"/>
              <a:t> жизни» </a:t>
            </a:r>
            <a:r>
              <a:rPr lang="ru-RU" dirty="0" smtClean="0"/>
              <a:t>получила </a:t>
            </a:r>
            <a:r>
              <a:rPr lang="ru-RU" dirty="0" smtClean="0"/>
              <a:t>статус </a:t>
            </a:r>
            <a:r>
              <a:rPr lang="ru-RU" b="1" dirty="0" smtClean="0"/>
              <a:t>Индийская</a:t>
            </a:r>
            <a:r>
              <a:rPr lang="ru-RU" dirty="0" smtClean="0"/>
              <a:t> </a:t>
            </a:r>
            <a:r>
              <a:rPr lang="ru-RU" b="1" dirty="0" smtClean="0"/>
              <a:t>Ганга</a:t>
            </a:r>
            <a:endParaRPr lang="ru-RU" dirty="0"/>
          </a:p>
        </p:txBody>
      </p:sp>
      <p:pic>
        <p:nvPicPr>
          <p:cNvPr id="53250" name="Picture 2" descr="http://s019.radikal.ru/i641/1203/fa/ff5b6fe7a1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836712"/>
            <a:ext cx="4762500" cy="2664296"/>
          </a:xfrm>
          <a:prstGeom prst="rect">
            <a:avLst/>
          </a:prstGeom>
          <a:noFill/>
        </p:spPr>
      </p:pic>
      <p:pic>
        <p:nvPicPr>
          <p:cNvPr id="53252" name="Picture 4" descr="http://young.rzd.ru/dbmm/images/41/4080/58484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284984"/>
            <a:ext cx="4788024" cy="27809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6021288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Желтая </a:t>
            </a:r>
            <a:r>
              <a:rPr lang="ru-RU" sz="2000" b="1" dirty="0" smtClean="0"/>
              <a:t>река</a:t>
            </a:r>
            <a:r>
              <a:rPr lang="ru-RU" sz="2000" dirty="0" smtClean="0"/>
              <a:t> - вторая самая длинная </a:t>
            </a:r>
            <a:r>
              <a:rPr lang="ru-RU" sz="2000" b="1" dirty="0" smtClean="0"/>
              <a:t>река</a:t>
            </a:r>
            <a:r>
              <a:rPr lang="ru-RU" sz="2000" dirty="0" smtClean="0"/>
              <a:t> в Китае после </a:t>
            </a:r>
            <a:r>
              <a:rPr lang="ru-RU" sz="2000" b="1" dirty="0" smtClean="0"/>
              <a:t>Янцзы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76064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/>
              <a:t>-  Создание ирригационных систем требовало организации коллективного труда большого числа людей, усилий всей страны в целом. Сложно было и поддерживать в порядке систему каналов. Все эти работы невозможно было осуществить без жесткой организации, без сильной централизованной власти. Ученые считают, что это повлияло на формирование особого типа государства — восточной деспотии.</a:t>
            </a:r>
          </a:p>
          <a:p>
            <a:pPr>
              <a:buNone/>
            </a:pPr>
            <a:r>
              <a:rPr lang="ru-RU" b="1" dirty="0"/>
              <a:t>Чтобы понять, почему первые цивилизации являются деспотиями, давайте обратимся к электронным словарям, воспользовавшись интернетом в ваших телефонах.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1926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B0F0"/>
                </a:solidFill>
                <a:hlinkClick r:id="rId2"/>
              </a:rPr>
              <a:t>http://ru.wikipedia.org/wiki/%C4%E5%F1%EF%EE%F2%E8%E7%EC</a:t>
            </a:r>
            <a:r>
              <a:rPr lang="ru-RU" dirty="0" smtClean="0">
                <a:solidFill>
                  <a:srgbClr val="00B0F0"/>
                </a:solidFill>
              </a:rPr>
              <a:t>  </a:t>
            </a:r>
            <a:r>
              <a:rPr lang="ru-RU" dirty="0" err="1" smtClean="0"/>
              <a:t>Википедия</a:t>
            </a:r>
            <a:r>
              <a:rPr lang="ru-RU" dirty="0" smtClean="0"/>
              <a:t> – свободная энциклопедия</a:t>
            </a:r>
          </a:p>
          <a:p>
            <a:pPr lvl="0">
              <a:buNone/>
            </a:pPr>
            <a:r>
              <a:rPr lang="ru-RU" b="1" dirty="0" err="1" smtClean="0"/>
              <a:t>Деспоти́зм</a:t>
            </a:r>
            <a:r>
              <a:rPr lang="ru-RU" dirty="0"/>
              <a:t>— неограниченная власть.</a:t>
            </a:r>
          </a:p>
          <a:p>
            <a:pPr lvl="0">
              <a:buNone/>
            </a:pPr>
            <a:r>
              <a:rPr lang="ru-RU" b="1" dirty="0" err="1"/>
              <a:t>Де́спот</a:t>
            </a:r>
            <a:r>
              <a:rPr lang="ru-RU" dirty="0"/>
              <a:t> (от </a:t>
            </a:r>
            <a:r>
              <a:rPr lang="ru-RU" dirty="0" err="1"/>
              <a:t>др.-греч</a:t>
            </a:r>
            <a:r>
              <a:rPr lang="ru-RU" dirty="0"/>
              <a:t>. </a:t>
            </a:r>
            <a:r>
              <a:rPr lang="ru-RU" dirty="0" err="1"/>
              <a:t>δεσπότης </a:t>
            </a:r>
            <a:r>
              <a:rPr lang="ru-RU" dirty="0"/>
              <a:t>— господин) — полновластный правитель (не путать с жестоким правителем — тираном). Славянский аналог термина «деспот» — термин «</a:t>
            </a:r>
            <a:r>
              <a:rPr lang="ru-RU" dirty="0" err="1"/>
              <a:t>господар</a:t>
            </a:r>
            <a:r>
              <a:rPr lang="ru-RU" dirty="0"/>
              <a:t>».Не следует путать с византийским придворным титулом «деспот», не подразумевающим какой-либо абсолютной власти, — византийские деспоты были вассалами императора, а территория, управляемая византийским деспотом, называлась «</a:t>
            </a:r>
            <a:r>
              <a:rPr lang="ru-RU" dirty="0" err="1"/>
              <a:t>деспотат</a:t>
            </a:r>
            <a:r>
              <a:rPr lang="ru-RU" dirty="0"/>
              <a:t>».</a:t>
            </a:r>
          </a:p>
          <a:p>
            <a:pPr lvl="0">
              <a:buNone/>
            </a:pPr>
            <a:r>
              <a:rPr lang="ru-RU" b="1" dirty="0"/>
              <a:t>Деспотия </a:t>
            </a:r>
            <a:r>
              <a:rPr lang="ru-RU" dirty="0"/>
              <a:t>— форма государственного правления, когда верховная государственная власть сконцентрирована в руках абсолютного правителя или узкой группы лиц, которые вправе свободно распоряжаться судьбой своих подданных, то есть в деспотии самодержавный монарх не только правитель своего государства, но и господин своих подданных. Под деспотией также часто подразумевается тоталитарное правление, сопровождающееся репрессиями, подавлением гражданских свобод, контролем и слежкой за подданными государства. Тем не менее, деспотия и не всегда является тоталитарным государством.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20688"/>
            <a:ext cx="7499176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ru.wikisource.org/wiki/ЭСБЕ/Деспотизм</a:t>
            </a:r>
            <a:r>
              <a:rPr lang="ru-RU" u="sng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Деспотизм // Энциклопедический словарь Брокгауза и </a:t>
            </a:r>
            <a:r>
              <a:rPr lang="ru-RU" dirty="0" err="1"/>
              <a:t>Ефрона</a:t>
            </a:r>
            <a:r>
              <a:rPr lang="ru-RU" dirty="0"/>
              <a:t>: В 86 томах (82 т. и 4 доп.). — СПб., 1890—1907.</a:t>
            </a:r>
          </a:p>
          <a:p>
            <a:pPr lvl="0">
              <a:buNone/>
            </a:pPr>
            <a:r>
              <a:rPr lang="ru-RU" b="1" dirty="0"/>
              <a:t>Деспотизм (греч.) </a:t>
            </a:r>
            <a:r>
              <a:rPr lang="ru-RU" dirty="0"/>
              <a:t>— как понятие государственного права — форма государственного устройства, при которой решающей силой является воля властителя, направленная к осуществлению его личных желаний, чуждая стремления к общему благу, и главное, не сдерживаемая законами, хотя бы изданными той же властью. </a:t>
            </a:r>
          </a:p>
          <a:p>
            <a:pPr>
              <a:buNone/>
            </a:pPr>
            <a:r>
              <a:rPr lang="ru-RU" b="1" dirty="0"/>
              <a:t>- Какой вывод из всего вышеизложенного можно сделать?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04664"/>
            <a:ext cx="7499176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Следовательно</a:t>
            </a:r>
            <a:r>
              <a:rPr lang="ru-RU" b="1" dirty="0"/>
              <a:t>, </a:t>
            </a:r>
            <a:r>
              <a:rPr lang="ru-RU" dirty="0"/>
              <a:t>классическими деспотиями являлись государства Древнего Востока и Древней Африки: Ассирия, Вавилон, Древний Египет, древнеиндийские государства, Китайские империи, Персия </a:t>
            </a:r>
            <a:r>
              <a:rPr lang="ru-RU" dirty="0" err="1"/>
              <a:t>Ахеменидов</a:t>
            </a:r>
            <a:r>
              <a:rPr lang="ru-RU" dirty="0"/>
              <a:t> и Персия Сасанидов. Кроме того классическими деспотиями были греческие тирании, государство Великих Моголов в Индии и Османская империя.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64219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- Какие основные функции выполняло централизованная государственная власть в государствах Древнего Востока?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7571184" cy="42093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В разных цивилизациях она могла иметь некоторые различия, но суть ее была единой: во главе государства стоял правитель, обладавший всей полнотой  </a:t>
            </a:r>
            <a:r>
              <a:rPr lang="ru-RU" dirty="0" smtClean="0"/>
              <a:t>власти </a:t>
            </a:r>
            <a:r>
              <a:rPr lang="ru-RU" dirty="0"/>
              <a:t>и считавшийся собственником всей земли. Такой тип власти реализовался за счет разветвленной административной системы, т. е. аппарата чиновников, который охватывал всю страну. Чиновники не только взимали налоги с населения, но и организовывали совместные сельскохозяйственные работы, строительство, следили за состоянием каналов, набирали рекрутов для военных походов, осуществляли суд.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2146250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 smtClean="0"/>
              <a:t>Такое государственное устройство было очень долговечным и устойчивым: даже когда большие империи распадались на части, каждая из них воспроизводила деспотию в миниатюре.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04864"/>
            <a:ext cx="7427168" cy="417646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Работа </a:t>
            </a:r>
            <a:r>
              <a:rPr lang="ru-RU" b="1" dirty="0"/>
              <a:t>в группах.</a:t>
            </a:r>
            <a:endParaRPr lang="ru-RU" dirty="0"/>
          </a:p>
          <a:p>
            <a:pPr>
              <a:buNone/>
            </a:pPr>
            <a:r>
              <a:rPr lang="ru-RU" dirty="0" smtClean="0"/>
              <a:t>Подготовить презентацию, где проследить особенности развития </a:t>
            </a:r>
            <a:r>
              <a:rPr lang="ru-RU" dirty="0"/>
              <a:t>первичных </a:t>
            </a:r>
            <a:r>
              <a:rPr lang="ru-RU" dirty="0" smtClean="0"/>
              <a:t>цивилизации:</a:t>
            </a:r>
            <a:endParaRPr lang="ru-RU" dirty="0"/>
          </a:p>
          <a:p>
            <a:r>
              <a:rPr lang="ru-RU" dirty="0"/>
              <a:t>1 группа – Египетская цивилизация </a:t>
            </a:r>
          </a:p>
          <a:p>
            <a:r>
              <a:rPr lang="ru-RU" dirty="0"/>
              <a:t>2 группа – Индийская цивилизация</a:t>
            </a:r>
          </a:p>
          <a:p>
            <a:r>
              <a:rPr lang="ru-RU" dirty="0"/>
              <a:t>3 группа – Китайская цивилизация</a:t>
            </a:r>
          </a:p>
          <a:p>
            <a:pPr>
              <a:buNone/>
            </a:pPr>
            <a:r>
              <a:rPr lang="ru-RU" b="1" i="1" dirty="0" smtClean="0"/>
              <a:t>Выступление групп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818072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Китайская цивилизация.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7175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www.youtube.com/watch?v=zclReB5xvfs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Египетская цивилизация.</a:t>
            </a:r>
          </a:p>
          <a:p>
            <a:pPr>
              <a:buNone/>
            </a:pPr>
            <a:r>
              <a:rPr lang="ru-RU" u="sng" dirty="0" smtClean="0">
                <a:hlinkClick r:id="rId3"/>
              </a:rPr>
              <a:t>http://files.school-collection.edu.ru/dlrstore/02b53d85-bd06-4ab3-8aa6-45666b5ab3fb/%5BIS10VI_3-06%5D_%5BSS_03%5D.html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Индийская цивилизация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www.youtube.com/watch?v=FVuyZC2Je88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Отнесите  перечисленные положения к: </a:t>
            </a:r>
          </a:p>
          <a:p>
            <a:pPr>
              <a:buNone/>
            </a:pPr>
            <a:r>
              <a:rPr lang="ru-RU" dirty="0" smtClean="0"/>
              <a:t>А) причинам образования государства; </a:t>
            </a:r>
          </a:p>
          <a:p>
            <a:pPr>
              <a:buNone/>
            </a:pPr>
            <a:r>
              <a:rPr lang="ru-RU" dirty="0" smtClean="0"/>
              <a:t>Б) к признакам государства.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Заинтересованность знати в укреплении своей власти. </a:t>
            </a:r>
          </a:p>
          <a:p>
            <a:pPr>
              <a:buNone/>
            </a:pPr>
            <a:r>
              <a:rPr lang="ru-RU" dirty="0" smtClean="0"/>
              <a:t>2. Появление законодательства. </a:t>
            </a:r>
          </a:p>
          <a:p>
            <a:pPr>
              <a:buNone/>
            </a:pPr>
            <a:r>
              <a:rPr lang="ru-RU" dirty="0" smtClean="0"/>
              <a:t>3. Наличие определенной территории. </a:t>
            </a:r>
          </a:p>
          <a:p>
            <a:pPr>
              <a:buNone/>
            </a:pPr>
            <a:r>
              <a:rPr lang="ru-RU" dirty="0" smtClean="0"/>
              <a:t>4. Необходимость удержания в повиновении народа. </a:t>
            </a:r>
          </a:p>
          <a:p>
            <a:pPr>
              <a:buNone/>
            </a:pPr>
            <a:r>
              <a:rPr lang="ru-RU" dirty="0" smtClean="0"/>
              <a:t>5. Необходимость защиты от врагов. </a:t>
            </a:r>
          </a:p>
          <a:p>
            <a:pPr>
              <a:buNone/>
            </a:pPr>
            <a:r>
              <a:rPr lang="ru-RU" dirty="0" smtClean="0"/>
              <a:t>6. Наличие центров ремесла и торговли.</a:t>
            </a:r>
          </a:p>
          <a:p>
            <a:pPr>
              <a:buNone/>
            </a:pPr>
            <a:r>
              <a:rPr lang="ru-RU" dirty="0" smtClean="0"/>
              <a:t>7. Появление аппарата управления.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“Что такое цивилизация?”.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Древние государства появлялись:</a:t>
            </a:r>
            <a:endParaRPr lang="ru-RU" sz="2800" dirty="0" smtClean="0"/>
          </a:p>
          <a:p>
            <a:pPr lvl="1"/>
            <a:r>
              <a:rPr lang="ru-RU" dirty="0" smtClean="0"/>
              <a:t>по всей земле одновременно;</a:t>
            </a:r>
            <a:endParaRPr lang="ru-RU" sz="2400" dirty="0" smtClean="0"/>
          </a:p>
          <a:p>
            <a:pPr lvl="1"/>
            <a:r>
              <a:rPr lang="ru-RU" dirty="0" smtClean="0"/>
              <a:t>только на океанском побережье;</a:t>
            </a:r>
            <a:endParaRPr lang="ru-RU" sz="2400" dirty="0" smtClean="0"/>
          </a:p>
          <a:p>
            <a:pPr lvl="1"/>
            <a:r>
              <a:rPr lang="ru-RU" dirty="0" smtClean="0"/>
              <a:t>постепенно в долинах крупных рек.</a:t>
            </a:r>
            <a:endParaRPr lang="ru-RU" sz="2400" dirty="0" smtClean="0"/>
          </a:p>
          <a:p>
            <a:pPr lvl="0"/>
            <a:r>
              <a:rPr lang="ru-RU" dirty="0" smtClean="0"/>
              <a:t>На территории древних государств были:</a:t>
            </a:r>
            <a:endParaRPr lang="ru-RU" sz="2800" dirty="0" smtClean="0"/>
          </a:p>
          <a:p>
            <a:pPr lvl="1"/>
            <a:r>
              <a:rPr lang="ru-RU" dirty="0" smtClean="0"/>
              <a:t>города, окруженные крепостными стенами;</a:t>
            </a:r>
            <a:endParaRPr lang="ru-RU" sz="2400" dirty="0" smtClean="0"/>
          </a:p>
          <a:p>
            <a:pPr lvl="1"/>
            <a:r>
              <a:rPr lang="ru-RU" dirty="0" smtClean="0"/>
              <a:t>отдельные дома жителей;</a:t>
            </a:r>
            <a:endParaRPr lang="ru-RU" sz="2400" dirty="0" smtClean="0"/>
          </a:p>
          <a:p>
            <a:pPr lvl="1"/>
            <a:r>
              <a:rPr lang="ru-RU" dirty="0" smtClean="0"/>
              <a:t>поселения жителей.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920880" cy="564949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/>
              <a:t>… Азия выступает по сравнению с крошечной Европой во всем величии своего огромного пространства. Хронологически она представляется всеохватывающей основой, откуда вышли все люди. </a:t>
            </a:r>
            <a:r>
              <a:rPr lang="ru-RU" dirty="0" smtClean="0"/>
              <a:t>  </a:t>
            </a:r>
          </a:p>
          <a:p>
            <a:pPr lvl="0" algn="r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К.Ясперс</a:t>
            </a:r>
          </a:p>
          <a:p>
            <a:pPr lvl="0" algn="r"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-  Как </a:t>
            </a:r>
            <a:r>
              <a:rPr lang="ru-RU" b="1" dirty="0"/>
              <a:t>вы понимаете слова современного немецкого философа К.Ясперса?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Жители в древних государствах:</a:t>
            </a:r>
            <a:endParaRPr lang="ru-RU" sz="2800" dirty="0" smtClean="0"/>
          </a:p>
          <a:p>
            <a:pPr lvl="1"/>
            <a:r>
              <a:rPr lang="ru-RU" dirty="0" smtClean="0"/>
              <a:t>были равны перед законом;</a:t>
            </a:r>
            <a:endParaRPr lang="ru-RU" sz="2400" dirty="0" smtClean="0"/>
          </a:p>
          <a:p>
            <a:pPr lvl="1"/>
            <a:r>
              <a:rPr lang="ru-RU" dirty="0" smtClean="0"/>
              <a:t>все считались рабами правителя;</a:t>
            </a:r>
            <a:endParaRPr lang="ru-RU" sz="2400" dirty="0" smtClean="0"/>
          </a:p>
          <a:p>
            <a:pPr lvl="1"/>
            <a:r>
              <a:rPr lang="ru-RU" dirty="0" smtClean="0"/>
              <a:t>были неравны, то есть были богатые и бедные.</a:t>
            </a:r>
            <a:endParaRPr lang="ru-RU" sz="2400" dirty="0" smtClean="0"/>
          </a:p>
          <a:p>
            <a:pPr lvl="0"/>
            <a:r>
              <a:rPr lang="ru-RU" dirty="0" smtClean="0"/>
              <a:t>Главой государства был:</a:t>
            </a:r>
            <a:endParaRPr lang="ru-RU" sz="2800" dirty="0" smtClean="0"/>
          </a:p>
          <a:p>
            <a:pPr lvl="1"/>
            <a:r>
              <a:rPr lang="ru-RU" dirty="0" smtClean="0"/>
              <a:t>старейшина избранный всеми;</a:t>
            </a:r>
            <a:endParaRPr lang="ru-RU" sz="2400" dirty="0" smtClean="0"/>
          </a:p>
          <a:p>
            <a:pPr lvl="1"/>
            <a:r>
              <a:rPr lang="ru-RU" dirty="0" smtClean="0"/>
              <a:t>царь, получивший власть по наследству;</a:t>
            </a:r>
            <a:endParaRPr lang="ru-RU" sz="2400" dirty="0" smtClean="0"/>
          </a:p>
          <a:p>
            <a:pPr lvl="1"/>
            <a:r>
              <a:rPr lang="ru-RU" dirty="0" smtClean="0"/>
              <a:t>религиозный служитель “по воле бога”.</a:t>
            </a:r>
            <a:endParaRPr lang="ru-RU" sz="2400" dirty="0" smtClean="0"/>
          </a:p>
          <a:p>
            <a:pPr lvl="0"/>
            <a:r>
              <a:rPr lang="ru-RU" dirty="0" smtClean="0"/>
              <a:t>Необходимым для обеспечения правопорядка в государстве было:</a:t>
            </a:r>
            <a:endParaRPr lang="ru-RU" sz="2800" dirty="0" smtClean="0"/>
          </a:p>
          <a:p>
            <a:pPr lvl="1"/>
            <a:r>
              <a:rPr lang="ru-RU" dirty="0" smtClean="0"/>
              <a:t>тайная полиция;</a:t>
            </a:r>
            <a:endParaRPr lang="ru-RU" sz="2400" dirty="0" smtClean="0"/>
          </a:p>
          <a:p>
            <a:pPr lvl="1"/>
            <a:r>
              <a:rPr lang="ru-RU" dirty="0" smtClean="0"/>
              <a:t>законы и письменность;</a:t>
            </a:r>
            <a:endParaRPr lang="ru-RU" sz="2400" dirty="0" smtClean="0"/>
          </a:p>
          <a:p>
            <a:pPr lvl="1"/>
            <a:r>
              <a:rPr lang="ru-RU" dirty="0" smtClean="0"/>
              <a:t>подарки всем </a:t>
            </a:r>
            <a:r>
              <a:rPr lang="ru-RU" dirty="0" smtClean="0"/>
              <a:t>жителям;</a:t>
            </a:r>
            <a:endParaRPr lang="ru-RU" sz="2400" dirty="0" smtClean="0"/>
          </a:p>
          <a:p>
            <a:pPr lvl="1"/>
            <a:r>
              <a:rPr lang="ru-RU" dirty="0" smtClean="0"/>
              <a:t>грамотные </a:t>
            </a:r>
            <a:r>
              <a:rPr lang="ru-RU" dirty="0" smtClean="0"/>
              <a:t>чиновники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7</a:t>
            </a:r>
            <a:endParaRPr lang="ru-RU" b="1" dirty="0" smtClean="0"/>
          </a:p>
          <a:p>
            <a:r>
              <a:rPr lang="ru-RU" dirty="0" smtClean="0"/>
              <a:t>Нарисовать иллюстрацию к теме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7962088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…История превратила человека в существо, стремящееся выйти за свои пределы</a:t>
            </a:r>
            <a:r>
              <a:rPr lang="ru-RU" dirty="0" smtClean="0"/>
              <a:t>.                                                                                                                                                                                   </a:t>
            </a:r>
          </a:p>
          <a:p>
            <a:pPr algn="r">
              <a:buNone/>
            </a:pPr>
            <a:r>
              <a:rPr lang="ru-RU" dirty="0" smtClean="0"/>
              <a:t>К.Ясперс</a:t>
            </a:r>
          </a:p>
          <a:p>
            <a:pPr algn="r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- Французский философ-просветитель М.Ж.Кондорсе и американский этнограф,  историк Л.Г.Морган определили этапы развития человечества, согласно которым человечество проходит три этапа, напомните какие?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rpp.nashaucheba.ru/pars_docs/refs/27/26054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62000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Вспомните</a:t>
            </a:r>
            <a:r>
              <a:rPr lang="ru-RU" dirty="0"/>
              <a:t>, что представляло собой жизнь людей в первобытном обществе. Назовите основные отличительные черты общества, вставшего на путь цивилизации. При ответе вы можете воспользоваться электронной версией учебника: Хачатурян В. История мировых цивилизаций с древнейших времен до конца XX века, пройдя по ссылке: </a:t>
            </a: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www.gumer.info/bibliotek_Buks/History/hach_istmir/01.php</a:t>
            </a:r>
            <a:r>
              <a:rPr lang="ru-RU" u="sng" dirty="0" smtClean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отличительные черты общества, вставшего на путь цивилизации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ремесло отделилось от сельского хозяйства;</a:t>
            </a:r>
          </a:p>
          <a:p>
            <a:pPr lvl="0"/>
            <a:r>
              <a:rPr lang="ru-RU" dirty="0"/>
              <a:t>ирригационные сооружения повысили производительность сельского хозяйства;</a:t>
            </a:r>
          </a:p>
          <a:p>
            <a:pPr lvl="0"/>
            <a:r>
              <a:rPr lang="ru-RU" dirty="0"/>
              <a:t>появились разные социальные слои общества, что вызвало усложнение социальной структуры;</a:t>
            </a:r>
          </a:p>
          <a:p>
            <a:pPr lvl="0"/>
            <a:r>
              <a:rPr lang="ru-RU" dirty="0"/>
              <a:t>образовались государства - система органов управления обществом и его подавления;</a:t>
            </a:r>
          </a:p>
          <a:p>
            <a:pPr lvl="0"/>
            <a:r>
              <a:rPr lang="ru-RU" dirty="0"/>
              <a:t>создана письменность, благодаря которой люди смогли закрепить законы, научные и религиозные идеи и передать их потомству;</a:t>
            </a:r>
          </a:p>
          <a:p>
            <a:pPr lvl="0"/>
            <a:r>
              <a:rPr lang="ru-RU" dirty="0"/>
              <a:t>появились города.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4896544"/>
          </a:xfrm>
        </p:spPr>
        <p:txBody>
          <a:bodyPr/>
          <a:lstStyle/>
          <a:p>
            <a:pPr>
              <a:buNone/>
            </a:pPr>
            <a:r>
              <a:rPr lang="ru-RU" dirty="0"/>
              <a:t>- </a:t>
            </a:r>
            <a:r>
              <a:rPr lang="ru-RU" b="1" dirty="0"/>
              <a:t>Где и когда зародились самые древние цивилизации мира? Перечислите все наиболее крупные цивилизации, существовавшие в </a:t>
            </a:r>
            <a:r>
              <a:rPr lang="en-US" b="1" dirty="0"/>
              <a:t>IV</a:t>
            </a:r>
            <a:r>
              <a:rPr lang="ru-RU" b="1" dirty="0"/>
              <a:t>-</a:t>
            </a:r>
            <a:r>
              <a:rPr lang="en-US" b="1" dirty="0"/>
              <a:t>I </a:t>
            </a:r>
            <a:r>
              <a:rPr lang="ru-RU" b="1" dirty="0"/>
              <a:t>тысячелетии до н.э. и покажите их на карте.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336704"/>
          </a:xfrm>
        </p:spPr>
        <p:txBody>
          <a:bodyPr/>
          <a:lstStyle/>
          <a:p>
            <a:pPr>
              <a:buNone/>
            </a:pPr>
            <a:r>
              <a:rPr lang="ru-RU" dirty="0"/>
              <a:t>- Где и когда зародились самые древние цивилизации мира? Перечислите все наиболее крупные цивилизации, существовавшие в </a:t>
            </a:r>
            <a:r>
              <a:rPr lang="en-US" dirty="0"/>
              <a:t>IV</a:t>
            </a:r>
            <a:r>
              <a:rPr lang="ru-RU" dirty="0"/>
              <a:t>-</a:t>
            </a:r>
            <a:r>
              <a:rPr lang="en-US" dirty="0"/>
              <a:t>I </a:t>
            </a:r>
            <a:r>
              <a:rPr lang="ru-RU" dirty="0"/>
              <a:t>тысячелетии до н.э. и покажите их на карте.</a:t>
            </a:r>
          </a:p>
        </p:txBody>
      </p:sp>
      <p:pic>
        <p:nvPicPr>
          <p:cNvPr id="43010" name="Picture 2" descr="http://www.infokart.ru/wp-content/uploads/2011/02/02-03-politicheskaya-karta-mira-580x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8316416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>
              <a:buNone/>
            </a:pPr>
            <a:r>
              <a:rPr lang="ru-RU" dirty="0"/>
              <a:t>…Реки – это великие воспитатели человечества</a:t>
            </a:r>
          </a:p>
          <a:p>
            <a:pPr>
              <a:buNone/>
            </a:pPr>
            <a:r>
              <a:rPr lang="ru-RU" dirty="0" smtClean="0"/>
              <a:t>                                                 Л.И.Мечников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/>
              <a:t>- Какую роль в жизни древних цивилизаций играла окружающая их естественная среда. Почему Мечников называет реки – воспитателями человечества?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985</Words>
  <Application>Microsoft Office PowerPoint</Application>
  <PresentationFormat>Экран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Деспотии Востока.  Расширение ареала цивилизации.</vt:lpstr>
      <vt:lpstr>Слайд 2</vt:lpstr>
      <vt:lpstr>Слайд 3</vt:lpstr>
      <vt:lpstr>Слайд 4</vt:lpstr>
      <vt:lpstr>Слайд 5</vt:lpstr>
      <vt:lpstr>отличительные черты общества, вставшего на путь цивилизации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- Какие основные функции выполняло централизованная государственная власть в государствах Древнего Востока? </vt:lpstr>
      <vt:lpstr>Такое государственное устройство было очень долговечным и устойчивым: даже когда большие империи распадались на части, каждая из них воспроизводила деспотию в миниатюре. </vt:lpstr>
      <vt:lpstr>Китайская цивилизация.</vt:lpstr>
      <vt:lpstr>Закрепление</vt:lpstr>
      <vt:lpstr>Тест “Что такое цивилизация?”.  </vt:lpstr>
      <vt:lpstr>Слайд 20</vt:lpstr>
      <vt:lpstr>Домашнее задание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Деспотии Востока</dc:title>
  <dc:creator>User</dc:creator>
  <cp:lastModifiedBy>User</cp:lastModifiedBy>
  <cp:revision>17</cp:revision>
  <dcterms:created xsi:type="dcterms:W3CDTF">2013-10-13T16:01:58Z</dcterms:created>
  <dcterms:modified xsi:type="dcterms:W3CDTF">2013-10-13T18:49:23Z</dcterms:modified>
</cp:coreProperties>
</file>