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35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740BC45-72B8-42D5-BC60-A9B0626DBFCF}" type="datetimeFigureOut">
              <a:rPr lang="ru-RU" smtClean="0"/>
              <a:t>11.02.2012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EB6BA7-88FE-4756-A1C3-0B8425CEDF55}"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740BC45-72B8-42D5-BC60-A9B0626DBFCF}" type="datetimeFigureOut">
              <a:rPr lang="ru-RU" smtClean="0"/>
              <a:t>11.02.2012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EB6BA7-88FE-4756-A1C3-0B8425CEDF55}"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740BC45-72B8-42D5-BC60-A9B0626DBFCF}" type="datetimeFigureOut">
              <a:rPr lang="ru-RU" smtClean="0"/>
              <a:t>11.02.2012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EB6BA7-88FE-4756-A1C3-0B8425CEDF55}"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40BC45-72B8-42D5-BC60-A9B0626DBFCF}" type="datetimeFigureOut">
              <a:rPr lang="ru-RU" smtClean="0"/>
              <a:t>11.02.2012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EB6BA7-88FE-4756-A1C3-0B8425CEDF55}"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740BC45-72B8-42D5-BC60-A9B0626DBFCF}" type="datetimeFigureOut">
              <a:rPr lang="ru-RU" smtClean="0"/>
              <a:t>11.02.2012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EB6BA7-88FE-4756-A1C3-0B8425CEDF55}"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740BC45-72B8-42D5-BC60-A9B0626DBFCF}" type="datetimeFigureOut">
              <a:rPr lang="ru-RU" smtClean="0"/>
              <a:t>11.02.2012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8EB6BA7-88FE-4756-A1C3-0B8425CEDF55}"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740BC45-72B8-42D5-BC60-A9B0626DBFCF}" type="datetimeFigureOut">
              <a:rPr lang="ru-RU" smtClean="0"/>
              <a:t>11.02.2012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8EB6BA7-88FE-4756-A1C3-0B8425CEDF55}"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740BC45-72B8-42D5-BC60-A9B0626DBFCF}" type="datetimeFigureOut">
              <a:rPr lang="ru-RU" smtClean="0"/>
              <a:t>11.02.2012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8EB6BA7-88FE-4756-A1C3-0B8425CEDF55}"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0BC45-72B8-42D5-BC60-A9B0626DBFCF}" type="datetimeFigureOut">
              <a:rPr lang="ru-RU" smtClean="0"/>
              <a:t>11.02.2012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8EB6BA7-88FE-4756-A1C3-0B8425CEDF55}"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40BC45-72B8-42D5-BC60-A9B0626DBFCF}" type="datetimeFigureOut">
              <a:rPr lang="ru-RU" smtClean="0"/>
              <a:t>11.02.2012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8EB6BA7-88FE-4756-A1C3-0B8425CEDF55}"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40BC45-72B8-42D5-BC60-A9B0626DBFCF}" type="datetimeFigureOut">
              <a:rPr lang="ru-RU" smtClean="0"/>
              <a:t>11.02.2012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8EB6BA7-88FE-4756-A1C3-0B8425CEDF55}"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740BC45-72B8-42D5-BC60-A9B0626DBFCF}" type="datetimeFigureOut">
              <a:rPr lang="ru-RU" smtClean="0"/>
              <a:t>11.02.2012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8EB6BA7-88FE-4756-A1C3-0B8425CEDF5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008" y="404664"/>
            <a:ext cx="4032448" cy="5904656"/>
          </a:xfrm>
        </p:spPr>
        <p:txBody>
          <a:bodyPr/>
          <a:lstStyle/>
          <a:p>
            <a:pPr algn="l"/>
            <a:r>
              <a:rPr lang="en-US" sz="2000" b="0" dirty="0" smtClean="0">
                <a:effectLst/>
              </a:rPr>
              <a:t/>
            </a:r>
            <a:br>
              <a:rPr lang="en-US" sz="2000" b="0" dirty="0" smtClean="0">
                <a:effectLst/>
              </a:rPr>
            </a:br>
            <a:r>
              <a:rPr lang="en-US" sz="2000" b="0" dirty="0">
                <a:effectLst/>
              </a:rPr>
              <a:t/>
            </a:r>
            <a:br>
              <a:rPr lang="en-US" sz="2000" b="0" dirty="0">
                <a:effectLst/>
              </a:rPr>
            </a:br>
            <a:r>
              <a:rPr lang="en-US" sz="2000" b="0" dirty="0" smtClean="0">
                <a:effectLst/>
              </a:rPr>
              <a:t/>
            </a:r>
            <a:br>
              <a:rPr lang="en-US" sz="2000" b="0" dirty="0" smtClean="0">
                <a:effectLst/>
              </a:rPr>
            </a:br>
            <a:r>
              <a:rPr lang="en-US" sz="2000" b="0" dirty="0">
                <a:effectLst/>
              </a:rPr>
              <a:t/>
            </a:r>
            <a:br>
              <a:rPr lang="en-US" sz="2000" b="0" dirty="0">
                <a:effectLst/>
              </a:rPr>
            </a:br>
            <a:r>
              <a:rPr lang="en-US" sz="2000" b="0" dirty="0" smtClean="0">
                <a:solidFill>
                  <a:srgbClr val="7030A0"/>
                </a:solidFill>
                <a:effectLst/>
              </a:rPr>
              <a:t>Nikita </a:t>
            </a:r>
            <a:r>
              <a:rPr lang="en-US" sz="2000" b="0" dirty="0" err="1">
                <a:solidFill>
                  <a:srgbClr val="7030A0"/>
                </a:solidFill>
                <a:effectLst/>
              </a:rPr>
              <a:t>Sergeyevich</a:t>
            </a:r>
            <a:r>
              <a:rPr lang="en-US" sz="2000" b="0" dirty="0">
                <a:solidFill>
                  <a:srgbClr val="7030A0"/>
                </a:solidFill>
                <a:effectLst/>
              </a:rPr>
              <a:t> </a:t>
            </a:r>
            <a:r>
              <a:rPr lang="en-US" sz="2000" b="0" dirty="0" err="1">
                <a:solidFill>
                  <a:srgbClr val="7030A0"/>
                </a:solidFill>
                <a:effectLst/>
              </a:rPr>
              <a:t>Mikhalkov</a:t>
            </a:r>
            <a:r>
              <a:rPr lang="en-US" sz="2000" b="0" dirty="0">
                <a:solidFill>
                  <a:srgbClr val="7030A0"/>
                </a:solidFill>
                <a:effectLst/>
              </a:rPr>
              <a:t>  ( born October 21, 1945) is a Soviet and Russian filmmaker, actor, and head of the Russian Cinematographers' Union.</a:t>
            </a:r>
            <a:r>
              <a:rPr lang="ru-RU" sz="2000" b="0" dirty="0">
                <a:solidFill>
                  <a:srgbClr val="7030A0"/>
                </a:solidFill>
                <a:effectLst/>
              </a:rPr>
              <a:t/>
            </a:r>
            <a:br>
              <a:rPr lang="ru-RU" sz="2000" b="0" dirty="0">
                <a:solidFill>
                  <a:srgbClr val="7030A0"/>
                </a:solidFill>
                <a:effectLst/>
              </a:rPr>
            </a:br>
            <a:r>
              <a:rPr lang="en-US" sz="2000" b="0" dirty="0" err="1">
                <a:solidFill>
                  <a:srgbClr val="7030A0"/>
                </a:solidFill>
                <a:effectLst/>
              </a:rPr>
              <a:t>Mikhalkov</a:t>
            </a:r>
            <a:r>
              <a:rPr lang="en-US" sz="2000" b="0" dirty="0">
                <a:solidFill>
                  <a:srgbClr val="7030A0"/>
                </a:solidFill>
                <a:effectLst/>
              </a:rPr>
              <a:t> was born in Moscow into the distinguished, artistic </a:t>
            </a:r>
            <a:r>
              <a:rPr lang="en-US" sz="2000" b="0" dirty="0" err="1">
                <a:solidFill>
                  <a:srgbClr val="7030A0"/>
                </a:solidFill>
                <a:effectLst/>
              </a:rPr>
              <a:t>Mikhalkov</a:t>
            </a:r>
            <a:r>
              <a:rPr lang="en-US" sz="2000" b="0" dirty="0">
                <a:solidFill>
                  <a:srgbClr val="7030A0"/>
                </a:solidFill>
                <a:effectLst/>
              </a:rPr>
              <a:t> family.</a:t>
            </a:r>
            <a:endParaRPr lang="ru-RU" sz="2000" b="0" dirty="0">
              <a:solidFill>
                <a:srgbClr val="7030A0"/>
              </a:solidFill>
              <a:effectLst/>
            </a:endParaRPr>
          </a:p>
        </p:txBody>
      </p:sp>
      <p:sp>
        <p:nvSpPr>
          <p:cNvPr id="3" name="Объект 2"/>
          <p:cNvSpPr>
            <a:spLocks noGrp="1"/>
          </p:cNvSpPr>
          <p:nvPr>
            <p:ph sz="quarter" idx="13"/>
          </p:nvPr>
        </p:nvSpPr>
        <p:spPr>
          <a:xfrm>
            <a:off x="179512" y="476672"/>
            <a:ext cx="3600400" cy="5400600"/>
          </a:xfrm>
          <a:prstGeom prst="rect">
            <a:avLst/>
          </a:prstGeom>
        </p:spPr>
        <p:txBody>
          <a:bodyPr/>
          <a:lstStyle/>
          <a:p>
            <a:endParaRPr lang="ru-RU"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48680"/>
            <a:ext cx="3672408"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025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05064"/>
            <a:ext cx="8496944" cy="2302192"/>
          </a:xfrm>
        </p:spPr>
        <p:txBody>
          <a:bodyPr/>
          <a:lstStyle/>
          <a:p>
            <a:pPr algn="l"/>
            <a:r>
              <a:rPr lang="en-US" sz="2000" b="0" dirty="0" err="1">
                <a:solidFill>
                  <a:srgbClr val="7030A0"/>
                </a:solidFill>
                <a:effectLst/>
              </a:rPr>
              <a:t>Mikhalkov</a:t>
            </a:r>
            <a:r>
              <a:rPr lang="en-US" sz="2000" b="0" dirty="0">
                <a:solidFill>
                  <a:srgbClr val="7030A0"/>
                </a:solidFill>
                <a:effectLst/>
              </a:rPr>
              <a:t> studied acting at the children's studio of the Moscow Art Theatre and later at the </a:t>
            </a:r>
            <a:r>
              <a:rPr lang="en-US" sz="2000" b="0" dirty="0" err="1">
                <a:solidFill>
                  <a:srgbClr val="7030A0"/>
                </a:solidFill>
                <a:effectLst/>
              </a:rPr>
              <a:t>Shchukin</a:t>
            </a:r>
            <a:r>
              <a:rPr lang="en-US" sz="2000" b="0" dirty="0">
                <a:solidFill>
                  <a:srgbClr val="7030A0"/>
                </a:solidFill>
                <a:effectLst/>
              </a:rPr>
              <a:t> School of the </a:t>
            </a:r>
            <a:r>
              <a:rPr lang="en-US" sz="2000" b="0" dirty="0" err="1">
                <a:solidFill>
                  <a:srgbClr val="7030A0"/>
                </a:solidFill>
                <a:effectLst/>
              </a:rPr>
              <a:t>Vakhtangov</a:t>
            </a:r>
            <a:r>
              <a:rPr lang="en-US" sz="2000" b="0" dirty="0">
                <a:solidFill>
                  <a:srgbClr val="7030A0"/>
                </a:solidFill>
                <a:effectLst/>
              </a:rPr>
              <a:t> Theatre. While still a student, he appeared in </a:t>
            </a:r>
            <a:r>
              <a:rPr lang="en-US" sz="2000" b="0" dirty="0" err="1">
                <a:solidFill>
                  <a:srgbClr val="7030A0"/>
                </a:solidFill>
                <a:effectLst/>
              </a:rPr>
              <a:t>Georgi</a:t>
            </a:r>
            <a:r>
              <a:rPr lang="en-US" sz="2000" b="0" dirty="0">
                <a:solidFill>
                  <a:srgbClr val="7030A0"/>
                </a:solidFill>
                <a:effectLst/>
              </a:rPr>
              <a:t> </a:t>
            </a:r>
            <a:r>
              <a:rPr lang="en-US" sz="2000" b="0" dirty="0" err="1">
                <a:solidFill>
                  <a:srgbClr val="7030A0"/>
                </a:solidFill>
                <a:effectLst/>
              </a:rPr>
              <a:t>Daneliya's</a:t>
            </a:r>
            <a:r>
              <a:rPr lang="en-US" sz="2000" b="0" dirty="0">
                <a:solidFill>
                  <a:srgbClr val="7030A0"/>
                </a:solidFill>
                <a:effectLst/>
              </a:rPr>
              <a:t> film I Step Through Moscow (1964) and his brother Andrei </a:t>
            </a:r>
            <a:r>
              <a:rPr lang="en-US" sz="2000" b="0" dirty="0" err="1">
                <a:solidFill>
                  <a:srgbClr val="7030A0"/>
                </a:solidFill>
                <a:effectLst/>
              </a:rPr>
              <a:t>Konchalovsky's</a:t>
            </a:r>
            <a:r>
              <a:rPr lang="en-US" sz="2000" b="0" dirty="0">
                <a:solidFill>
                  <a:srgbClr val="7030A0"/>
                </a:solidFill>
                <a:effectLst/>
              </a:rPr>
              <a:t> film Home of the Gentry (1969). He was soon on his way to becoming a star of the Soviet stage and cinema.</a:t>
            </a:r>
            <a:r>
              <a:rPr lang="ru-RU" sz="2000" b="0" dirty="0">
                <a:solidFill>
                  <a:srgbClr val="7030A0"/>
                </a:solidFill>
                <a:effectLst/>
              </a:rPr>
              <a:t/>
            </a:r>
            <a:br>
              <a:rPr lang="ru-RU" sz="2000" b="0" dirty="0">
                <a:solidFill>
                  <a:srgbClr val="7030A0"/>
                </a:solidFill>
                <a:effectLst/>
              </a:rPr>
            </a:br>
            <a:endParaRPr lang="ru-RU" sz="2000" b="0" dirty="0">
              <a:solidFill>
                <a:srgbClr val="7030A0"/>
              </a:solidFill>
            </a:endParaRPr>
          </a:p>
        </p:txBody>
      </p:sp>
      <p:sp>
        <p:nvSpPr>
          <p:cNvPr id="3" name="Объект 2"/>
          <p:cNvSpPr>
            <a:spLocks noGrp="1"/>
          </p:cNvSpPr>
          <p:nvPr>
            <p:ph sz="quarter" idx="13"/>
          </p:nvPr>
        </p:nvSpPr>
        <p:spPr>
          <a:xfrm>
            <a:off x="755576" y="332656"/>
            <a:ext cx="5688632" cy="3480048"/>
          </a:xfrm>
          <a:prstGeom prst="rect">
            <a:avLst/>
          </a:prstGeom>
        </p:spPr>
        <p:txBody>
          <a:bodyPr/>
          <a:lstStyle/>
          <a:p>
            <a:endParaRPr lang="ru-RU"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4664"/>
            <a:ext cx="5688632" cy="3408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3980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36096" y="476672"/>
            <a:ext cx="3200143" cy="5760640"/>
          </a:xfrm>
        </p:spPr>
        <p:txBody>
          <a:bodyPr/>
          <a:lstStyle/>
          <a:p>
            <a:pPr algn="l"/>
            <a:r>
              <a:rPr lang="en-US" sz="2000" b="0" dirty="0" smtClean="0">
                <a:effectLst/>
              </a:rPr>
              <a:t/>
            </a:r>
            <a:br>
              <a:rPr lang="en-US" sz="2000" b="0" dirty="0" smtClean="0">
                <a:effectLst/>
              </a:rPr>
            </a:br>
            <a:r>
              <a:rPr lang="en-US" sz="2000" b="0" dirty="0" smtClean="0">
                <a:solidFill>
                  <a:srgbClr val="7030A0"/>
                </a:solidFill>
                <a:effectLst/>
              </a:rPr>
              <a:t>While </a:t>
            </a:r>
            <a:r>
              <a:rPr lang="en-US" sz="2000" b="0" dirty="0">
                <a:solidFill>
                  <a:srgbClr val="7030A0"/>
                </a:solidFill>
                <a:effectLst/>
              </a:rPr>
              <a:t>continuing to pursue his acting career, he entered VGIK, the state film school in Moscow, where he studied directing under filmmaker Mikhail </a:t>
            </a:r>
            <a:r>
              <a:rPr lang="en-US" sz="2000" b="0" dirty="0" err="1">
                <a:solidFill>
                  <a:srgbClr val="7030A0"/>
                </a:solidFill>
                <a:effectLst/>
              </a:rPr>
              <a:t>Romm</a:t>
            </a:r>
            <a:r>
              <a:rPr lang="en-US" sz="2000" b="0" dirty="0">
                <a:solidFill>
                  <a:srgbClr val="7030A0"/>
                </a:solidFill>
                <a:effectLst/>
              </a:rPr>
              <a:t>, teacher to his brother and Andrei </a:t>
            </a:r>
            <a:r>
              <a:rPr lang="en-US" sz="2000" b="0" dirty="0" err="1">
                <a:solidFill>
                  <a:srgbClr val="7030A0"/>
                </a:solidFill>
                <a:effectLst/>
              </a:rPr>
              <a:t>Tarkovsky</a:t>
            </a:r>
            <a:r>
              <a:rPr lang="en-US" sz="2000" b="0" dirty="0">
                <a:solidFill>
                  <a:srgbClr val="7030A0"/>
                </a:solidFill>
                <a:effectLst/>
              </a:rPr>
              <a:t>. He directed his first short film in 1968, I'm Coming Home, and another for his graduation, A Quiet Day at the End of the War in 1970.</a:t>
            </a:r>
            <a:r>
              <a:rPr lang="ru-RU" sz="2000" b="0" dirty="0">
                <a:solidFill>
                  <a:srgbClr val="7030A0"/>
                </a:solidFill>
                <a:effectLst/>
              </a:rPr>
              <a:t/>
            </a:r>
            <a:br>
              <a:rPr lang="ru-RU" sz="2000" b="0" dirty="0">
                <a:solidFill>
                  <a:srgbClr val="7030A0"/>
                </a:solidFill>
                <a:effectLst/>
              </a:rPr>
            </a:br>
            <a:endParaRPr lang="ru-RU" sz="2000" b="0" dirty="0">
              <a:solidFill>
                <a:srgbClr val="7030A0"/>
              </a:solidFill>
            </a:endParaRPr>
          </a:p>
        </p:txBody>
      </p:sp>
      <p:sp>
        <p:nvSpPr>
          <p:cNvPr id="3" name="Объект 2"/>
          <p:cNvSpPr>
            <a:spLocks noGrp="1"/>
          </p:cNvSpPr>
          <p:nvPr>
            <p:ph sz="quarter" idx="13"/>
          </p:nvPr>
        </p:nvSpPr>
        <p:spPr>
          <a:xfrm>
            <a:off x="323528" y="908720"/>
            <a:ext cx="5112568" cy="4314825"/>
          </a:xfrm>
          <a:prstGeom prst="rect">
            <a:avLst/>
          </a:prstGeom>
        </p:spPr>
        <p:txBody>
          <a:bodyPr/>
          <a:lstStyle/>
          <a:p>
            <a:endParaRPr lang="ru-RU"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19"/>
            <a:ext cx="5184576"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737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064" y="404664"/>
            <a:ext cx="3157736" cy="6120680"/>
          </a:xfrm>
        </p:spPr>
        <p:txBody>
          <a:bodyPr/>
          <a:lstStyle/>
          <a:p>
            <a:pPr algn="l"/>
            <a:r>
              <a:rPr lang="en-US" sz="2000" b="0" dirty="0" smtClean="0">
                <a:effectLst/>
              </a:rPr>
              <a:t/>
            </a:r>
            <a:br>
              <a:rPr lang="en-US" sz="2000" b="0" dirty="0" smtClean="0">
                <a:effectLst/>
              </a:rPr>
            </a:br>
            <a:r>
              <a:rPr lang="en-US" sz="2000" b="0" dirty="0">
                <a:effectLst/>
              </a:rPr>
              <a:t/>
            </a:r>
            <a:br>
              <a:rPr lang="en-US" sz="2000" b="0" dirty="0">
                <a:effectLst/>
              </a:rPr>
            </a:br>
            <a:r>
              <a:rPr lang="en-US" sz="2000" b="0" dirty="0" err="1" smtClean="0">
                <a:solidFill>
                  <a:srgbClr val="7030A0"/>
                </a:solidFill>
                <a:effectLst/>
              </a:rPr>
              <a:t>Mikhalkov</a:t>
            </a:r>
            <a:r>
              <a:rPr lang="en-US" sz="2000" b="0" dirty="0" smtClean="0">
                <a:solidFill>
                  <a:srgbClr val="7030A0"/>
                </a:solidFill>
                <a:effectLst/>
              </a:rPr>
              <a:t> </a:t>
            </a:r>
            <a:r>
              <a:rPr lang="en-US" sz="2000" b="0" dirty="0">
                <a:solidFill>
                  <a:srgbClr val="7030A0"/>
                </a:solidFill>
                <a:effectLst/>
              </a:rPr>
              <a:t>used the critical and financial triumph of Burnt by the Sun to raise $25,000,000 for his most epic venture to date, The Barber of Siberia (1998). The film, which was screened out of competition at the 1999 Cannes Film Festival</a:t>
            </a:r>
            <a:endParaRPr lang="ru-RU" sz="2000" b="0" dirty="0">
              <a:solidFill>
                <a:srgbClr val="7030A0"/>
              </a:solidFill>
            </a:endParaRPr>
          </a:p>
        </p:txBody>
      </p:sp>
      <p:sp>
        <p:nvSpPr>
          <p:cNvPr id="3" name="Объект 2"/>
          <p:cNvSpPr>
            <a:spLocks noGrp="1"/>
          </p:cNvSpPr>
          <p:nvPr>
            <p:ph sz="quarter" idx="13"/>
          </p:nvPr>
        </p:nvSpPr>
        <p:spPr>
          <a:xfrm>
            <a:off x="251520" y="332656"/>
            <a:ext cx="4320480" cy="6192688"/>
          </a:xfrm>
          <a:prstGeom prst="rect">
            <a:avLst/>
          </a:prstGeom>
        </p:spPr>
        <p:txBody>
          <a:bodyPr>
            <a:normAutofit/>
          </a:bodyPr>
          <a:lstStyle/>
          <a:p>
            <a:endParaRPr lang="ru-RU" sz="20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432048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717032"/>
            <a:ext cx="4284476" cy="292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805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365104"/>
            <a:ext cx="7982272" cy="2160240"/>
          </a:xfrm>
        </p:spPr>
        <p:txBody>
          <a:bodyPr/>
          <a:lstStyle/>
          <a:p>
            <a:pPr algn="l"/>
            <a:r>
              <a:rPr lang="en-US" sz="2000" dirty="0">
                <a:solidFill>
                  <a:srgbClr val="7030A0"/>
                </a:solidFill>
                <a:effectLst/>
              </a:rPr>
              <a:t>On January 22, 2008, </a:t>
            </a:r>
            <a:r>
              <a:rPr lang="en-US" sz="2000" dirty="0" err="1">
                <a:solidFill>
                  <a:srgbClr val="7030A0"/>
                </a:solidFill>
                <a:effectLst/>
              </a:rPr>
              <a:t>Mikhalkov's</a:t>
            </a:r>
            <a:r>
              <a:rPr lang="en-US" sz="2000" dirty="0">
                <a:solidFill>
                  <a:srgbClr val="7030A0"/>
                </a:solidFill>
                <a:effectLst/>
              </a:rPr>
              <a:t> film 12 was named as a nominee for the 2008 Academy Awards. Commenting on the nomination, </a:t>
            </a:r>
            <a:r>
              <a:rPr lang="en-US" sz="2000" dirty="0" err="1">
                <a:solidFill>
                  <a:srgbClr val="7030A0"/>
                </a:solidFill>
                <a:effectLst/>
              </a:rPr>
              <a:t>Mikhalkov</a:t>
            </a:r>
            <a:r>
              <a:rPr lang="en-US" sz="2000" dirty="0">
                <a:solidFill>
                  <a:srgbClr val="7030A0"/>
                </a:solidFill>
                <a:effectLst/>
              </a:rPr>
              <a:t> said, "I am overjoyed that the movie has been noticed in the United States and, what's more, was included in the shortlist of five nominees. This is a significant event for me."</a:t>
            </a:r>
            <a:r>
              <a:rPr lang="ru-RU" sz="2000" dirty="0">
                <a:solidFill>
                  <a:srgbClr val="7030A0"/>
                </a:solidFill>
                <a:effectLst/>
              </a:rPr>
              <a:t/>
            </a:r>
            <a:br>
              <a:rPr lang="ru-RU" sz="2000" dirty="0">
                <a:solidFill>
                  <a:srgbClr val="7030A0"/>
                </a:solidFill>
                <a:effectLst/>
              </a:rPr>
            </a:br>
            <a:endParaRPr lang="ru-RU" sz="2000" dirty="0">
              <a:solidFill>
                <a:srgbClr val="7030A0"/>
              </a:solidFill>
            </a:endParaRPr>
          </a:p>
        </p:txBody>
      </p:sp>
      <p:sp>
        <p:nvSpPr>
          <p:cNvPr id="3" name="Объект 2"/>
          <p:cNvSpPr>
            <a:spLocks noGrp="1"/>
          </p:cNvSpPr>
          <p:nvPr>
            <p:ph sz="quarter" idx="13"/>
          </p:nvPr>
        </p:nvSpPr>
        <p:spPr>
          <a:xfrm>
            <a:off x="1331640" y="332656"/>
            <a:ext cx="5642992" cy="3744416"/>
          </a:xfrm>
          <a:prstGeom prst="rect">
            <a:avLst/>
          </a:prstGeom>
        </p:spPr>
        <p:txBody>
          <a:bodyPr/>
          <a:lstStyle/>
          <a:p>
            <a:endParaRPr lang="ru-RU"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32656"/>
            <a:ext cx="5715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253716"/>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TotalTime>
  <Words>135</Words>
  <Application>Microsoft Office PowerPoint</Application>
  <PresentationFormat>Экран (4:3)</PresentationFormat>
  <Paragraphs>5</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Воздушный поток</vt:lpstr>
      <vt:lpstr>    Nikita Sergeyevich Mikhalkov  ( born October 21, 1945) is a Soviet and Russian filmmaker, actor, and head of the Russian Cinematographers' Union. Mikhalkov was born in Moscow into the distinguished, artistic Mikhalkov family.</vt:lpstr>
      <vt:lpstr>Mikhalkov studied acting at the children's studio of the Moscow Art Theatre and later at the Shchukin School of the Vakhtangov Theatre. While still a student, he appeared in Georgi Daneliya's film I Step Through Moscow (1964) and his brother Andrei Konchalovsky's film Home of the Gentry (1969). He was soon on his way to becoming a star of the Soviet stage and cinema. </vt:lpstr>
      <vt:lpstr> While continuing to pursue his acting career, he entered VGIK, the state film school in Moscow, where he studied directing under filmmaker Mikhail Romm, teacher to his brother and Andrei Tarkovsky. He directed his first short film in 1968, I'm Coming Home, and another for his graduation, A Quiet Day at the End of the War in 1970. </vt:lpstr>
      <vt:lpstr>  Mikhalkov used the critical and financial triumph of Burnt by the Sun to raise $25,000,000 for his most epic venture to date, The Barber of Siberia (1998). The film, which was screened out of competition at the 1999 Cannes Film Festival</vt:lpstr>
      <vt:lpstr>On January 22, 2008, Mikhalkov's film 12 was named as a nominee for the 2008 Academy Awards. Commenting on the nomination, Mikhalkov said, "I am overjoyed that the movie has been noticed in the United States and, what's more, was included in the shortlist of five nominees. This is a significant event for me."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Nikita Sergeyevich Mikhalkov  ( born October 21, 1945) is a Soviet and Russian filmmaker, actor, and head of the Russian Cinematographers' Union. Mikhalkov was born in Moscow into the distinguished, artistic Mikhalkov family.</dc:title>
  <dc:creator>Андрей</dc:creator>
  <cp:lastModifiedBy>Андрей</cp:lastModifiedBy>
  <cp:revision>1</cp:revision>
  <dcterms:created xsi:type="dcterms:W3CDTF">2012-02-11T12:31:46Z</dcterms:created>
  <dcterms:modified xsi:type="dcterms:W3CDTF">2012-02-11T12:33:33Z</dcterms:modified>
</cp:coreProperties>
</file>