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9" r:id="rId2"/>
    <p:sldId id="280" r:id="rId3"/>
    <p:sldId id="281" r:id="rId4"/>
    <p:sldId id="260" r:id="rId5"/>
    <p:sldId id="261" r:id="rId6"/>
    <p:sldId id="262" r:id="rId7"/>
    <p:sldId id="277" r:id="rId8"/>
    <p:sldId id="265" r:id="rId9"/>
    <p:sldId id="270" r:id="rId10"/>
    <p:sldId id="271" r:id="rId11"/>
    <p:sldId id="272" r:id="rId12"/>
    <p:sldId id="273" r:id="rId13"/>
    <p:sldId id="268" r:id="rId14"/>
    <p:sldId id="274" r:id="rId15"/>
    <p:sldId id="28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8000"/>
    <a:srgbClr val="3333FF"/>
    <a:srgbClr val="CC00FF"/>
    <a:srgbClr val="FF0000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EC97-E29A-447C-8885-1DF5838410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6313-C61E-4BA9-A86B-FD04B7383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EDBD-0057-4AD4-BB62-B51779C42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DAFE-AE3C-497E-932D-9EF71A7E8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E2E4-34B6-4A41-B00B-FF8C1D9B71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1086-207E-42B8-988A-F26FAC4042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9990-FB1E-45AD-9214-0CAC1AC4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EFDF-E549-4E52-80BA-2E23FC217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68F4-B6E8-4F8E-987C-650AD1BCF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FD94E-538D-4277-A8BB-D16C2272DB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8D68B0-DC00-4A26-B326-15A84C744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EA1D35-5913-4D71-9505-822368A4F8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bioritm_&#1079;&#1072;&#1075;&#1086;&#1090;&#1086;&#1074;&#1082;&#1072;.xls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971550" y="1052513"/>
            <a:ext cx="6624638" cy="194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Математическое </a:t>
            </a:r>
          </a:p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моделирование</a:t>
            </a:r>
          </a:p>
        </p:txBody>
      </p:sp>
      <p:sp>
        <p:nvSpPr>
          <p:cNvPr id="38915" name="WordArt 3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187450" y="3573463"/>
            <a:ext cx="6337300" cy="982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электронных таблицах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1258888" y="765175"/>
            <a:ext cx="6985000" cy="6985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Математическая модель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16013" y="1628775"/>
            <a:ext cx="69135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Arial" charset="0"/>
              </a:rPr>
              <a:t>Указанные циклы можно описать следующими выражениями, в которых переменная </a:t>
            </a:r>
            <a:r>
              <a:rPr lang="en-US" sz="2000" b="1" i="1">
                <a:latin typeface="Arial" charset="0"/>
              </a:rPr>
              <a:t>x</a:t>
            </a:r>
            <a:r>
              <a:rPr lang="en-US" sz="2000" b="1">
                <a:latin typeface="Arial" charset="0"/>
              </a:rPr>
              <a:t> </a:t>
            </a:r>
            <a:r>
              <a:rPr lang="ru-RU" sz="2000" b="1">
                <a:latin typeface="Arial" charset="0"/>
              </a:rPr>
              <a:t>соответствует возрасту человека в днях.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900113" y="1844675"/>
            <a:ext cx="7704137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kumimoji="1" lang="ru-RU" sz="2800" b="1">
              <a:solidFill>
                <a:schemeClr val="hlink"/>
              </a:solidFill>
            </a:endParaRPr>
          </a:p>
          <a:p>
            <a:endParaRPr kumimoji="1" lang="ru-RU" sz="2800" b="1">
              <a:solidFill>
                <a:schemeClr val="hlink"/>
              </a:solidFill>
            </a:endParaRPr>
          </a:p>
          <a:p>
            <a:r>
              <a:rPr kumimoji="1" lang="ru-RU" sz="2800" b="1">
                <a:solidFill>
                  <a:srgbClr val="D60093"/>
                </a:solidFill>
              </a:rPr>
              <a:t>Физический цикл:</a:t>
            </a:r>
            <a:r>
              <a:rPr kumimoji="1" lang="ru-RU" sz="2800" b="1"/>
              <a:t> </a:t>
            </a:r>
          </a:p>
          <a:p>
            <a:r>
              <a:rPr kumimoji="1" lang="en-US" sz="2800" b="1"/>
              <a:t>R</a:t>
            </a:r>
            <a:r>
              <a:rPr kumimoji="1" lang="ru-RU" sz="2800" b="1"/>
              <a:t>ф (х) = </a:t>
            </a:r>
            <a:r>
              <a:rPr kumimoji="1" lang="en-US" sz="2800" b="1"/>
              <a:t>sin</a:t>
            </a:r>
            <a:r>
              <a:rPr kumimoji="1" lang="ru-RU" sz="2800" b="1"/>
              <a:t> (2*</a:t>
            </a:r>
            <a:r>
              <a:rPr kumimoji="1" lang="en-US" sz="2800" b="1"/>
              <a:t>π</a:t>
            </a:r>
            <a:r>
              <a:rPr kumimoji="1" lang="ru-RU" sz="2800" b="1"/>
              <a:t>*(</a:t>
            </a:r>
            <a:r>
              <a:rPr kumimoji="1" lang="en-US" sz="2800" b="1"/>
              <a:t>x</a:t>
            </a:r>
            <a:r>
              <a:rPr kumimoji="1" lang="ru-RU" sz="2800" b="1"/>
              <a:t>)/23); </a:t>
            </a:r>
          </a:p>
          <a:p>
            <a:endParaRPr kumimoji="1" lang="ru-RU" sz="2800" b="1"/>
          </a:p>
          <a:p>
            <a:r>
              <a:rPr kumimoji="1" lang="ru-RU" sz="2800" b="1">
                <a:solidFill>
                  <a:srgbClr val="D60093"/>
                </a:solidFill>
              </a:rPr>
              <a:t>Эмоциональный цикл:</a:t>
            </a:r>
            <a:r>
              <a:rPr kumimoji="1" lang="ru-RU" sz="2800" b="1"/>
              <a:t>  </a:t>
            </a:r>
          </a:p>
          <a:p>
            <a:r>
              <a:rPr kumimoji="1" lang="en-US" sz="2800" b="1"/>
              <a:t>R</a:t>
            </a:r>
            <a:r>
              <a:rPr kumimoji="1" lang="ru-RU" sz="2800" b="1"/>
              <a:t>э (х)  = </a:t>
            </a:r>
            <a:r>
              <a:rPr kumimoji="1" lang="en-US" sz="2800" b="1"/>
              <a:t>sin</a:t>
            </a:r>
            <a:r>
              <a:rPr kumimoji="1" lang="ru-RU" sz="2800" b="1"/>
              <a:t> (2*</a:t>
            </a:r>
            <a:r>
              <a:rPr kumimoji="1" lang="en-US" sz="2800" b="1"/>
              <a:t>π</a:t>
            </a:r>
            <a:r>
              <a:rPr kumimoji="1" lang="ru-RU" sz="2800" b="1"/>
              <a:t>*(</a:t>
            </a:r>
            <a:r>
              <a:rPr kumimoji="1" lang="en-US" sz="2800" b="1"/>
              <a:t>x</a:t>
            </a:r>
            <a:r>
              <a:rPr kumimoji="1" lang="ru-RU" sz="2800" b="1"/>
              <a:t>)/28);</a:t>
            </a:r>
          </a:p>
          <a:p>
            <a:endParaRPr kumimoji="1" lang="ru-RU" sz="2800" b="1"/>
          </a:p>
          <a:p>
            <a:r>
              <a:rPr kumimoji="1" lang="ru-RU" sz="2800" b="1">
                <a:solidFill>
                  <a:srgbClr val="D60093"/>
                </a:solidFill>
              </a:rPr>
              <a:t>Интеллектуальный цикл:</a:t>
            </a:r>
          </a:p>
          <a:p>
            <a:r>
              <a:rPr kumimoji="1" lang="en-US" sz="2800" b="1"/>
              <a:t>R</a:t>
            </a:r>
            <a:r>
              <a:rPr kumimoji="1" lang="ru-RU" sz="2800" b="1"/>
              <a:t>и (х)  = </a:t>
            </a:r>
            <a:r>
              <a:rPr kumimoji="1" lang="en-US" sz="2800" b="1"/>
              <a:t>sin</a:t>
            </a:r>
            <a:r>
              <a:rPr kumimoji="1" lang="ru-RU" sz="2800" b="1"/>
              <a:t> (2*</a:t>
            </a:r>
            <a:r>
              <a:rPr kumimoji="1" lang="en-US" sz="2800" b="1"/>
              <a:t>π</a:t>
            </a:r>
            <a:r>
              <a:rPr kumimoji="1" lang="ru-RU" sz="2800" b="1"/>
              <a:t>*(</a:t>
            </a:r>
            <a:r>
              <a:rPr kumimoji="1" lang="en-US" sz="2800" b="1"/>
              <a:t>x</a:t>
            </a:r>
            <a:r>
              <a:rPr kumimoji="1" lang="ru-RU" sz="2800" b="1"/>
              <a:t>)/33);</a:t>
            </a:r>
          </a:p>
          <a:p>
            <a:r>
              <a:rPr kumimoji="1" lang="ru-RU" sz="2800" b="1"/>
              <a:t> </a:t>
            </a:r>
          </a:p>
        </p:txBody>
      </p:sp>
      <p:sp>
        <p:nvSpPr>
          <p:cNvPr id="1742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b="1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7426" name="Rectangle 1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WordArt 4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1835150" y="549275"/>
            <a:ext cx="5903913" cy="10810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Impact"/>
              </a:rPr>
              <a:t>Компьютерная модель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258888" y="2276475"/>
            <a:ext cx="6624637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В среде электронной таблицы информационная и математическая модели объединяются в таблицу, которая содержит две области: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>
                <a:solidFill>
                  <a:srgbClr val="3333FF"/>
                </a:solidFill>
              </a:rPr>
              <a:t>Исходные данные – константы и управляемые параметры.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>
                <a:solidFill>
                  <a:srgbClr val="FF0000"/>
                </a:solidFill>
              </a:rPr>
              <a:t>Расчетные данные, результаты.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1763713" y="549275"/>
            <a:ext cx="6067425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2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Компьютерный эксперимент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258888" y="1989138"/>
            <a:ext cx="655320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/>
              <a:t>Ввести свои данные – дату рождения и начало отсчета, длительность прогноза.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/>
              <a:t>Скопировать формулы с учетом длительности прогноза.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/>
              <a:t>По результатам расчета на отдельном листе построить общую диаграмму для трех биоритмов</a:t>
            </a:r>
            <a:r>
              <a:rPr lang="ru-RU"/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17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684213" y="908050"/>
          <a:ext cx="9791700" cy="4770438"/>
        </p:xfrm>
        <a:graphic>
          <a:graphicData uri="http://schemas.openxmlformats.org/presentationml/2006/ole">
            <p:oleObj spid="_x0000_s14340" name="Диаграмма" r:id="rId3" imgW="6934124" imgH="319102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578725" cy="9366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Impact"/>
              </a:rPr>
              <a:t>Анализ результатов моделирования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87450" y="2060574"/>
            <a:ext cx="71294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 dirty="0"/>
              <a:t>Проанализировав диаграмму, выбрать неблагоприятные дни для сдачи </a:t>
            </a:r>
            <a:r>
              <a:rPr lang="ru-RU" b="1" dirty="0" smtClean="0"/>
              <a:t>экзаменов.</a:t>
            </a:r>
            <a:endParaRPr lang="ru-RU" b="1" dirty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 dirty="0" smtClean="0"/>
              <a:t>Выбрать </a:t>
            </a:r>
            <a:r>
              <a:rPr lang="ru-RU" b="1" dirty="0"/>
              <a:t>дни, когда ответы </a:t>
            </a:r>
            <a:r>
              <a:rPr lang="ru-RU" b="1" dirty="0" smtClean="0"/>
              <a:t>будут </a:t>
            </a:r>
            <a:r>
              <a:rPr lang="ru-RU" b="1" dirty="0"/>
              <a:t>наиболее </a:t>
            </a:r>
            <a:r>
              <a:rPr lang="ru-RU" b="1" dirty="0" smtClean="0"/>
              <a:t>удачными</a:t>
            </a:r>
            <a:r>
              <a:rPr lang="ru-RU" b="1" dirty="0"/>
              <a:t>.</a:t>
            </a:r>
          </a:p>
        </p:txBody>
      </p:sp>
      <p:pic>
        <p:nvPicPr>
          <p:cNvPr id="32774" name="Picture 6" descr="j0233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797425"/>
            <a:ext cx="1655763" cy="1374775"/>
          </a:xfrm>
          <a:prstGeom prst="rect">
            <a:avLst/>
          </a:prstGeom>
          <a:noFill/>
        </p:spPr>
      </p:pic>
      <p:pic>
        <p:nvPicPr>
          <p:cNvPr id="32775" name="Picture 7" descr="j01781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4797425"/>
            <a:ext cx="587375" cy="1727200"/>
          </a:xfrm>
          <a:prstGeom prst="rect">
            <a:avLst/>
          </a:prstGeom>
          <a:noFill/>
        </p:spPr>
      </p:pic>
      <p:pic>
        <p:nvPicPr>
          <p:cNvPr id="32776" name="Picture 8" descr="j030347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013325"/>
            <a:ext cx="1458912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27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798676" y="2277453"/>
            <a:ext cx="58015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Продумать построение модели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физической,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эмоциональной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интеллектуальной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совместимости двух друзей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6"/>
            <a:ext cx="72975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ru-RU" sz="5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Домашнее задание.  </a:t>
            </a:r>
            <a:endParaRPr lang="ru-RU" sz="5400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619250" y="981075"/>
            <a:ext cx="3673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FF0000"/>
                </a:solidFill>
                <a:latin typeface="Arial" charset="0"/>
              </a:rPr>
              <a:t>Цель: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71550" y="1844675"/>
            <a:ext cx="7777163" cy="4549775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>
                <a:latin typeface="Arial" charset="0"/>
              </a:rPr>
              <a:t>Познакомиться с  возможностями </a:t>
            </a:r>
            <a:r>
              <a:rPr lang="en-US" b="1">
                <a:latin typeface="Arial" charset="0"/>
              </a:rPr>
              <a:t>MS Excel </a:t>
            </a:r>
            <a:r>
              <a:rPr lang="ru-RU" b="1">
                <a:latin typeface="Arial" charset="0"/>
              </a:rPr>
              <a:t>при решении нестандартных задач из разных предметных областей (в частности, биологии).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b="1">
                <a:latin typeface="Arial" charset="0"/>
              </a:rPr>
              <a:t> Практически применить знания, умения и навыки, полученные при изучении темы «Табличные вычисления на компьютере».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kumimoji="1" lang="ru-RU" b="1">
                <a:latin typeface="Arial" charset="0"/>
              </a:rPr>
              <a:t>Создание модели, позволяющей рассчитывать биоритмы человека</a:t>
            </a:r>
            <a:endParaRPr lang="ru-RU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kumimoji="1" lang="ru-RU" b="1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ru-RU" b="1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5650"/>
          </a:xfrm>
        </p:spPr>
        <p:txBody>
          <a:bodyPr/>
          <a:lstStyle/>
          <a:p>
            <a:endParaRPr lang="ru-RU" sz="40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115615" y="332656"/>
            <a:ext cx="7048897" cy="619268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Макет декорационного оформления театральной постановки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ru-RU" sz="2000" dirty="0" smtClean="0">
                <a:solidFill>
                  <a:srgbClr val="6600CC"/>
                </a:solidFill>
              </a:rPr>
              <a:t>(материальная)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Эскизы костюмов к театральному спектаклю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(информационная)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Глобус 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rgbClr val="6600CC"/>
                </a:solidFill>
              </a:rPr>
              <a:t>(</a:t>
            </a:r>
            <a:r>
              <a:rPr lang="ru-RU" sz="2000" dirty="0">
                <a:solidFill>
                  <a:srgbClr val="6600CC"/>
                </a:solidFill>
              </a:rPr>
              <a:t>материальная)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Атлас 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rgbClr val="C00000"/>
                </a:solidFill>
              </a:rPr>
              <a:t>(</a:t>
            </a:r>
            <a:r>
              <a:rPr lang="ru-RU" sz="2000" dirty="0">
                <a:solidFill>
                  <a:srgbClr val="C00000"/>
                </a:solidFill>
              </a:rPr>
              <a:t>информационная)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Генеалогическое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дерево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(информационная)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Макет скелета человека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ru-RU" sz="2000" dirty="0" smtClean="0">
                <a:solidFill>
                  <a:srgbClr val="6600CC"/>
                </a:solidFill>
              </a:rPr>
              <a:t>(</a:t>
            </a:r>
            <a:r>
              <a:rPr lang="ru-RU" sz="2000" dirty="0">
                <a:solidFill>
                  <a:srgbClr val="6600CC"/>
                </a:solidFill>
              </a:rPr>
              <a:t>материальная)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Расписание движения поездов 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rgbClr val="C00000"/>
                </a:solidFill>
              </a:rPr>
              <a:t>(</a:t>
            </a:r>
            <a:r>
              <a:rPr lang="ru-RU" sz="2000" dirty="0">
                <a:solidFill>
                  <a:srgbClr val="C00000"/>
                </a:solidFill>
              </a:rPr>
              <a:t>информационная)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Схема метрополитена 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rgbClr val="C00000"/>
                </a:solidFill>
              </a:rPr>
              <a:t>(</a:t>
            </a:r>
            <a:r>
              <a:rPr lang="ru-RU" sz="2000" dirty="0">
                <a:solidFill>
                  <a:srgbClr val="C00000"/>
                </a:solidFill>
              </a:rPr>
              <a:t>информационная)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Оглавление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книги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(информационная)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Формула определения площади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</a:rPr>
              <a:t>квадрата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smtClean="0">
                <a:solidFill>
                  <a:srgbClr val="C00000"/>
                </a:solidFill>
              </a:rPr>
              <a:t>(информационная</a:t>
            </a:r>
            <a:r>
              <a:rPr lang="ru-RU" sz="2000" dirty="0">
                <a:solidFill>
                  <a:srgbClr val="C00000"/>
                </a:solidFill>
              </a:rPr>
              <a:t>)</a:t>
            </a:r>
            <a:endParaRPr lang="ru-RU" sz="2200" dirty="0">
              <a:solidFill>
                <a:srgbClr val="C00000"/>
              </a:solidFill>
            </a:endParaRPr>
          </a:p>
          <a:p>
            <a:pPr marL="609600" indent="-609600">
              <a:lnSpc>
                <a:spcPct val="8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9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9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9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9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9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9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9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9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9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9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98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98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1125538"/>
            <a:ext cx="431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/>
                </a:solidFill>
                <a:latin typeface="Arial" charset="0"/>
              </a:rPr>
              <a:t>Вопрос </a:t>
            </a:r>
            <a:r>
              <a:rPr lang="ru-RU" b="1" dirty="0" smtClean="0">
                <a:solidFill>
                  <a:schemeClr val="accent2"/>
                </a:solidFill>
                <a:latin typeface="Arial" charset="0"/>
              </a:rPr>
              <a:t>№1</a:t>
            </a:r>
            <a:endParaRPr lang="ru-RU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31913" y="2133600"/>
            <a:ext cx="5435600" cy="514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Arial" charset="0"/>
              </a:rPr>
              <a:t>Формула</a:t>
            </a:r>
            <a:r>
              <a:rPr lang="ru-RU" b="1">
                <a:latin typeface="Arial" charset="0"/>
              </a:rPr>
              <a:t> – это: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331913" y="3068638"/>
            <a:ext cx="7056437" cy="19367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адреса ячеек и знаки арифметических операций.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буквы и цифры, обозначающие адреса ячеек и знаки математических операций.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набор стандартных констант.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связь между исходными и рассчитываемыми данными</a:t>
            </a:r>
            <a:r>
              <a:rPr lang="ru-RU" sz="18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animBg="1"/>
      <p:bldP spid="61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03350" y="1125538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/>
                </a:solidFill>
                <a:latin typeface="Arial" charset="0"/>
              </a:rPr>
              <a:t>Вопрос </a:t>
            </a:r>
            <a:r>
              <a:rPr lang="ru-RU" b="1" dirty="0" smtClean="0">
                <a:solidFill>
                  <a:schemeClr val="accent2"/>
                </a:solidFill>
                <a:latin typeface="Arial" charset="0"/>
              </a:rPr>
              <a:t>№2</a:t>
            </a:r>
            <a:endParaRPr lang="ru-RU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403350" y="2133600"/>
            <a:ext cx="5472113" cy="4540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Arial" charset="0"/>
              </a:rPr>
              <a:t> </a:t>
            </a:r>
            <a:r>
              <a:rPr lang="ru-RU" sz="2000" b="1">
                <a:latin typeface="Arial" charset="0"/>
              </a:rPr>
              <a:t>Относительна ссылка – это: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403350" y="2997200"/>
            <a:ext cx="5834063" cy="2760663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когда адрес, на который ссылается формула, при копировании не изменяется;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ссылка, полученная в результате копирования формулы;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когда адрес, на который ссылается формула, изменяется при копировании;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b="1">
                <a:latin typeface="Arial" charset="0"/>
              </a:rPr>
              <a:t>ссылка, полученная в результате перемещения формулы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 animBg="1"/>
      <p:bldP spid="71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58888" y="1125538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/>
                </a:solidFill>
                <a:latin typeface="Arial" charset="0"/>
              </a:rPr>
              <a:t>Вопрос </a:t>
            </a:r>
            <a:r>
              <a:rPr lang="ru-RU" b="1" dirty="0" smtClean="0">
                <a:solidFill>
                  <a:schemeClr val="accent2"/>
                </a:solidFill>
                <a:latin typeface="Arial" charset="0"/>
              </a:rPr>
              <a:t>№3</a:t>
            </a:r>
            <a:endParaRPr lang="ru-RU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258888" y="2133600"/>
            <a:ext cx="5472112" cy="4540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Arial" charset="0"/>
              </a:rPr>
              <a:t> </a:t>
            </a:r>
            <a:r>
              <a:rPr lang="ru-RU" sz="2000" b="1">
                <a:latin typeface="Arial" charset="0"/>
              </a:rPr>
              <a:t>Абсолютная ссылка – это: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31913" y="2997200"/>
            <a:ext cx="5834062" cy="20313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dirty="0">
                <a:latin typeface="Arial" charset="0"/>
              </a:rPr>
              <a:t>когда адрес, на который ссылается формула, при копировании не изменяется;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dirty="0">
                <a:latin typeface="Arial" charset="0"/>
              </a:rPr>
              <a:t>ссылка, полученная в результате копирования формулы;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ru-RU" sz="1800" dirty="0">
                <a:latin typeface="Arial" charset="0"/>
              </a:rPr>
              <a:t>когда адрес, на который ссылается формула, изменяется при копировании</a:t>
            </a:r>
            <a:r>
              <a:rPr lang="ru-RU" sz="1800" dirty="0" smtClean="0">
                <a:latin typeface="Arial" charset="0"/>
              </a:rPr>
              <a:t>;</a:t>
            </a:r>
            <a:endParaRPr lang="ru-RU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animBg="1"/>
      <p:bldP spid="81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755650" y="1700213"/>
            <a:ext cx="7920038" cy="216058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Моделирование биоритмов</a:t>
            </a:r>
          </a:p>
        </p:txBody>
      </p:sp>
      <p:pic>
        <p:nvPicPr>
          <p:cNvPr id="35845" name="Picture 5" descr="sphe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076700"/>
            <a:ext cx="2017712" cy="2017713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42988" y="1844675"/>
            <a:ext cx="59769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Arial" charset="0"/>
              </a:rPr>
              <a:t>Существует теория, что жизнь человека подчиняется трем циклическим процессам, называемым биоритмами.</a:t>
            </a:r>
          </a:p>
        </p:txBody>
      </p:sp>
      <p:pic>
        <p:nvPicPr>
          <p:cNvPr id="11278" name="Picture 14" descr="j028401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5445125"/>
            <a:ext cx="704850" cy="857250"/>
          </a:xfrm>
          <a:prstGeom prst="rect">
            <a:avLst/>
          </a:prstGeom>
          <a:noFill/>
        </p:spPr>
      </p:pic>
      <p:pic>
        <p:nvPicPr>
          <p:cNvPr id="11279" name="Picture 15" descr="j02836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3789363"/>
            <a:ext cx="1000125" cy="1238250"/>
          </a:xfrm>
          <a:prstGeom prst="rect">
            <a:avLst/>
          </a:prstGeom>
          <a:noFill/>
        </p:spPr>
      </p:pic>
      <p:pic>
        <p:nvPicPr>
          <p:cNvPr id="11280" name="Picture 16" descr="j017811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2781300"/>
            <a:ext cx="1143000" cy="1152525"/>
          </a:xfrm>
          <a:prstGeom prst="rect">
            <a:avLst/>
          </a:prstGeom>
          <a:noFill/>
        </p:spPr>
      </p:pic>
      <p:sp>
        <p:nvSpPr>
          <p:cNvPr id="11281" name="WordArt 17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331913" y="1125538"/>
            <a:ext cx="3971925" cy="48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Постановка задачи</a:t>
            </a:r>
          </a:p>
        </p:txBody>
      </p:sp>
      <p:sp>
        <p:nvSpPr>
          <p:cNvPr id="13" name="Овальная выноска 12"/>
          <p:cNvSpPr/>
          <p:nvPr/>
        </p:nvSpPr>
        <p:spPr>
          <a:xfrm>
            <a:off x="3571868" y="2786058"/>
            <a:ext cx="3000396" cy="85725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b="1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Arial" charset="0"/>
              </a:rPr>
              <a:t>Физический </a:t>
            </a:r>
            <a:r>
              <a:rPr lang="ru-RU" sz="1800" b="1" dirty="0" smtClean="0">
                <a:solidFill>
                  <a:schemeClr val="tx1"/>
                </a:solidFill>
                <a:latin typeface="Arial" charset="0"/>
              </a:rPr>
              <a:t>-23</a:t>
            </a:r>
          </a:p>
          <a:p>
            <a:pPr algn="ctr"/>
            <a:endParaRPr lang="ru-RU" dirty="0"/>
          </a:p>
        </p:txBody>
      </p:sp>
      <p:sp>
        <p:nvSpPr>
          <p:cNvPr id="14" name="Овальная выноска 13"/>
          <p:cNvSpPr/>
          <p:nvPr/>
        </p:nvSpPr>
        <p:spPr>
          <a:xfrm>
            <a:off x="2928926" y="4000504"/>
            <a:ext cx="3214710" cy="85725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b="1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Arial" charset="0"/>
              </a:rPr>
              <a:t>Эмоциональный </a:t>
            </a:r>
            <a:r>
              <a:rPr lang="ru-RU" sz="1800" b="1" dirty="0" smtClean="0">
                <a:solidFill>
                  <a:schemeClr val="tx1"/>
                </a:solidFill>
                <a:latin typeface="Arial" charset="0"/>
              </a:rPr>
              <a:t>-28</a:t>
            </a:r>
          </a:p>
          <a:p>
            <a:pPr algn="ctr"/>
            <a:endParaRPr lang="ru-RU" dirty="0"/>
          </a:p>
        </p:txBody>
      </p:sp>
      <p:sp>
        <p:nvSpPr>
          <p:cNvPr id="15" name="Овальная выноска 14"/>
          <p:cNvSpPr/>
          <p:nvPr/>
        </p:nvSpPr>
        <p:spPr>
          <a:xfrm>
            <a:off x="3357554" y="5214950"/>
            <a:ext cx="3857652" cy="85725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Arial" charset="0"/>
              </a:rPr>
              <a:t>Интеллектуальный </a:t>
            </a:r>
            <a:r>
              <a:rPr lang="ru-RU" sz="1800" b="1" dirty="0" smtClean="0">
                <a:solidFill>
                  <a:schemeClr val="tx1"/>
                </a:solidFill>
                <a:latin typeface="Arial" charset="0"/>
              </a:rPr>
              <a:t>-33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971550" y="404813"/>
            <a:ext cx="7704138" cy="9350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Impact"/>
              </a:rPr>
              <a:t>Информационная модель</a:t>
            </a:r>
          </a:p>
        </p:txBody>
      </p:sp>
      <p:graphicFrame>
        <p:nvGraphicFramePr>
          <p:cNvPr id="16467" name="Group 83"/>
          <p:cNvGraphicFramePr>
            <a:graphicFrameLocks noGrp="1"/>
          </p:cNvGraphicFramePr>
          <p:nvPr/>
        </p:nvGraphicFramePr>
        <p:xfrm>
          <a:off x="900113" y="1557338"/>
          <a:ext cx="7789862" cy="4469448"/>
        </p:xfrm>
        <a:graphic>
          <a:graphicData uri="http://schemas.openxmlformats.org/drawingml/2006/table">
            <a:tbl>
              <a:tblPr/>
              <a:tblGrid>
                <a:gridCol w="1368425"/>
                <a:gridCol w="2841625"/>
                <a:gridCol w="1982787"/>
                <a:gridCol w="1597025"/>
              </a:tblGrid>
              <a:tr h="352425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Неуправляемые (константы)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Управляемые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Человек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Период физического цикла: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23 дня.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Период эмоционального цикла: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28 дней.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Период интеллектуального цикла: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33 дня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Дата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рождения.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Дата отсчета.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Длительность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 прогноза.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Monotype Corsiva" pitchFamily="66" charset="0"/>
                        </a:rPr>
                        <a:t>Расчет и анализ биоритмов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770</TotalTime>
  <Words>499</Words>
  <Application>Microsoft Office PowerPoint</Application>
  <PresentationFormat>Экран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Поток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МОУ СОШ №2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нр</cp:lastModifiedBy>
  <cp:revision>40</cp:revision>
  <dcterms:created xsi:type="dcterms:W3CDTF">2010-03-06T07:03:22Z</dcterms:created>
  <dcterms:modified xsi:type="dcterms:W3CDTF">2014-01-10T17:08:01Z</dcterms:modified>
</cp:coreProperties>
</file>