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79" r:id="rId2"/>
    <p:sldId id="280" r:id="rId3"/>
    <p:sldId id="281" r:id="rId4"/>
    <p:sldId id="260" r:id="rId5"/>
    <p:sldId id="261" r:id="rId6"/>
    <p:sldId id="262" r:id="rId7"/>
    <p:sldId id="277" r:id="rId8"/>
    <p:sldId id="265" r:id="rId9"/>
    <p:sldId id="270" r:id="rId10"/>
    <p:sldId id="271" r:id="rId11"/>
    <p:sldId id="272" r:id="rId12"/>
    <p:sldId id="273" r:id="rId13"/>
    <p:sldId id="268" r:id="rId14"/>
    <p:sldId id="274" r:id="rId15"/>
    <p:sldId id="28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008000"/>
    <a:srgbClr val="3333FF"/>
    <a:srgbClr val="CC00FF"/>
    <a:srgbClr val="FF0000"/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0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EC97-E29A-447C-8885-1DF583841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6313-C61E-4BA9-A86B-FD04B7383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EDBD-0057-4AD4-BB62-B51779C42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EDAFE-AE3C-497E-932D-9EF71A7E82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E2E4-34B6-4A41-B00B-FF8C1D9B71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41086-207E-42B8-988A-F26FAC4042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9990-FB1E-45AD-9214-0CAC1AC402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EFDF-E549-4E52-80BA-2E23FC217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568F4-B6E8-4F8E-987C-650AD1BCFA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D94E-538D-4277-A8BB-D16C2272DB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8D68B0-DC00-4A26-B326-15A84C7444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EA1D35-5913-4D71-9505-822368A4F8F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bioritm_&#1079;&#1072;&#1075;&#1086;&#1090;&#1086;&#1074;&#1082;&#1072;.xls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2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971550" y="1052513"/>
            <a:ext cx="6624638" cy="194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Математическое </a:t>
            </a:r>
          </a:p>
          <a:p>
            <a:pPr algn="ctr"/>
            <a:r>
              <a:rPr lang="ru-RU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моделирование</a:t>
            </a:r>
          </a:p>
        </p:txBody>
      </p:sp>
      <p:sp>
        <p:nvSpPr>
          <p:cNvPr id="38915" name="WordArt 3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1187450" y="3573463"/>
            <a:ext cx="6337300" cy="982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электронных таблицах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1258888" y="765175"/>
            <a:ext cx="6985000" cy="6985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Математическая модель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116013" y="1628775"/>
            <a:ext cx="69135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latin typeface="Arial" charset="0"/>
              </a:rPr>
              <a:t>Указанные циклы можно описать следующими выражениями, в которых переменная </a:t>
            </a:r>
            <a:r>
              <a:rPr lang="en-US" sz="2000" b="1" i="1">
                <a:latin typeface="Arial" charset="0"/>
              </a:rPr>
              <a:t>x</a:t>
            </a:r>
            <a:r>
              <a:rPr lang="en-US" sz="2000" b="1">
                <a:latin typeface="Arial" charset="0"/>
              </a:rPr>
              <a:t> </a:t>
            </a:r>
            <a:r>
              <a:rPr lang="ru-RU" sz="2000" b="1">
                <a:latin typeface="Arial" charset="0"/>
              </a:rPr>
              <a:t>соответствует возрасту человека в днях.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900113" y="1844675"/>
            <a:ext cx="7704137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kumimoji="1" lang="ru-RU" sz="2800" b="1">
              <a:solidFill>
                <a:schemeClr val="hlink"/>
              </a:solidFill>
            </a:endParaRPr>
          </a:p>
          <a:p>
            <a:endParaRPr kumimoji="1" lang="ru-RU" sz="2800" b="1">
              <a:solidFill>
                <a:schemeClr val="hlink"/>
              </a:solidFill>
            </a:endParaRPr>
          </a:p>
          <a:p>
            <a:r>
              <a:rPr kumimoji="1" lang="ru-RU" sz="2800" b="1">
                <a:solidFill>
                  <a:srgbClr val="D60093"/>
                </a:solidFill>
              </a:rPr>
              <a:t>Физический цикл:</a:t>
            </a:r>
            <a:r>
              <a:rPr kumimoji="1" lang="ru-RU" sz="2800" b="1"/>
              <a:t> </a:t>
            </a:r>
          </a:p>
          <a:p>
            <a:r>
              <a:rPr kumimoji="1" lang="en-US" sz="2800" b="1"/>
              <a:t>R</a:t>
            </a:r>
            <a:r>
              <a:rPr kumimoji="1" lang="ru-RU" sz="2800" b="1"/>
              <a:t>ф (х) = </a:t>
            </a:r>
            <a:r>
              <a:rPr kumimoji="1" lang="en-US" sz="2800" b="1"/>
              <a:t>sin</a:t>
            </a:r>
            <a:r>
              <a:rPr kumimoji="1" lang="ru-RU" sz="2800" b="1"/>
              <a:t> (2*</a:t>
            </a:r>
            <a:r>
              <a:rPr kumimoji="1" lang="en-US" sz="2800" b="1"/>
              <a:t>π</a:t>
            </a:r>
            <a:r>
              <a:rPr kumimoji="1" lang="ru-RU" sz="2800" b="1"/>
              <a:t>*(</a:t>
            </a:r>
            <a:r>
              <a:rPr kumimoji="1" lang="en-US" sz="2800" b="1"/>
              <a:t>x</a:t>
            </a:r>
            <a:r>
              <a:rPr kumimoji="1" lang="ru-RU" sz="2800" b="1"/>
              <a:t>)/23); </a:t>
            </a:r>
          </a:p>
          <a:p>
            <a:endParaRPr kumimoji="1" lang="ru-RU" sz="2800" b="1"/>
          </a:p>
          <a:p>
            <a:r>
              <a:rPr kumimoji="1" lang="ru-RU" sz="2800" b="1">
                <a:solidFill>
                  <a:srgbClr val="D60093"/>
                </a:solidFill>
              </a:rPr>
              <a:t>Эмоциональный цикл:</a:t>
            </a:r>
            <a:r>
              <a:rPr kumimoji="1" lang="ru-RU" sz="2800" b="1"/>
              <a:t>  </a:t>
            </a:r>
          </a:p>
          <a:p>
            <a:r>
              <a:rPr kumimoji="1" lang="en-US" sz="2800" b="1"/>
              <a:t>R</a:t>
            </a:r>
            <a:r>
              <a:rPr kumimoji="1" lang="ru-RU" sz="2800" b="1"/>
              <a:t>э (х)  = </a:t>
            </a:r>
            <a:r>
              <a:rPr kumimoji="1" lang="en-US" sz="2800" b="1"/>
              <a:t>sin</a:t>
            </a:r>
            <a:r>
              <a:rPr kumimoji="1" lang="ru-RU" sz="2800" b="1"/>
              <a:t> (2*</a:t>
            </a:r>
            <a:r>
              <a:rPr kumimoji="1" lang="en-US" sz="2800" b="1"/>
              <a:t>π</a:t>
            </a:r>
            <a:r>
              <a:rPr kumimoji="1" lang="ru-RU" sz="2800" b="1"/>
              <a:t>*(</a:t>
            </a:r>
            <a:r>
              <a:rPr kumimoji="1" lang="en-US" sz="2800" b="1"/>
              <a:t>x</a:t>
            </a:r>
            <a:r>
              <a:rPr kumimoji="1" lang="ru-RU" sz="2800" b="1"/>
              <a:t>)/28);</a:t>
            </a:r>
          </a:p>
          <a:p>
            <a:endParaRPr kumimoji="1" lang="ru-RU" sz="2800" b="1"/>
          </a:p>
          <a:p>
            <a:r>
              <a:rPr kumimoji="1" lang="ru-RU" sz="2800" b="1">
                <a:solidFill>
                  <a:srgbClr val="D60093"/>
                </a:solidFill>
              </a:rPr>
              <a:t>Интеллектуальный цикл:</a:t>
            </a:r>
          </a:p>
          <a:p>
            <a:r>
              <a:rPr kumimoji="1" lang="en-US" sz="2800" b="1"/>
              <a:t>R</a:t>
            </a:r>
            <a:r>
              <a:rPr kumimoji="1" lang="ru-RU" sz="2800" b="1"/>
              <a:t>и (х)  = </a:t>
            </a:r>
            <a:r>
              <a:rPr kumimoji="1" lang="en-US" sz="2800" b="1"/>
              <a:t>sin</a:t>
            </a:r>
            <a:r>
              <a:rPr kumimoji="1" lang="ru-RU" sz="2800" b="1"/>
              <a:t> (2*</a:t>
            </a:r>
            <a:r>
              <a:rPr kumimoji="1" lang="en-US" sz="2800" b="1"/>
              <a:t>π</a:t>
            </a:r>
            <a:r>
              <a:rPr kumimoji="1" lang="ru-RU" sz="2800" b="1"/>
              <a:t>*(</a:t>
            </a:r>
            <a:r>
              <a:rPr kumimoji="1" lang="en-US" sz="2800" b="1"/>
              <a:t>x</a:t>
            </a:r>
            <a:r>
              <a:rPr kumimoji="1" lang="ru-RU" sz="2800" b="1"/>
              <a:t>)/33);</a:t>
            </a:r>
          </a:p>
          <a:p>
            <a:r>
              <a:rPr kumimoji="1" lang="ru-RU" sz="2800" b="1"/>
              <a:t> </a:t>
            </a:r>
          </a:p>
        </p:txBody>
      </p:sp>
      <p:sp>
        <p:nvSpPr>
          <p:cNvPr id="17425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b="1" cap="none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7426" name="Rectangle 1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74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WordArt 4">
            <a:hlinkClick r:id="rId2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1835150" y="549275"/>
            <a:ext cx="5903913" cy="10810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Impact"/>
              </a:rPr>
              <a:t>Компьютерная модель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258888" y="2276475"/>
            <a:ext cx="6624637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В среде электронной таблицы информационная и математическая модели объединяются в таблицу, которая содержит две области: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b="1">
                <a:solidFill>
                  <a:srgbClr val="3333FF"/>
                </a:solidFill>
              </a:rPr>
              <a:t>Исходные данные – константы и управляемые параметры.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b="1">
                <a:solidFill>
                  <a:srgbClr val="FF0000"/>
                </a:solidFill>
              </a:rPr>
              <a:t>Расчетные данные, результаты.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07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WordArt 4"/>
          <p:cNvSpPr>
            <a:spLocks noChangeArrowheads="1" noChangeShapeType="1" noTextEdit="1"/>
          </p:cNvSpPr>
          <p:nvPr/>
        </p:nvSpPr>
        <p:spPr bwMode="auto">
          <a:xfrm>
            <a:off x="1763713" y="549275"/>
            <a:ext cx="6067425" cy="863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204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Компьютерный эксперимент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258888" y="1989138"/>
            <a:ext cx="6553200" cy="356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b="1"/>
              <a:t>Ввести свои данные – дату рождения и начало отсчета, длительность прогноза.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b="1"/>
              <a:t>Скопировать формулы с учетом длительности прогноза.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b="1"/>
              <a:t>По результатам расчета на отдельном листе построить общую диаграмму для трех биоритмов</a:t>
            </a:r>
            <a:r>
              <a:rPr lang="ru-RU"/>
              <a:t>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17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684213" y="908050"/>
          <a:ext cx="9791700" cy="4770438"/>
        </p:xfrm>
        <a:graphic>
          <a:graphicData uri="http://schemas.openxmlformats.org/presentationml/2006/ole">
            <p:oleObj spid="_x0000_s14340" name="Диаграмма" r:id="rId3" imgW="6934124" imgH="3191027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1042988" y="476250"/>
            <a:ext cx="7578725" cy="9366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b="1" kern="1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Impact"/>
              </a:rPr>
              <a:t>Анализ результатов моделирования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187450" y="2060574"/>
            <a:ext cx="712946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b="1" dirty="0"/>
              <a:t>Проанализировав диаграмму, выбрать неблагоприятные дни для сдачи </a:t>
            </a:r>
            <a:r>
              <a:rPr lang="ru-RU" b="1" dirty="0" smtClean="0"/>
              <a:t>экзаменов.</a:t>
            </a:r>
            <a:endParaRPr lang="ru-RU" b="1" dirty="0"/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b="1" dirty="0" smtClean="0"/>
              <a:t>Выбрать </a:t>
            </a:r>
            <a:r>
              <a:rPr lang="ru-RU" b="1" dirty="0"/>
              <a:t>дни, когда ответы </a:t>
            </a:r>
            <a:r>
              <a:rPr lang="ru-RU" b="1" dirty="0" smtClean="0"/>
              <a:t>будут </a:t>
            </a:r>
            <a:r>
              <a:rPr lang="ru-RU" b="1" dirty="0"/>
              <a:t>наиболее </a:t>
            </a:r>
            <a:r>
              <a:rPr lang="ru-RU" b="1" dirty="0" smtClean="0"/>
              <a:t>удачными</a:t>
            </a:r>
            <a:r>
              <a:rPr lang="ru-RU" b="1" dirty="0"/>
              <a:t>.</a:t>
            </a:r>
          </a:p>
        </p:txBody>
      </p:sp>
      <p:pic>
        <p:nvPicPr>
          <p:cNvPr id="32774" name="Picture 6" descr="j0233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4797425"/>
            <a:ext cx="1655763" cy="1374775"/>
          </a:xfrm>
          <a:prstGeom prst="rect">
            <a:avLst/>
          </a:prstGeom>
          <a:noFill/>
        </p:spPr>
      </p:pic>
      <p:pic>
        <p:nvPicPr>
          <p:cNvPr id="32775" name="Picture 7" descr="j01781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4797425"/>
            <a:ext cx="587375" cy="1727200"/>
          </a:xfrm>
          <a:prstGeom prst="rect">
            <a:avLst/>
          </a:prstGeom>
          <a:noFill/>
        </p:spPr>
      </p:pic>
      <p:pic>
        <p:nvPicPr>
          <p:cNvPr id="32776" name="Picture 8" descr="j0303470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5013325"/>
            <a:ext cx="1458912" cy="1012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277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798676" y="2277453"/>
            <a:ext cx="580152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Продумать построение модели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физической,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эмоциональной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интеллектуальной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совместимости двух друзей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32656"/>
            <a:ext cx="72975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ru-RU" sz="54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Домашнее задание.  </a:t>
            </a:r>
            <a:endParaRPr lang="ru-RU" sz="5400" dirty="0" smtClean="0">
              <a:ln>
                <a:solidFill>
                  <a:srgbClr val="7030A0"/>
                </a:solidFill>
              </a:ln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619250" y="981075"/>
            <a:ext cx="3673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FF0000"/>
                </a:solidFill>
                <a:latin typeface="Arial" charset="0"/>
              </a:rPr>
              <a:t>Цель: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971550" y="1844675"/>
            <a:ext cx="7777163" cy="4549775"/>
          </a:xfrm>
          <a:prstGeom prst="rect">
            <a:avLst/>
          </a:prstGeom>
          <a:noFill/>
          <a:ln w="76200" cmpd="tri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b="1">
                <a:latin typeface="Arial" charset="0"/>
              </a:rPr>
              <a:t>Познакомиться с  возможностями </a:t>
            </a:r>
            <a:r>
              <a:rPr lang="en-US" b="1">
                <a:latin typeface="Arial" charset="0"/>
              </a:rPr>
              <a:t>MS Excel </a:t>
            </a:r>
            <a:r>
              <a:rPr lang="ru-RU" b="1">
                <a:latin typeface="Arial" charset="0"/>
              </a:rPr>
              <a:t>при решении нестандартных задач из разных предметных областей (в частности, биологии).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b="1">
                <a:latin typeface="Arial" charset="0"/>
              </a:rPr>
              <a:t> Практически применить знания, умения и навыки, полученные при изучении темы «Табличные вычисления на компьютере».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kumimoji="1" lang="ru-RU" b="1">
                <a:latin typeface="Arial" charset="0"/>
              </a:rPr>
              <a:t>Создание модели, позволяющей рассчитывать биоритмы человека</a:t>
            </a:r>
            <a:endParaRPr lang="ru-RU" b="1">
              <a:latin typeface="Arial" charset="0"/>
            </a:endParaRPr>
          </a:p>
          <a:p>
            <a:pPr>
              <a:spcBef>
                <a:spcPct val="50000"/>
              </a:spcBef>
            </a:pPr>
            <a:endParaRPr kumimoji="1" lang="ru-RU" b="1"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ru-RU" b="1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755650"/>
          </a:xfrm>
        </p:spPr>
        <p:txBody>
          <a:bodyPr/>
          <a:lstStyle/>
          <a:p>
            <a:endParaRPr lang="ru-RU" sz="4000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1115615" y="332656"/>
            <a:ext cx="7048897" cy="619268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</a:pP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Макет декорационного оформления театральной постановки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ru-RU" sz="2000" dirty="0" smtClean="0">
                <a:solidFill>
                  <a:srgbClr val="6600CC"/>
                </a:solidFill>
              </a:rPr>
              <a:t>(материальная)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Эскизы костюмов к театральному спектаклю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(информационная)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Глобус 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dirty="0" smtClean="0">
                <a:solidFill>
                  <a:srgbClr val="6600CC"/>
                </a:solidFill>
              </a:rPr>
              <a:t>(</a:t>
            </a:r>
            <a:r>
              <a:rPr lang="ru-RU" sz="2000" dirty="0">
                <a:solidFill>
                  <a:srgbClr val="6600CC"/>
                </a:solidFill>
              </a:rPr>
              <a:t>материальная)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dirty="0">
                <a:solidFill>
                  <a:schemeClr val="accent5">
                    <a:lumMod val="10000"/>
                  </a:schemeClr>
                </a:solidFill>
              </a:rPr>
              <a:t>Атлас </a:t>
            </a:r>
            <a:endParaRPr lang="ru-RU" sz="20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ru-RU" sz="2000" dirty="0" smtClean="0">
                <a:solidFill>
                  <a:srgbClr val="C00000"/>
                </a:solidFill>
              </a:rPr>
              <a:t>(</a:t>
            </a:r>
            <a:r>
              <a:rPr lang="ru-RU" sz="2000" dirty="0">
                <a:solidFill>
                  <a:srgbClr val="C00000"/>
                </a:solidFill>
              </a:rPr>
              <a:t>информационная)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dirty="0">
                <a:solidFill>
                  <a:schemeClr val="accent5">
                    <a:lumMod val="10000"/>
                  </a:schemeClr>
                </a:solidFill>
              </a:rPr>
              <a:t>Генеалогическое </a:t>
            </a: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дерево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ru-RU" sz="2000" dirty="0">
                <a:solidFill>
                  <a:srgbClr val="C00000"/>
                </a:solidFill>
              </a:rPr>
              <a:t>(информационная)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Макет скелета человека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ru-RU" sz="2000" dirty="0" smtClean="0">
                <a:solidFill>
                  <a:srgbClr val="6600CC"/>
                </a:solidFill>
              </a:rPr>
              <a:t>(</a:t>
            </a:r>
            <a:r>
              <a:rPr lang="ru-RU" sz="2000" dirty="0">
                <a:solidFill>
                  <a:srgbClr val="6600CC"/>
                </a:solidFill>
              </a:rPr>
              <a:t>материальная)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dirty="0">
                <a:solidFill>
                  <a:schemeClr val="accent5">
                    <a:lumMod val="10000"/>
                  </a:schemeClr>
                </a:solidFill>
              </a:rPr>
              <a:t>Расписание движения поездов </a:t>
            </a:r>
            <a:endParaRPr lang="ru-RU" sz="20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ru-RU" sz="2000" dirty="0" smtClean="0">
                <a:solidFill>
                  <a:srgbClr val="C00000"/>
                </a:solidFill>
              </a:rPr>
              <a:t>(</a:t>
            </a:r>
            <a:r>
              <a:rPr lang="ru-RU" sz="2000" dirty="0">
                <a:solidFill>
                  <a:srgbClr val="C00000"/>
                </a:solidFill>
              </a:rPr>
              <a:t>информационная)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dirty="0">
                <a:solidFill>
                  <a:schemeClr val="accent5">
                    <a:lumMod val="10000"/>
                  </a:schemeClr>
                </a:solidFill>
              </a:rPr>
              <a:t>Схема метрополитена </a:t>
            </a:r>
            <a:endParaRPr lang="ru-RU" sz="2000" dirty="0" smtClean="0">
              <a:solidFill>
                <a:schemeClr val="accent5">
                  <a:lumMod val="10000"/>
                </a:schemeClr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ru-RU" sz="2000" dirty="0" smtClean="0">
                <a:solidFill>
                  <a:srgbClr val="C00000"/>
                </a:solidFill>
              </a:rPr>
              <a:t>(</a:t>
            </a:r>
            <a:r>
              <a:rPr lang="ru-RU" sz="2000" dirty="0">
                <a:solidFill>
                  <a:srgbClr val="C00000"/>
                </a:solidFill>
              </a:rPr>
              <a:t>информационная)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dirty="0">
                <a:solidFill>
                  <a:schemeClr val="accent5">
                    <a:lumMod val="10000"/>
                  </a:schemeClr>
                </a:solidFill>
              </a:rPr>
              <a:t>Оглавление </a:t>
            </a: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книги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ru-RU" sz="2000" dirty="0">
                <a:solidFill>
                  <a:srgbClr val="C00000"/>
                </a:solidFill>
              </a:rPr>
              <a:t>(информационная)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dirty="0">
                <a:solidFill>
                  <a:schemeClr val="accent5">
                    <a:lumMod val="10000"/>
                  </a:schemeClr>
                </a:solidFill>
              </a:rPr>
              <a:t>Формула определения площади </a:t>
            </a:r>
            <a:r>
              <a:rPr lang="ru-RU" sz="2000" dirty="0" smtClean="0">
                <a:solidFill>
                  <a:schemeClr val="accent5">
                    <a:lumMod val="10000"/>
                  </a:schemeClr>
                </a:solidFill>
              </a:rPr>
              <a:t>квадрата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dirty="0" smtClean="0">
                <a:solidFill>
                  <a:srgbClr val="C00000"/>
                </a:solidFill>
              </a:rPr>
              <a:t>(информационная</a:t>
            </a:r>
            <a:r>
              <a:rPr lang="ru-RU" sz="2000" dirty="0">
                <a:solidFill>
                  <a:srgbClr val="C00000"/>
                </a:solidFill>
              </a:rPr>
              <a:t>)</a:t>
            </a:r>
            <a:endParaRPr lang="ru-RU" sz="2200" dirty="0">
              <a:solidFill>
                <a:srgbClr val="C00000"/>
              </a:solidFill>
            </a:endParaRPr>
          </a:p>
          <a:p>
            <a:pPr marL="609600" indent="-609600">
              <a:lnSpc>
                <a:spcPct val="80000"/>
              </a:lnSpc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9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98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9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98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98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98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98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98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98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98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98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98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98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98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98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98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98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98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987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987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331913" y="1125538"/>
            <a:ext cx="4319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accent2"/>
                </a:solidFill>
                <a:latin typeface="Arial" charset="0"/>
              </a:rPr>
              <a:t>Вопрос </a:t>
            </a:r>
            <a:r>
              <a:rPr lang="ru-RU" b="1" dirty="0" smtClean="0">
                <a:solidFill>
                  <a:schemeClr val="accent2"/>
                </a:solidFill>
                <a:latin typeface="Arial" charset="0"/>
              </a:rPr>
              <a:t>№1</a:t>
            </a:r>
            <a:endParaRPr lang="ru-RU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331913" y="2133600"/>
            <a:ext cx="5435600" cy="51435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latin typeface="Arial" charset="0"/>
              </a:rPr>
              <a:t>Формула</a:t>
            </a:r>
            <a:r>
              <a:rPr lang="ru-RU" b="1">
                <a:latin typeface="Arial" charset="0"/>
              </a:rPr>
              <a:t> – это: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331913" y="3068638"/>
            <a:ext cx="7056437" cy="193675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ru-RU" sz="1800" b="1">
                <a:latin typeface="Arial" charset="0"/>
              </a:rPr>
              <a:t>адреса ячеек и знаки арифметических операций.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ru-RU" sz="1800" b="1">
                <a:latin typeface="Arial" charset="0"/>
              </a:rPr>
              <a:t>буквы и цифры, обозначающие адреса ячеек и знаки математических операций.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ru-RU" sz="1800" b="1">
                <a:latin typeface="Arial" charset="0"/>
              </a:rPr>
              <a:t>набор стандартных констант.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ru-RU" sz="1800" b="1">
                <a:latin typeface="Arial" charset="0"/>
              </a:rPr>
              <a:t>связь между исходными и рассчитываемыми данными</a:t>
            </a:r>
            <a:r>
              <a:rPr lang="ru-RU" sz="1800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 animBg="1"/>
      <p:bldP spid="61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403350" y="1125538"/>
            <a:ext cx="3311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accent2"/>
                </a:solidFill>
                <a:latin typeface="Arial" charset="0"/>
              </a:rPr>
              <a:t>Вопрос </a:t>
            </a:r>
            <a:r>
              <a:rPr lang="ru-RU" b="1" dirty="0" smtClean="0">
                <a:solidFill>
                  <a:schemeClr val="accent2"/>
                </a:solidFill>
                <a:latin typeface="Arial" charset="0"/>
              </a:rPr>
              <a:t>№2</a:t>
            </a:r>
            <a:endParaRPr lang="ru-RU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403350" y="2133600"/>
            <a:ext cx="5472113" cy="454025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latin typeface="Arial" charset="0"/>
              </a:rPr>
              <a:t> </a:t>
            </a:r>
            <a:r>
              <a:rPr lang="ru-RU" sz="2000" b="1">
                <a:latin typeface="Arial" charset="0"/>
              </a:rPr>
              <a:t>Относительна ссылка – это: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403350" y="2997200"/>
            <a:ext cx="5834063" cy="2760663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ru-RU" sz="1800" b="1">
                <a:latin typeface="Arial" charset="0"/>
              </a:rPr>
              <a:t>когда адрес, на который ссылается формула, при копировании не изменяется;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ru-RU" sz="1800" b="1">
                <a:latin typeface="Arial" charset="0"/>
              </a:rPr>
              <a:t>ссылка, полученная в результате копирования формулы;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ru-RU" sz="1800" b="1">
                <a:latin typeface="Arial" charset="0"/>
              </a:rPr>
              <a:t>когда адрес, на который ссылается формула, изменяется при копировании;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ru-RU" sz="1800" b="1">
                <a:latin typeface="Arial" charset="0"/>
              </a:rPr>
              <a:t>ссылка, полученная в результате перемещения формулы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 animBg="1"/>
      <p:bldP spid="71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258888" y="1125538"/>
            <a:ext cx="3311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accent2"/>
                </a:solidFill>
                <a:latin typeface="Arial" charset="0"/>
              </a:rPr>
              <a:t>Вопрос </a:t>
            </a:r>
            <a:r>
              <a:rPr lang="ru-RU" b="1" dirty="0" smtClean="0">
                <a:solidFill>
                  <a:schemeClr val="accent2"/>
                </a:solidFill>
                <a:latin typeface="Arial" charset="0"/>
              </a:rPr>
              <a:t>№3</a:t>
            </a:r>
            <a:endParaRPr lang="ru-RU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258888" y="2133600"/>
            <a:ext cx="5472112" cy="454025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latin typeface="Arial" charset="0"/>
              </a:rPr>
              <a:t> </a:t>
            </a:r>
            <a:r>
              <a:rPr lang="ru-RU" sz="2000" b="1">
                <a:latin typeface="Arial" charset="0"/>
              </a:rPr>
              <a:t>Абсолютная ссылка – это: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331913" y="2997200"/>
            <a:ext cx="5834062" cy="203132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ru-RU" sz="1800" dirty="0">
                <a:latin typeface="Arial" charset="0"/>
              </a:rPr>
              <a:t>когда адрес, на который ссылается формула, при копировании не изменяется;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ru-RU" sz="1800" dirty="0">
                <a:latin typeface="Arial" charset="0"/>
              </a:rPr>
              <a:t>ссылка, полученная в результате копирования формулы;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ru-RU" sz="1800" dirty="0">
                <a:latin typeface="Arial" charset="0"/>
              </a:rPr>
              <a:t>когда адрес, на который ссылается формула, изменяется при копировании</a:t>
            </a:r>
            <a:r>
              <a:rPr lang="ru-RU" sz="1800" dirty="0" smtClean="0">
                <a:latin typeface="Arial" charset="0"/>
              </a:rPr>
              <a:t>;</a:t>
            </a:r>
            <a:endParaRPr lang="ru-RU" sz="1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animBg="1"/>
      <p:bldP spid="81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WordArt 4"/>
          <p:cNvSpPr>
            <a:spLocks noChangeArrowheads="1" noChangeShapeType="1" noTextEdit="1"/>
          </p:cNvSpPr>
          <p:nvPr/>
        </p:nvSpPr>
        <p:spPr bwMode="auto">
          <a:xfrm>
            <a:off x="755650" y="1700213"/>
            <a:ext cx="7920038" cy="2160587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Моделирование биоритмов</a:t>
            </a:r>
          </a:p>
        </p:txBody>
      </p:sp>
      <p:pic>
        <p:nvPicPr>
          <p:cNvPr id="35845" name="Picture 5" descr="sphe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4076700"/>
            <a:ext cx="2017712" cy="2017713"/>
          </a:xfrm>
          <a:prstGeom prst="rect">
            <a:avLst/>
          </a:prstGeom>
          <a:noFill/>
          <a:ln w="9525" cap="rnd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58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042988" y="1844675"/>
            <a:ext cx="59769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latin typeface="Arial" charset="0"/>
              </a:rPr>
              <a:t>Существует теория, что жизнь человека подчиняется трем циклическим процессам, называемым биоритмами.</a:t>
            </a:r>
          </a:p>
        </p:txBody>
      </p:sp>
      <p:pic>
        <p:nvPicPr>
          <p:cNvPr id="11278" name="Picture 14" descr="j028401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5445125"/>
            <a:ext cx="704850" cy="857250"/>
          </a:xfrm>
          <a:prstGeom prst="rect">
            <a:avLst/>
          </a:prstGeom>
          <a:noFill/>
        </p:spPr>
      </p:pic>
      <p:pic>
        <p:nvPicPr>
          <p:cNvPr id="11279" name="Picture 15" descr="j028363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3789363"/>
            <a:ext cx="1000125" cy="1238250"/>
          </a:xfrm>
          <a:prstGeom prst="rect">
            <a:avLst/>
          </a:prstGeom>
          <a:noFill/>
        </p:spPr>
      </p:pic>
      <p:pic>
        <p:nvPicPr>
          <p:cNvPr id="11280" name="Picture 16" descr="j017811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250" y="2781300"/>
            <a:ext cx="1143000" cy="1152525"/>
          </a:xfrm>
          <a:prstGeom prst="rect">
            <a:avLst/>
          </a:prstGeom>
          <a:noFill/>
        </p:spPr>
      </p:pic>
      <p:sp>
        <p:nvSpPr>
          <p:cNvPr id="11281" name="WordArt 17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1331913" y="1125538"/>
            <a:ext cx="3971925" cy="48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Постановка задачи</a:t>
            </a:r>
          </a:p>
        </p:txBody>
      </p:sp>
      <p:sp>
        <p:nvSpPr>
          <p:cNvPr id="13" name="Овальная выноска 12"/>
          <p:cNvSpPr/>
          <p:nvPr/>
        </p:nvSpPr>
        <p:spPr>
          <a:xfrm>
            <a:off x="3571868" y="2786058"/>
            <a:ext cx="3000396" cy="85725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800" b="1" dirty="0" smtClean="0">
              <a:solidFill>
                <a:schemeClr val="tx1"/>
              </a:solidFill>
              <a:latin typeface="Arial" charset="0"/>
            </a:endParaRPr>
          </a:p>
          <a:p>
            <a:r>
              <a:rPr lang="ru-RU" sz="1800" b="1" dirty="0" smtClean="0">
                <a:solidFill>
                  <a:schemeClr val="tx1"/>
                </a:solidFill>
                <a:latin typeface="Arial" charset="0"/>
              </a:rPr>
              <a:t>Физический </a:t>
            </a:r>
            <a:r>
              <a:rPr lang="ru-RU" sz="1800" b="1" dirty="0" smtClean="0">
                <a:solidFill>
                  <a:schemeClr val="tx1"/>
                </a:solidFill>
                <a:latin typeface="Arial" charset="0"/>
              </a:rPr>
              <a:t>-23</a:t>
            </a:r>
          </a:p>
          <a:p>
            <a:pPr algn="ctr"/>
            <a:endParaRPr lang="ru-RU" dirty="0"/>
          </a:p>
        </p:txBody>
      </p:sp>
      <p:sp>
        <p:nvSpPr>
          <p:cNvPr id="14" name="Овальная выноска 13"/>
          <p:cNvSpPr/>
          <p:nvPr/>
        </p:nvSpPr>
        <p:spPr>
          <a:xfrm>
            <a:off x="2928926" y="4000504"/>
            <a:ext cx="3214710" cy="85725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800" b="1" dirty="0" smtClean="0">
              <a:solidFill>
                <a:schemeClr val="tx1"/>
              </a:solidFill>
              <a:latin typeface="Arial" charset="0"/>
            </a:endParaRPr>
          </a:p>
          <a:p>
            <a:r>
              <a:rPr lang="ru-RU" sz="1800" b="1" dirty="0" smtClean="0">
                <a:solidFill>
                  <a:schemeClr val="tx1"/>
                </a:solidFill>
                <a:latin typeface="Arial" charset="0"/>
              </a:rPr>
              <a:t>Эмоциональный </a:t>
            </a:r>
            <a:r>
              <a:rPr lang="ru-RU" sz="1800" b="1" dirty="0" smtClean="0">
                <a:solidFill>
                  <a:schemeClr val="tx1"/>
                </a:solidFill>
                <a:latin typeface="Arial" charset="0"/>
              </a:rPr>
              <a:t>-28</a:t>
            </a:r>
          </a:p>
          <a:p>
            <a:pPr algn="ctr"/>
            <a:endParaRPr lang="ru-RU" dirty="0"/>
          </a:p>
        </p:txBody>
      </p:sp>
      <p:sp>
        <p:nvSpPr>
          <p:cNvPr id="15" name="Овальная выноска 14"/>
          <p:cNvSpPr/>
          <p:nvPr/>
        </p:nvSpPr>
        <p:spPr>
          <a:xfrm>
            <a:off x="3357554" y="5214950"/>
            <a:ext cx="3857652" cy="85725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b="1" dirty="0" smtClean="0">
              <a:solidFill>
                <a:schemeClr val="tx1"/>
              </a:solidFill>
              <a:latin typeface="Arial" charset="0"/>
            </a:endParaRPr>
          </a:p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Arial" charset="0"/>
              </a:rPr>
              <a:t>Интеллектуальный </a:t>
            </a:r>
            <a:r>
              <a:rPr lang="ru-RU" sz="1800" b="1" dirty="0" smtClean="0">
                <a:solidFill>
                  <a:schemeClr val="tx1"/>
                </a:solidFill>
                <a:latin typeface="Arial" charset="0"/>
              </a:rPr>
              <a:t>-33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8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971550" y="404813"/>
            <a:ext cx="7704138" cy="93503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b="1" kern="1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Impact"/>
              </a:rPr>
              <a:t>Информационная модель</a:t>
            </a:r>
          </a:p>
        </p:txBody>
      </p:sp>
      <p:graphicFrame>
        <p:nvGraphicFramePr>
          <p:cNvPr id="16467" name="Group 83"/>
          <p:cNvGraphicFramePr>
            <a:graphicFrameLocks noGrp="1"/>
          </p:cNvGraphicFramePr>
          <p:nvPr/>
        </p:nvGraphicFramePr>
        <p:xfrm>
          <a:off x="900113" y="1557338"/>
          <a:ext cx="7789862" cy="4469448"/>
        </p:xfrm>
        <a:graphic>
          <a:graphicData uri="http://schemas.openxmlformats.org/drawingml/2006/table">
            <a:tbl>
              <a:tblPr/>
              <a:tblGrid>
                <a:gridCol w="1368425"/>
                <a:gridCol w="2841625"/>
                <a:gridCol w="1982787"/>
                <a:gridCol w="1597025"/>
              </a:tblGrid>
              <a:tr h="352425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Неуправляемые (константы)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Управляемые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92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Человек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Период физического цикла: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23 дня.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Период эмоционального цикла: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28 дней.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Период интеллектуального цикла: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33 дня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Дата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рождения.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Дата отсчета.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Длительность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otype Corsiva" pitchFamily="66" charset="0"/>
                          <a:cs typeface="Times New Roman" pitchFamily="18" charset="0"/>
                        </a:rPr>
                        <a:t> прогноза.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Arial" charset="0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Monotype Corsiva" pitchFamily="66" charset="0"/>
                        </a:rPr>
                        <a:t>Расчет и анализ биоритмов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16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770</TotalTime>
  <Words>499</Words>
  <Application>Microsoft Office PowerPoint</Application>
  <PresentationFormat>Экран (4:3)</PresentationFormat>
  <Paragraphs>103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Поток</vt:lpstr>
      <vt:lpstr>Диаграмма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МОУ СОШ №2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нр</cp:lastModifiedBy>
  <cp:revision>40</cp:revision>
  <dcterms:created xsi:type="dcterms:W3CDTF">2010-03-06T07:03:22Z</dcterms:created>
  <dcterms:modified xsi:type="dcterms:W3CDTF">2014-01-10T17:08:01Z</dcterms:modified>
</cp:coreProperties>
</file>