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0" r:id="rId4"/>
    <p:sldId id="281" r:id="rId5"/>
    <p:sldId id="282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83" r:id="rId14"/>
    <p:sldId id="285" r:id="rId15"/>
    <p:sldId id="284" r:id="rId16"/>
    <p:sldId id="286" r:id="rId17"/>
    <p:sldId id="263" r:id="rId18"/>
    <p:sldId id="277" r:id="rId19"/>
    <p:sldId id="264" r:id="rId20"/>
    <p:sldId id="267" r:id="rId21"/>
    <p:sldId id="265" r:id="rId22"/>
    <p:sldId id="274" r:id="rId23"/>
    <p:sldId id="273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6" autoAdjust="0"/>
  </p:normalViewPr>
  <p:slideViewPr>
    <p:cSldViewPr>
      <p:cViewPr varScale="1">
        <p:scale>
          <a:sx n="47" d="100"/>
          <a:sy n="47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C6B9-23B4-43EF-A9E8-0F9494731AA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9E3F-7A29-4C9D-8470-80A4B24C8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5150-482A-4F40-B0F0-DF96A87C616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1031-305B-43DB-9D77-BA4DD95C0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A3BB-9756-4772-BC9C-5715CB898159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88F5-13E2-4D29-A75A-BFCD96599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BCFB-1D35-476B-8654-9F466AB39435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7152-990A-430E-964F-F419FF67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A9CB-EEB5-4F3E-80FD-B31CF4197F0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C318-37FF-44F7-8721-8A398E9A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5913-3742-4A61-AD93-69CF158DDBD1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AF4E-91F2-4584-878B-6E3821F7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63DF-CC37-4DC4-8D48-7C0DD4668E3D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9BA6-5043-40CB-B6FC-3B2E32DA1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22FD-E257-4745-9A5F-7FDA5503D59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D8D3-C18C-41EF-BA65-E29B86C84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3722-C4D2-4A3C-B520-3BA9941241BE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681D-AD6B-4CF1-838F-A3759524F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080F-1E21-4516-A2C3-CB9D5F0A548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3814-8C8D-407A-8594-4A3D19B2C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BE91-9326-471F-898F-FF61D3AE42C3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8400-D5B9-4F21-8556-70EBA4EE4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3AF93-BE18-449B-845C-8F48B8BC0A8E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1F5C95-8D78-4AD4-A686-D24DFF3FA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-mon/mo/Data/d_05/m13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28352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Тематическая разработка</a:t>
            </a:r>
            <a:br>
              <a:rPr lang="ru-RU" smtClean="0"/>
            </a:br>
            <a:r>
              <a:rPr lang="ru-RU" smtClean="0"/>
              <a:t>«Создание учебных курсов для учащихся в системе </a:t>
            </a:r>
            <a:r>
              <a:rPr lang="en-US" smtClean="0"/>
              <a:t>Moodle</a:t>
            </a:r>
            <a:r>
              <a:rPr lang="ru-RU" smtClean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3886200"/>
            <a:ext cx="8567738" cy="24225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learning.9151394.ru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Учитель информатики и ИКТ </a:t>
            </a:r>
            <a:r>
              <a:rPr lang="ru-RU" dirty="0" err="1" smtClean="0">
                <a:solidFill>
                  <a:schemeClr val="tx1"/>
                </a:solidFill>
              </a:rPr>
              <a:t>Умбеткалиева</a:t>
            </a:r>
            <a:r>
              <a:rPr lang="ru-RU" dirty="0" smtClean="0">
                <a:solidFill>
                  <a:schemeClr val="tx1"/>
                </a:solidFill>
              </a:rPr>
              <a:t> Н. Т. ГБОУ СОШ № </a:t>
            </a:r>
            <a:r>
              <a:rPr lang="en-US" dirty="0" smtClean="0">
                <a:solidFill>
                  <a:schemeClr val="tx1"/>
                </a:solidFill>
              </a:rPr>
              <a:t>448</a:t>
            </a:r>
            <a:r>
              <a:rPr lang="ru-RU" dirty="0" smtClean="0">
                <a:solidFill>
                  <a:schemeClr val="tx1"/>
                </a:solidFill>
              </a:rPr>
              <a:t> г. Москвы</a:t>
            </a: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2013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852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6011863" y="4941888"/>
            <a:ext cx="15843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5508625" y="90805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65187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-171450"/>
            <a:ext cx="8785225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-87313"/>
            <a:ext cx="9972676" cy="718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467850" cy="73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10775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540875" cy="725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Line 5"/>
          <p:cNvSpPr>
            <a:spLocks noChangeShapeType="1"/>
          </p:cNvSpPr>
          <p:nvPr/>
        </p:nvSpPr>
        <p:spPr bwMode="auto">
          <a:xfrm flipH="1">
            <a:off x="1403350" y="620713"/>
            <a:ext cx="10810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9646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7145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Вопросы в тестах</a:t>
            </a:r>
            <a:br>
              <a:rPr lang="ru-RU" sz="4000" smtClean="0"/>
            </a:br>
            <a:r>
              <a:rPr lang="ru-RU" sz="4000" smtClean="0"/>
              <a:t>могут быть разных типов: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Множественный выбор</a:t>
            </a:r>
          </a:p>
          <a:p>
            <a:pPr eaLnBrk="1" hangingPunct="1"/>
            <a:r>
              <a:rPr lang="ru-RU" smtClean="0"/>
              <a:t>Короткий вопрос </a:t>
            </a:r>
          </a:p>
          <a:p>
            <a:pPr eaLnBrk="1" hangingPunct="1"/>
            <a:r>
              <a:rPr lang="ru-RU" smtClean="0"/>
              <a:t>Вычисляемый вопрос и т. 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44450"/>
            <a:ext cx="8831263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90" dirty="0" smtClean="0"/>
              <a:t>MOODLE. </a:t>
            </a:r>
            <a:r>
              <a:rPr lang="ru-RU" sz="4290" dirty="0" smtClean="0"/>
              <a:t>Виртуальная обучающая среда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960" dirty="0" smtClean="0"/>
              <a:t>Moodle</a:t>
            </a:r>
            <a:r>
              <a:rPr lang="ru-RU" sz="2960" dirty="0" smtClean="0"/>
              <a:t> – это программа, позволяющая интегрировать обучение в классе целиком в сеть, используя веб-технологии. Ученики смогут по-настоящему учиться, получая доступ ко многим ресурсам класса. Вы сможете эффективно организовать процесс обучения, в том числе и дистанционно, используя возможности </a:t>
            </a:r>
            <a:r>
              <a:rPr lang="en-US" sz="2960" dirty="0" smtClean="0"/>
              <a:t>Moodle</a:t>
            </a:r>
            <a:r>
              <a:rPr lang="ru-RU" sz="2960" dirty="0" smtClean="0"/>
              <a:t>: проведение семинаров, тестов, включение в урок различных объектов и ссылок из интернета, и многое другое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-133350"/>
            <a:ext cx="8739188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850" y="776288"/>
            <a:ext cx="84963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Задания для самостоятельного выполнения</a:t>
            </a:r>
            <a:endParaRPr lang="ru-RU"/>
          </a:p>
          <a:p>
            <a:pPr algn="ctr"/>
            <a:r>
              <a:rPr lang="ru-RU"/>
              <a:t>Задание 1.</a:t>
            </a:r>
          </a:p>
          <a:p>
            <a:pPr algn="ctr"/>
            <a:r>
              <a:rPr lang="ru-RU"/>
              <a:t>Составить блок схему и программу (на Кумир) для выражения: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  <a:p>
            <a:pPr algn="ctr"/>
            <a:r>
              <a:rPr lang="en-US"/>
              <a:t>a := b - b*2</a:t>
            </a:r>
            <a:endParaRPr lang="ru-RU"/>
          </a:p>
          <a:p>
            <a:pPr algn="ctr"/>
            <a:r>
              <a:rPr lang="en-US"/>
              <a:t>b := 24/a*4</a:t>
            </a:r>
            <a:endParaRPr lang="ru-RU"/>
          </a:p>
          <a:p>
            <a:pPr algn="ctr"/>
            <a:r>
              <a:rPr lang="ru-RU"/>
              <a:t>вывод</a:t>
            </a:r>
            <a:r>
              <a:rPr lang="en-US"/>
              <a:t> b</a:t>
            </a:r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Проверить при: а) </a:t>
            </a:r>
            <a:r>
              <a:rPr lang="en-US"/>
              <a:t>a</a:t>
            </a:r>
            <a:r>
              <a:rPr lang="ru-RU"/>
              <a:t>=4, </a:t>
            </a:r>
            <a:r>
              <a:rPr lang="en-US"/>
              <a:t>b</a:t>
            </a:r>
            <a:r>
              <a:rPr lang="ru-RU"/>
              <a:t> = 10;     б) </a:t>
            </a:r>
            <a:r>
              <a:rPr lang="en-US"/>
              <a:t>a</a:t>
            </a:r>
            <a:r>
              <a:rPr lang="ru-RU"/>
              <a:t>=5, </a:t>
            </a:r>
            <a:r>
              <a:rPr lang="en-US"/>
              <a:t>b</a:t>
            </a:r>
            <a:r>
              <a:rPr lang="ru-RU"/>
              <a:t> = -3,4</a:t>
            </a:r>
          </a:p>
          <a:p>
            <a:pPr algn="ctr"/>
            <a:endParaRPr lang="ru-RU"/>
          </a:p>
          <a:p>
            <a:pPr algn="ctr"/>
            <a:r>
              <a:rPr lang="ru-RU"/>
              <a:t>Задание 2.</a:t>
            </a:r>
          </a:p>
          <a:p>
            <a:pPr algn="ctr"/>
            <a:r>
              <a:rPr lang="ru-RU"/>
              <a:t>Определите значение переменной </a:t>
            </a:r>
            <a:r>
              <a:rPr lang="ru-RU" b="1" i="1"/>
              <a:t>a</a:t>
            </a:r>
            <a:r>
              <a:rPr lang="ru-RU"/>
              <a:t> в результате выполнения данного алгоритма:</a:t>
            </a:r>
          </a:p>
          <a:p>
            <a:pPr algn="ctr"/>
            <a:r>
              <a:rPr lang="ru-RU" b="1"/>
              <a:t>b </a:t>
            </a:r>
            <a:r>
              <a:rPr lang="ru-RU"/>
              <a:t>:= 3</a:t>
            </a:r>
          </a:p>
          <a:p>
            <a:pPr algn="ctr"/>
            <a:r>
              <a:rPr lang="ru-RU" b="1"/>
              <a:t>a </a:t>
            </a:r>
            <a:r>
              <a:rPr lang="ru-RU"/>
              <a:t>:= –8</a:t>
            </a:r>
          </a:p>
          <a:p>
            <a:pPr algn="ctr"/>
            <a:r>
              <a:rPr lang="ru-RU" b="1"/>
              <a:t>b </a:t>
            </a:r>
            <a:r>
              <a:rPr lang="ru-RU"/>
              <a:t>:= 7 – </a:t>
            </a:r>
            <a:r>
              <a:rPr lang="ru-RU" b="1"/>
              <a:t>a </a:t>
            </a:r>
            <a:r>
              <a:rPr lang="ru-RU"/>
              <a:t>+ </a:t>
            </a:r>
            <a:r>
              <a:rPr lang="ru-RU" b="1"/>
              <a:t>b</a:t>
            </a:r>
            <a:endParaRPr lang="ru-RU"/>
          </a:p>
          <a:p>
            <a:pPr algn="ctr"/>
            <a:r>
              <a:rPr lang="ru-RU" b="1"/>
              <a:t>a </a:t>
            </a:r>
            <a:r>
              <a:rPr lang="ru-RU"/>
              <a:t>:= </a:t>
            </a:r>
            <a:r>
              <a:rPr lang="ru-RU" b="1"/>
              <a:t>a </a:t>
            </a:r>
            <a:r>
              <a:rPr lang="ru-RU"/>
              <a:t>/ 2 + </a:t>
            </a:r>
            <a:r>
              <a:rPr lang="ru-RU" b="1"/>
              <a:t>b</a:t>
            </a:r>
            <a:endParaRPr lang="ru-RU"/>
          </a:p>
          <a:p>
            <a:pPr algn="ctr" eaLnBrk="0" hangingPunct="0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2"/>
          <p:cNvSpPr>
            <a:spLocks noChangeArrowheads="1"/>
          </p:cNvSpPr>
          <p:nvPr/>
        </p:nvSpPr>
        <p:spPr bwMode="auto">
          <a:xfrm>
            <a:off x="827088" y="-60325"/>
            <a:ext cx="76327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Задание для «Блок-схема. Линейный алгоритм»</a:t>
            </a:r>
          </a:p>
          <a:p>
            <a:r>
              <a:rPr lang="ru-RU" sz="1200">
                <a:latin typeface="Calibri" pitchFamily="34" charset="0"/>
              </a:rPr>
              <a:t>1. Какая фигура отвечает за вывод данных? </a:t>
            </a:r>
          </a:p>
          <a:p>
            <a:r>
              <a:rPr lang="ru-RU" sz="1200">
                <a:latin typeface="Calibri" pitchFamily="34" charset="0"/>
              </a:rPr>
              <a:t>Выберите ответ: </a:t>
            </a:r>
          </a:p>
          <a:p>
            <a:r>
              <a:rPr lang="ru-RU" sz="1200">
                <a:latin typeface="Calibri" pitchFamily="34" charset="0"/>
              </a:rPr>
              <a:t>эллипс</a:t>
            </a:r>
          </a:p>
          <a:p>
            <a:r>
              <a:rPr lang="ru-RU" sz="1200">
                <a:latin typeface="Calibri" pitchFamily="34" charset="0"/>
              </a:rPr>
              <a:t>прямоугольник</a:t>
            </a:r>
          </a:p>
          <a:p>
            <a:r>
              <a:rPr lang="ru-RU" sz="1200">
                <a:latin typeface="Calibri" pitchFamily="34" charset="0"/>
              </a:rPr>
              <a:t>параллелограмм</a:t>
            </a:r>
          </a:p>
          <a:p>
            <a:r>
              <a:rPr lang="ru-RU" sz="1200">
                <a:latin typeface="Calibri" pitchFamily="34" charset="0"/>
              </a:rPr>
              <a:t>ромб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sz="1200">
                <a:latin typeface="Calibri" pitchFamily="34" charset="0"/>
              </a:rPr>
              <a:t>2. Какая фигура отвечает за ввод данных?</a:t>
            </a:r>
          </a:p>
          <a:p>
            <a:r>
              <a:rPr lang="ru-RU" sz="1200">
                <a:latin typeface="Calibri" pitchFamily="34" charset="0"/>
              </a:rPr>
              <a:t>эллипс</a:t>
            </a:r>
          </a:p>
          <a:p>
            <a:r>
              <a:rPr lang="ru-RU" sz="1200">
                <a:latin typeface="Calibri" pitchFamily="34" charset="0"/>
              </a:rPr>
              <a:t>прямоугольник</a:t>
            </a:r>
          </a:p>
          <a:p>
            <a:r>
              <a:rPr lang="ru-RU" sz="1200">
                <a:latin typeface="Calibri" pitchFamily="34" charset="0"/>
              </a:rPr>
              <a:t>параллелограмм</a:t>
            </a:r>
          </a:p>
          <a:p>
            <a:r>
              <a:rPr lang="ru-RU" sz="1200">
                <a:latin typeface="Calibri" pitchFamily="34" charset="0"/>
              </a:rPr>
              <a:t>ромб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sz="1200">
                <a:latin typeface="Calibri" pitchFamily="34" charset="0"/>
              </a:rPr>
              <a:t>3. Надо присвоить переменной </a:t>
            </a:r>
            <a:r>
              <a:rPr lang="en-US" sz="1200">
                <a:latin typeface="Calibri" pitchFamily="34" charset="0"/>
              </a:rPr>
              <a:t>S </a:t>
            </a:r>
            <a:r>
              <a:rPr lang="ru-RU" sz="1200">
                <a:latin typeface="Calibri" pitchFamily="34" charset="0"/>
              </a:rPr>
              <a:t>значение 5. </a:t>
            </a:r>
          </a:p>
          <a:p>
            <a:r>
              <a:rPr lang="ru-RU" sz="1200">
                <a:latin typeface="Calibri" pitchFamily="34" charset="0"/>
              </a:rPr>
              <a:t>Какую фигуру придется для этого использовать?</a:t>
            </a:r>
          </a:p>
          <a:p>
            <a:r>
              <a:rPr lang="ru-RU" sz="1200">
                <a:latin typeface="Calibri" pitchFamily="34" charset="0"/>
              </a:rPr>
              <a:t>эллипс</a:t>
            </a:r>
          </a:p>
          <a:p>
            <a:r>
              <a:rPr lang="ru-RU" sz="1200">
                <a:latin typeface="Calibri" pitchFamily="34" charset="0"/>
              </a:rPr>
              <a:t>прямоугольник</a:t>
            </a:r>
          </a:p>
          <a:p>
            <a:r>
              <a:rPr lang="ru-RU" sz="1200">
                <a:latin typeface="Calibri" pitchFamily="34" charset="0"/>
              </a:rPr>
              <a:t>параллелограмм</a:t>
            </a:r>
          </a:p>
          <a:p>
            <a:r>
              <a:rPr lang="ru-RU" sz="1200">
                <a:latin typeface="Calibri" pitchFamily="34" charset="0"/>
              </a:rPr>
              <a:t>ромб</a:t>
            </a:r>
          </a:p>
          <a:p>
            <a:r>
              <a:rPr lang="ru-RU" sz="1200">
                <a:latin typeface="Calibri" pitchFamily="34" charset="0"/>
              </a:rPr>
              <a:t> </a:t>
            </a:r>
          </a:p>
          <a:p>
            <a:r>
              <a:rPr lang="ru-RU" sz="1200">
                <a:latin typeface="Calibri" pitchFamily="34" charset="0"/>
              </a:rPr>
              <a:t>4. Алгоритм заканчивается  следующей фигурой:</a:t>
            </a:r>
          </a:p>
          <a:p>
            <a:r>
              <a:rPr lang="ru-RU" sz="1200">
                <a:latin typeface="Calibri" pitchFamily="34" charset="0"/>
              </a:rPr>
              <a:t>эллипс</a:t>
            </a:r>
          </a:p>
          <a:p>
            <a:r>
              <a:rPr lang="ru-RU" sz="1200">
                <a:latin typeface="Calibri" pitchFamily="34" charset="0"/>
              </a:rPr>
              <a:t>прямоугольник</a:t>
            </a:r>
          </a:p>
          <a:p>
            <a:r>
              <a:rPr lang="ru-RU" sz="1200">
                <a:latin typeface="Calibri" pitchFamily="34" charset="0"/>
              </a:rPr>
              <a:t>параллелограмм</a:t>
            </a:r>
          </a:p>
          <a:p>
            <a:r>
              <a:rPr lang="ru-RU" sz="1200">
                <a:latin typeface="Calibri" pitchFamily="34" charset="0"/>
              </a:rPr>
              <a:t>ромб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sz="1200">
                <a:latin typeface="Calibri" pitchFamily="34" charset="0"/>
              </a:rPr>
              <a:t>5. Какое значение примет переменная </a:t>
            </a:r>
            <a:r>
              <a:rPr lang="ru-RU" sz="1200" b="1">
                <a:latin typeface="Calibri" pitchFamily="34" charset="0"/>
              </a:rPr>
              <a:t>а</a:t>
            </a:r>
            <a:r>
              <a:rPr lang="ru-RU" sz="1200">
                <a:latin typeface="Calibri" pitchFamily="34" charset="0"/>
              </a:rPr>
              <a:t> после выполнения </a:t>
            </a:r>
          </a:p>
          <a:p>
            <a:r>
              <a:rPr lang="ru-RU" sz="1200">
                <a:latin typeface="Calibri" pitchFamily="34" charset="0"/>
              </a:rPr>
              <a:t>следующих операторов:</a:t>
            </a:r>
          </a:p>
          <a:p>
            <a:r>
              <a:rPr lang="ru-RU" sz="1200" b="1">
                <a:latin typeface="Calibri" pitchFamily="34" charset="0"/>
              </a:rPr>
              <a:t>а:= 2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а:= а + 3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а:= а – 1</a:t>
            </a:r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Ответ: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000" smtClean="0"/>
              <a:t>Оценивание</a:t>
            </a:r>
          </a:p>
        </p:txBody>
      </p:sp>
      <p:pic>
        <p:nvPicPr>
          <p:cNvPr id="3993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08050"/>
            <a:ext cx="8229600" cy="5761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88913"/>
            <a:ext cx="8242300" cy="963612"/>
          </a:xfrm>
        </p:spPr>
      </p:pic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547688" indent="-411163" eaLnBrk="1" hangingPunct="1"/>
            <a:r>
              <a:rPr lang="ru-RU" smtClean="0"/>
              <a:t>Викепедия определяет дистанционное обучение так:</a:t>
            </a:r>
            <a:r>
              <a:rPr lang="ru-RU" b="1" smtClean="0"/>
              <a:t> «Дистанционное обучение</a:t>
            </a:r>
            <a:r>
              <a:rPr lang="ru-RU" smtClean="0"/>
              <a:t> (ДО) - совокупность технологий, обеспечивающих доставку обучаемым основного объема изучаемого материала, интерактивное взаимодействие обучаемых и преподавателей в процессе обучения, предоставление обучаемым возможности самостоятельной работы по освоению изучаемого материала, а также в процессе обучения.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115888"/>
            <a:ext cx="8728075" cy="1438275"/>
          </a:xfrm>
        </p:spPr>
      </p:pic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 eaLnBrk="1" hangingPunct="1"/>
            <a:r>
              <a:rPr lang="ru-RU" sz="2800" smtClean="0"/>
              <a:t>снизить затраты на проведение обучения (не требуется затрат на аренду помещений, поездок к месту учебы, как учащихся, так и преподавателей и т. п.); </a:t>
            </a:r>
          </a:p>
          <a:p>
            <a:pPr marL="547688" indent="-411163" eaLnBrk="1" hangingPunct="1"/>
            <a:r>
              <a:rPr lang="ru-RU" sz="2800" smtClean="0"/>
              <a:t>проводить обучение большого количества человек; </a:t>
            </a:r>
          </a:p>
          <a:p>
            <a:pPr marL="547688" indent="-411163" eaLnBrk="1" hangingPunct="1"/>
            <a:r>
              <a:rPr lang="ru-RU" sz="2800" smtClean="0"/>
              <a:t>повысить качество обучения за счет применения современных средств, объемных электронных библиотек и т.д. </a:t>
            </a:r>
          </a:p>
          <a:p>
            <a:pPr marL="547688" indent="-411163" eaLnBrk="1" hangingPunct="1"/>
            <a:r>
              <a:rPr lang="ru-RU" sz="2800" smtClean="0"/>
              <a:t>создать единую образовательную среду (особенно актуально для корпоративного обучения)».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03188"/>
            <a:ext cx="8242300" cy="1439862"/>
          </a:xfrm>
        </p:spPr>
      </p:pic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 eaLnBrk="1" hangingPunct="1"/>
            <a:r>
              <a:rPr lang="ru-RU" smtClean="0"/>
              <a:t>В нашей стране дистанционное обучение осуществляется согласно </a:t>
            </a:r>
            <a:r>
              <a:rPr lang="ru-RU" u="sng" smtClean="0">
                <a:hlinkClick r:id="rId3"/>
              </a:rPr>
              <a:t>приказу 137</a:t>
            </a:r>
            <a:r>
              <a:rPr lang="ru-RU" smtClean="0"/>
              <a:t> Министерства образования и науки РФ от 06.05.2005 «Об использовании дистанционных образовательных технологий».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Заявка на предоставление информационного пространства для разработки курса на сайте </a:t>
            </a:r>
            <a:r>
              <a:rPr lang="en-US" dirty="0"/>
              <a:t>learning.9151394.ru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4450"/>
            <a:ext cx="806450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4500"/>
            <a:ext cx="838835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4450"/>
            <a:ext cx="8713787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351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 Тематическая разработка «Создание учебных курсов для учащихся в системе Moodle»</vt:lpstr>
      <vt:lpstr>MOODLE. Виртуальная обучающая среда.</vt:lpstr>
      <vt:lpstr>Слайд 3</vt:lpstr>
      <vt:lpstr>Слайд 4</vt:lpstr>
      <vt:lpstr>Слайд 5</vt:lpstr>
      <vt:lpstr>         Заявка на предоставление информационного пространства для разработки курса на сайте learning.9151394.ru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Вопросы в тестах могут быть разных типов: </vt:lpstr>
      <vt:lpstr>Слайд 19</vt:lpstr>
      <vt:lpstr>Слайд 20</vt:lpstr>
      <vt:lpstr>Слайд 21</vt:lpstr>
      <vt:lpstr>Слайд 22</vt:lpstr>
      <vt:lpstr>Слайд 23</vt:lpstr>
      <vt:lpstr>Слайд 24</vt:lpstr>
      <vt:lpstr>Оценивание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учебных курсов в системе Moodle</dc:title>
  <dc:creator>user</dc:creator>
  <cp:lastModifiedBy>hp</cp:lastModifiedBy>
  <cp:revision>17</cp:revision>
  <dcterms:created xsi:type="dcterms:W3CDTF">2013-09-17T08:23:51Z</dcterms:created>
  <dcterms:modified xsi:type="dcterms:W3CDTF">2014-01-08T16:17:44Z</dcterms:modified>
</cp:coreProperties>
</file>