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  <p:sldMasterId id="2147483817" r:id="rId2"/>
    <p:sldMasterId id="2147483823" r:id="rId3"/>
    <p:sldMasterId id="2147483826" r:id="rId4"/>
    <p:sldMasterId id="2147483949" r:id="rId5"/>
  </p:sldMasterIdLst>
  <p:notesMasterIdLst>
    <p:notesMasterId r:id="rId42"/>
  </p:notesMasterIdLst>
  <p:sldIdLst>
    <p:sldId id="328" r:id="rId6"/>
    <p:sldId id="375" r:id="rId7"/>
    <p:sldId id="377" r:id="rId8"/>
    <p:sldId id="424" r:id="rId9"/>
    <p:sldId id="455" r:id="rId10"/>
    <p:sldId id="458" r:id="rId11"/>
    <p:sldId id="506" r:id="rId12"/>
    <p:sldId id="507" r:id="rId13"/>
    <p:sldId id="474" r:id="rId14"/>
    <p:sldId id="509" r:id="rId15"/>
    <p:sldId id="510" r:id="rId16"/>
    <p:sldId id="511" r:id="rId17"/>
    <p:sldId id="484" r:id="rId18"/>
    <p:sldId id="525" r:id="rId19"/>
    <p:sldId id="505" r:id="rId20"/>
    <p:sldId id="512" r:id="rId21"/>
    <p:sldId id="514" r:id="rId22"/>
    <p:sldId id="515" r:id="rId23"/>
    <p:sldId id="516" r:id="rId24"/>
    <p:sldId id="517" r:id="rId25"/>
    <p:sldId id="518" r:id="rId26"/>
    <p:sldId id="519" r:id="rId27"/>
    <p:sldId id="520" r:id="rId28"/>
    <p:sldId id="523" r:id="rId29"/>
    <p:sldId id="526" r:id="rId30"/>
    <p:sldId id="527" r:id="rId31"/>
    <p:sldId id="530" r:id="rId32"/>
    <p:sldId id="531" r:id="rId33"/>
    <p:sldId id="532" r:id="rId34"/>
    <p:sldId id="533" r:id="rId35"/>
    <p:sldId id="534" r:id="rId36"/>
    <p:sldId id="535" r:id="rId37"/>
    <p:sldId id="536" r:id="rId38"/>
    <p:sldId id="537" r:id="rId39"/>
    <p:sldId id="538" r:id="rId40"/>
    <p:sldId id="528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ivaldiD CL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ivaldiD CL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ivaldiD CL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ivaldiD CL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ivaldiD CL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ivaldiD CL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ivaldiD CL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ivaldiD CL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ivaldiD CL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9999"/>
    <a:srgbClr val="FF3300"/>
    <a:srgbClr val="00CC00"/>
    <a:srgbClr val="0000FF"/>
    <a:srgbClr val="F2F735"/>
    <a:srgbClr val="0080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8" autoAdjust="0"/>
    <p:restoredTop sz="94660"/>
  </p:normalViewPr>
  <p:slideViewPr>
    <p:cSldViewPr>
      <p:cViewPr varScale="1">
        <p:scale>
          <a:sx n="103" d="100"/>
          <a:sy n="103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C4C021B-D0E4-4D5A-8722-5D62E1F3C7A2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F803E24-D202-4819-9C83-960A6B9C4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333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DejaVu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DejaVu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DejaVu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DejaVu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DejaVu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DejaVu Sa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DejaVu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57C5B-4C93-42BA-9279-AC8C9F6EE628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AC211-B082-48E5-934A-B534575A1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429973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7924-EAED-45DC-9C41-E7DC372D49D9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02E2F-FACC-4EF2-AA93-EB154E12C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886532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FFE68-4B6A-4ADC-B624-C4E2F4D2D193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3BA88-DB26-4648-8967-E44CD6664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0531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DA27C-E98F-4004-9FAD-EBE9A8C67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01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BFF39-DE2A-46B0-A1CE-0528339C7385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B319D-4337-4DE5-890B-C6F5852EE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786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F0F52-119E-4193-AD6E-59DCECCD5B31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105F8-4000-4D4B-8450-71B19CB51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854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69030-8D10-45D8-A1BB-A6515BF4176B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DE308-7D37-4D74-8597-47CC5109E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906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14D29-A075-4C7B-9EE7-1F910051B842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3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5CED6-F3A6-4803-98FA-C4CCD5BBF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411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2BD75-BB12-410C-B472-5589E87A1AE1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CC115-2DE7-476C-84DA-C68218C9D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542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6E7EA-3A1C-43A7-93E6-287CA9EB0573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83268-BB69-4C78-A1AD-DA3AF78EA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568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9" name="Прямоугольник 8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24648-AC7A-4ECA-93E6-9F37B0B044B6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7B73A-B4E7-482C-B161-72E345C09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23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64B6A-D4E6-4C05-92C7-00954AAD7187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4AF92-021C-481D-9D06-21E4FD5B5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559315"/>
      </p:ext>
    </p:extLst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AE379-C773-4B12-93FC-F2F6BBE3A2EC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EC007DE-0224-4F99-8065-7ACF5FBDB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679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 useBgFill="1">
        <p:nvSpPr>
          <p:cNvPr id="8" name="Скругленный прямоугольник 7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 useBgFill="1">
        <p:nvSpPr>
          <p:cNvPr id="9" name="Скругленный прямоугольник 8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C3758-7403-4F2F-9458-32D45C505AAC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1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62B06-922D-4158-9DBC-E18B045CE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182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9CD0FC-B66D-45CF-BC98-69277EC531E1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E45D19-4F54-4F72-9B4B-C6705C8B5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037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E32D0-BBA9-4474-8E17-52E2E19851E8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D95F6-5913-4934-9390-C6DC732C9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144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9E069F-96D0-46A1-A6CF-479555BCC67E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BB56C0-D635-413D-A3B8-5C0DA7E22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675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8ECD6-1518-4ED8-A1E9-98890A8CE787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AF4E7-2E8E-4445-924C-69254DF6A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93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3405FA-208B-4660-A0C0-F9AC43D3EC73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38CFBA-50F1-454A-BCD8-871F71FE7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720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070A7-0640-4D44-8910-8E2CF1993ECE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2380A-41BC-4005-B326-C0973E8D1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571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2D5376-2E4E-4F26-933F-2426A378419F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029E72-2930-4DA8-89A9-D2FB4D283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42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F71CE6-BE25-498E-89CC-B014B13ED50B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5B678-1829-4CEC-8441-91A93D1D0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4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55499-628C-4253-ADA7-CD0B901987F8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B00CD-EF70-4124-8DE1-48DBCCEB9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655891"/>
      </p:ext>
    </p:extLst>
  </p:cSld>
  <p:clrMapOvr>
    <a:masterClrMapping/>
  </p:clrMapOvr>
  <p:transition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F17D4E-115C-4231-8A4D-B00D943C12FD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823665-0B51-4758-9309-6C9FDFB3C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0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9DF7E-531B-4C36-8B85-9C5DBDD8A47C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207C3-C770-4FC8-A001-88E4F6688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398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0352-162E-40B9-B300-A816D3C06C47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EC63C-12C3-4438-80AF-62051F6E4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2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B9A07-52CD-4735-8166-AFFB6A59BFA8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82F9C-0BCA-43FF-945B-59342F420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8664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263A8-5A00-48B7-945E-91EA91F10E6B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40F40-3C4F-4F19-A9AB-3B5028195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92369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24CB8-FD04-46BE-95C2-B8D701AFB378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4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F006A-0E54-400C-81DD-1A92FE4A9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6494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F2237-E770-4A75-910E-6FE8DEE202CB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3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78CE-13F8-4AE3-8474-4FC6CDFD5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832978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C0B5-F1D3-4A8D-A325-ED01D6391E3E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456BD-017F-4192-AF66-36BBC3894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26848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D0E28-F77A-4C35-9395-7E9AC06AC916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4118D-5B3C-4BA0-B99C-8EBDE7CD5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47712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028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030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032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" name="Дата 6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88262B6-26F8-4C3C-A831-76EE1ED574E2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17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C5EF4DC-2874-4FD4-9A5B-EDC43A895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Нижний колонтитул 9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70" r:id="rId12"/>
  </p:sldLayoutIdLst>
  <p:transition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9D8E69-C66D-4762-98E0-9FE2570521EF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04AD7A-1D8C-4BE9-B13F-766381E80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64" r:id="rId4"/>
    <p:sldLayoutId id="2147484274" r:id="rId5"/>
  </p:sldLayoutIdLst>
  <p:transition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5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" name="Дата 4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59C6DD9-63DD-44D4-B5C3-FAEB8B7BB32C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16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D705621-FA47-4653-BFE2-E4AF795A4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</p:sldLayoutIdLst>
  <p:transition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099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0" name="Дата 2"/>
          <p:cNvSpPr>
            <a:spLocks noGrp="1"/>
          </p:cNvSpPr>
          <p:nvPr>
            <p:ph type="dt" sz="half" idx="2"/>
          </p:nvPr>
        </p:nvSpPr>
        <p:spPr>
          <a:xfrm>
            <a:off x="6583363" y="612775"/>
            <a:ext cx="957262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328805E3-0DB5-4EB7-A509-D7FF28EF3AE5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21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4554E6B-ECE5-43E6-8EAF-D1E209BF5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</p:sldLayoutIdLst>
  <p:transition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Arial" charset="0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Arial" charset="0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Arial" charset="0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Arial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129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12F1EE55-E3C8-4A29-91AC-1BA15B27114C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9D01E5F-B9AF-4C97-A95A-D5AA2CE87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65" r:id="rId2"/>
    <p:sldLayoutId id="2147484280" r:id="rId3"/>
    <p:sldLayoutId id="2147484266" r:id="rId4"/>
    <p:sldLayoutId id="2147484281" r:id="rId5"/>
    <p:sldLayoutId id="2147484267" r:id="rId6"/>
    <p:sldLayoutId id="2147484282" r:id="rId7"/>
    <p:sldLayoutId id="2147484283" r:id="rId8"/>
    <p:sldLayoutId id="2147484284" r:id="rId9"/>
    <p:sldLayoutId id="2147484268" r:id="rId10"/>
    <p:sldLayoutId id="2147484269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/>
          </p:cNvSpPr>
          <p:nvPr>
            <p:ph type="title"/>
          </p:nvPr>
        </p:nvSpPr>
        <p:spPr>
          <a:xfrm>
            <a:off x="1042988" y="115888"/>
            <a:ext cx="7677150" cy="3286125"/>
          </a:xfrm>
          <a:ln w="76200" cmpd="tri"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00FF"/>
                </a:solidFill>
                <a:latin typeface="VivaldiD CL" pitchFamily="66" charset="0"/>
              </a:rPr>
              <a:t>Проектная технология на уроках информатики</a:t>
            </a:r>
          </a:p>
        </p:txBody>
      </p:sp>
      <p:pic>
        <p:nvPicPr>
          <p:cNvPr id="21507" name="Picture 5" descr="портфоли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857625"/>
            <a:ext cx="2735262" cy="2706688"/>
          </a:xfrm>
          <a:prstGeom prst="rect">
            <a:avLst/>
          </a:prstGeom>
          <a:noFill/>
          <a:ln w="38100" cmpd="dbl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4" name="Rectangle 4"/>
          <p:cNvSpPr>
            <a:spLocks noGrp="1"/>
          </p:cNvSpPr>
          <p:nvPr>
            <p:ph type="title"/>
          </p:nvPr>
        </p:nvSpPr>
        <p:spPr>
          <a:xfrm>
            <a:off x="539750" y="476672"/>
            <a:ext cx="8208963" cy="1728366"/>
          </a:xfr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5400000" scaled="1"/>
          </a:gradFill>
          <a:ln w="76200" cmpd="tri"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3300"/>
                </a:solidFill>
                <a:latin typeface="Calligraph" pitchFamily="2" charset="0"/>
              </a:rPr>
              <a:t>Классификация проектов </a:t>
            </a:r>
            <a:r>
              <a:rPr lang="ru-RU" sz="4000" b="1" dirty="0">
                <a:solidFill>
                  <a:srgbClr val="FF3300"/>
                </a:solidFill>
                <a:latin typeface="Calligraph" pitchFamily="2" charset="0"/>
              </a:rPr>
              <a:t>по предметно-содержательной области</a:t>
            </a:r>
            <a:endParaRPr lang="ru-RU" sz="4000" b="1" dirty="0" smtClean="0">
              <a:solidFill>
                <a:srgbClr val="FF3300"/>
              </a:solidFill>
              <a:latin typeface="Calligraph" pitchFamily="2" charset="0"/>
            </a:endParaRPr>
          </a:p>
        </p:txBody>
      </p:sp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971550" y="2276475"/>
            <a:ext cx="7416800" cy="2605088"/>
            <a:chOff x="971550" y="2276475"/>
            <a:chExt cx="7416800" cy="2605088"/>
          </a:xfrm>
        </p:grpSpPr>
        <p:sp>
          <p:nvSpPr>
            <p:cNvPr id="30724" name="Line 2"/>
            <p:cNvSpPr>
              <a:spLocks noChangeShapeType="1"/>
            </p:cNvSpPr>
            <p:nvPr/>
          </p:nvSpPr>
          <p:spPr bwMode="auto">
            <a:xfrm>
              <a:off x="5364163" y="2276475"/>
              <a:ext cx="936625" cy="18002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25" name="Line 3"/>
            <p:cNvSpPr>
              <a:spLocks noChangeShapeType="1"/>
            </p:cNvSpPr>
            <p:nvPr/>
          </p:nvSpPr>
          <p:spPr bwMode="auto">
            <a:xfrm flipH="1">
              <a:off x="3132138" y="2276475"/>
              <a:ext cx="935037" cy="18002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0726" name="AutoShape 6"/>
            <p:cNvSpPr>
              <a:spLocks noChangeArrowheads="1"/>
            </p:cNvSpPr>
            <p:nvPr/>
          </p:nvSpPr>
          <p:spPr bwMode="auto">
            <a:xfrm>
              <a:off x="4859338" y="4089400"/>
              <a:ext cx="3529012" cy="7921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60093"/>
                </a:gs>
                <a:gs pos="50000">
                  <a:schemeClr val="bg1"/>
                </a:gs>
                <a:gs pos="100000">
                  <a:srgbClr val="D60093"/>
                </a:gs>
              </a:gsLst>
              <a:lin ang="5400000" scaled="1"/>
            </a:gradFill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>
                  <a:latin typeface="Arial" charset="0"/>
                </a:rPr>
                <a:t>     </a:t>
              </a:r>
              <a:r>
                <a:rPr lang="ru-RU" dirty="0" err="1">
                  <a:latin typeface="Arial" charset="0"/>
                </a:rPr>
                <a:t>Межпредметный</a:t>
              </a:r>
              <a:r>
                <a:rPr lang="ru-RU" dirty="0">
                  <a:latin typeface="Arial" charset="0"/>
                </a:rPr>
                <a:t>	</a:t>
              </a:r>
            </a:p>
          </p:txBody>
        </p:sp>
        <p:sp>
          <p:nvSpPr>
            <p:cNvPr id="670729" name="AutoShape 9"/>
            <p:cNvSpPr>
              <a:spLocks noChangeArrowheads="1"/>
            </p:cNvSpPr>
            <p:nvPr/>
          </p:nvSpPr>
          <p:spPr bwMode="auto">
            <a:xfrm>
              <a:off x="971550" y="4081463"/>
              <a:ext cx="3529013" cy="7905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5400000" scaled="1"/>
            </a:gradFill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err="1">
                  <a:latin typeface="Arial" charset="0"/>
                </a:rPr>
                <a:t>Монопроект</a:t>
              </a:r>
              <a:endParaRPr lang="ru-RU" dirty="0">
                <a:latin typeface="Arial" charset="0"/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4" name="Rectangle 4"/>
          <p:cNvSpPr>
            <a:spLocks noGrp="1"/>
          </p:cNvSpPr>
          <p:nvPr>
            <p:ph type="title"/>
          </p:nvPr>
        </p:nvSpPr>
        <p:spPr>
          <a:xfrm>
            <a:off x="539750" y="692150"/>
            <a:ext cx="8208963" cy="1512888"/>
          </a:xfr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5400000" scaled="1"/>
          </a:gradFill>
          <a:ln w="76200" cmpd="tri"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3300"/>
                </a:solidFill>
                <a:latin typeface="Calligraph" pitchFamily="2" charset="0"/>
              </a:rPr>
              <a:t>Классификация проектов </a:t>
            </a:r>
            <a:r>
              <a:rPr lang="ru-RU" sz="4000" b="1" dirty="0">
                <a:solidFill>
                  <a:srgbClr val="FF3300"/>
                </a:solidFill>
                <a:latin typeface="Calligraph" pitchFamily="2" charset="0"/>
              </a:rPr>
              <a:t>по характеру координации </a:t>
            </a:r>
            <a:endParaRPr lang="ru-RU" sz="4000" b="1" dirty="0" smtClean="0">
              <a:solidFill>
                <a:srgbClr val="FF3300"/>
              </a:solidFill>
              <a:latin typeface="Calligraph" pitchFamily="2" charset="0"/>
            </a:endParaRPr>
          </a:p>
        </p:txBody>
      </p:sp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187450" y="2276475"/>
            <a:ext cx="7272338" cy="2311400"/>
            <a:chOff x="1187450" y="2276475"/>
            <a:chExt cx="7272338" cy="2311400"/>
          </a:xfrm>
        </p:grpSpPr>
        <p:sp>
          <p:nvSpPr>
            <p:cNvPr id="31748" name="Line 2"/>
            <p:cNvSpPr>
              <a:spLocks noChangeShapeType="1"/>
            </p:cNvSpPr>
            <p:nvPr/>
          </p:nvSpPr>
          <p:spPr bwMode="auto">
            <a:xfrm>
              <a:off x="5364163" y="2276475"/>
              <a:ext cx="792162" cy="15128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49" name="Line 3"/>
            <p:cNvSpPr>
              <a:spLocks noChangeShapeType="1"/>
            </p:cNvSpPr>
            <p:nvPr/>
          </p:nvSpPr>
          <p:spPr bwMode="auto">
            <a:xfrm flipH="1">
              <a:off x="3276600" y="2276475"/>
              <a:ext cx="790575" cy="15128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0726" name="AutoShape 6"/>
            <p:cNvSpPr>
              <a:spLocks noChangeArrowheads="1"/>
            </p:cNvSpPr>
            <p:nvPr/>
          </p:nvSpPr>
          <p:spPr bwMode="auto">
            <a:xfrm>
              <a:off x="5003800" y="3795713"/>
              <a:ext cx="3455988" cy="7921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60093"/>
                </a:gs>
                <a:gs pos="50000">
                  <a:schemeClr val="bg1"/>
                </a:gs>
                <a:gs pos="100000">
                  <a:srgbClr val="D60093"/>
                </a:gs>
              </a:gsLst>
              <a:lin ang="5400000" scaled="1"/>
            </a:gradFill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>
                  <a:latin typeface="Arial" charset="0"/>
                </a:rPr>
                <a:t>Скрытый</a:t>
              </a:r>
            </a:p>
          </p:txBody>
        </p:sp>
        <p:sp>
          <p:nvSpPr>
            <p:cNvPr id="670729" name="AutoShape 9"/>
            <p:cNvSpPr>
              <a:spLocks noChangeArrowheads="1"/>
            </p:cNvSpPr>
            <p:nvPr/>
          </p:nvSpPr>
          <p:spPr bwMode="auto">
            <a:xfrm>
              <a:off x="1187450" y="3789363"/>
              <a:ext cx="3529013" cy="7905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5400000" scaled="1"/>
            </a:gradFill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>
                  <a:latin typeface="Arial" charset="0"/>
                </a:rPr>
                <a:t>Непосредственный</a:t>
              </a: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4" name="Rectangle 4"/>
          <p:cNvSpPr>
            <a:spLocks noGrp="1"/>
          </p:cNvSpPr>
          <p:nvPr>
            <p:ph type="title"/>
          </p:nvPr>
        </p:nvSpPr>
        <p:spPr>
          <a:xfrm>
            <a:off x="539750" y="692150"/>
            <a:ext cx="8208963" cy="1512888"/>
          </a:xfr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5400000" scaled="1"/>
          </a:gradFill>
          <a:ln w="76200" cmpd="tri"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3300"/>
                </a:solidFill>
                <a:latin typeface="Calligraph" pitchFamily="2" charset="0"/>
              </a:rPr>
              <a:t>Классификация проектов </a:t>
            </a:r>
            <a:r>
              <a:rPr lang="ru-RU" sz="4000" b="1" dirty="0">
                <a:solidFill>
                  <a:srgbClr val="FF3300"/>
                </a:solidFill>
                <a:latin typeface="Calligraph" pitchFamily="2" charset="0"/>
              </a:rPr>
              <a:t>по количеству участников </a:t>
            </a:r>
            <a:r>
              <a:rPr lang="ru-RU" sz="4000" b="1" dirty="0" smtClean="0">
                <a:solidFill>
                  <a:srgbClr val="FF3300"/>
                </a:solidFill>
                <a:latin typeface="Calligraph" pitchFamily="2" charset="0"/>
              </a:rPr>
              <a:t> </a:t>
            </a:r>
          </a:p>
        </p:txBody>
      </p: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395288" y="2205038"/>
            <a:ext cx="8280400" cy="4319587"/>
            <a:chOff x="395288" y="2205038"/>
            <a:chExt cx="8280400" cy="4319587"/>
          </a:xfrm>
        </p:grpSpPr>
        <p:sp>
          <p:nvSpPr>
            <p:cNvPr id="32772" name="Line 2"/>
            <p:cNvSpPr>
              <a:spLocks noChangeShapeType="1"/>
            </p:cNvSpPr>
            <p:nvPr/>
          </p:nvSpPr>
          <p:spPr bwMode="auto">
            <a:xfrm>
              <a:off x="5364163" y="2276475"/>
              <a:ext cx="1728787" cy="3313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3" name="Line 3"/>
            <p:cNvSpPr>
              <a:spLocks noChangeShapeType="1"/>
            </p:cNvSpPr>
            <p:nvPr/>
          </p:nvSpPr>
          <p:spPr bwMode="auto">
            <a:xfrm flipH="1">
              <a:off x="2339975" y="2276475"/>
              <a:ext cx="1727200" cy="33845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0725" name="AutoShape 5"/>
            <p:cNvSpPr>
              <a:spLocks noChangeArrowheads="1"/>
            </p:cNvSpPr>
            <p:nvPr/>
          </p:nvSpPr>
          <p:spPr bwMode="auto">
            <a:xfrm>
              <a:off x="395288" y="2924175"/>
              <a:ext cx="2735262" cy="7921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FF"/>
                </a:gs>
                <a:gs pos="50000">
                  <a:schemeClr val="bg1"/>
                </a:gs>
                <a:gs pos="100000">
                  <a:srgbClr val="0000FF"/>
                </a:gs>
              </a:gsLst>
              <a:lin ang="5400000" scaled="1"/>
            </a:gradFill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>
                  <a:latin typeface="Arial" charset="0"/>
                </a:rPr>
                <a:t>Индивидуальный</a:t>
              </a:r>
            </a:p>
          </p:txBody>
        </p:sp>
        <p:sp>
          <p:nvSpPr>
            <p:cNvPr id="670726" name="AutoShape 6"/>
            <p:cNvSpPr>
              <a:spLocks noChangeArrowheads="1"/>
            </p:cNvSpPr>
            <p:nvPr/>
          </p:nvSpPr>
          <p:spPr bwMode="auto">
            <a:xfrm>
              <a:off x="5724525" y="5661025"/>
              <a:ext cx="2735263" cy="7921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60093"/>
                </a:gs>
                <a:gs pos="50000">
                  <a:schemeClr val="bg1"/>
                </a:gs>
                <a:gs pos="100000">
                  <a:srgbClr val="D60093"/>
                </a:gs>
              </a:gsLst>
              <a:lin ang="5400000" scaled="1"/>
            </a:gradFill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>
                  <a:latin typeface="Arial" charset="0"/>
                </a:rPr>
                <a:t>Массовый</a:t>
              </a:r>
            </a:p>
          </p:txBody>
        </p:sp>
        <p:sp>
          <p:nvSpPr>
            <p:cNvPr id="670727" name="AutoShape 7"/>
            <p:cNvSpPr>
              <a:spLocks noChangeArrowheads="1"/>
            </p:cNvSpPr>
            <p:nvPr/>
          </p:nvSpPr>
          <p:spPr bwMode="auto">
            <a:xfrm>
              <a:off x="2195513" y="4076700"/>
              <a:ext cx="4895850" cy="8651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>
                  <a:latin typeface="Arial" charset="0"/>
                </a:rPr>
                <a:t>Групповой</a:t>
              </a:r>
            </a:p>
          </p:txBody>
        </p:sp>
        <p:sp>
          <p:nvSpPr>
            <p:cNvPr id="670728" name="AutoShape 8"/>
            <p:cNvSpPr>
              <a:spLocks noChangeArrowheads="1"/>
            </p:cNvSpPr>
            <p:nvPr/>
          </p:nvSpPr>
          <p:spPr bwMode="auto">
            <a:xfrm>
              <a:off x="5940425" y="2997200"/>
              <a:ext cx="2735263" cy="7921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5000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>
                  <a:latin typeface="Arial" charset="0"/>
                </a:rPr>
                <a:t>Парный</a:t>
              </a:r>
            </a:p>
          </p:txBody>
        </p:sp>
        <p:sp>
          <p:nvSpPr>
            <p:cNvPr id="670729" name="AutoShape 9"/>
            <p:cNvSpPr>
              <a:spLocks noChangeArrowheads="1"/>
            </p:cNvSpPr>
            <p:nvPr/>
          </p:nvSpPr>
          <p:spPr bwMode="auto">
            <a:xfrm>
              <a:off x="592138" y="5734050"/>
              <a:ext cx="3529012" cy="7905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5400000" scaled="1"/>
            </a:gradFill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/>
                <a:t>Коллективный</a:t>
              </a:r>
              <a:endParaRPr lang="ru-RU" dirty="0">
                <a:latin typeface="Arial" charset="0"/>
              </a:endParaRPr>
            </a:p>
          </p:txBody>
        </p:sp>
        <p:sp>
          <p:nvSpPr>
            <p:cNvPr id="32779" name="Line 10"/>
            <p:cNvSpPr>
              <a:spLocks noChangeShapeType="1"/>
            </p:cNvSpPr>
            <p:nvPr/>
          </p:nvSpPr>
          <p:spPr bwMode="auto">
            <a:xfrm>
              <a:off x="4643438" y="2205038"/>
              <a:ext cx="0" cy="1871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80" name="Line 11"/>
            <p:cNvSpPr>
              <a:spLocks noChangeShapeType="1"/>
            </p:cNvSpPr>
            <p:nvPr/>
          </p:nvSpPr>
          <p:spPr bwMode="auto">
            <a:xfrm flipH="1">
              <a:off x="1619250" y="2205038"/>
              <a:ext cx="936625" cy="719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81" name="Line 12"/>
            <p:cNvSpPr>
              <a:spLocks noChangeShapeType="1"/>
            </p:cNvSpPr>
            <p:nvPr/>
          </p:nvSpPr>
          <p:spPr bwMode="auto">
            <a:xfrm>
              <a:off x="6372225" y="2276475"/>
              <a:ext cx="1008063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4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1425575"/>
          </a:xfrm>
          <a:gradFill rotWithShape="1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FF3300"/>
                </a:solidFill>
                <a:latin typeface="VivaldiD CL" pitchFamily="66" charset="0"/>
              </a:rPr>
              <a:t>Классификация проектов по продолжительности</a:t>
            </a:r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323850" y="1700213"/>
            <a:ext cx="8496300" cy="4103687"/>
            <a:chOff x="323850" y="1700213"/>
            <a:chExt cx="8496300" cy="4103687"/>
          </a:xfrm>
        </p:grpSpPr>
        <p:sp>
          <p:nvSpPr>
            <p:cNvPr id="33796" name="Line 2"/>
            <p:cNvSpPr>
              <a:spLocks noChangeShapeType="1"/>
            </p:cNvSpPr>
            <p:nvPr/>
          </p:nvSpPr>
          <p:spPr bwMode="auto">
            <a:xfrm>
              <a:off x="4859338" y="1773238"/>
              <a:ext cx="2160587" cy="29511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797" name="Line 3"/>
            <p:cNvSpPr>
              <a:spLocks noChangeShapeType="1"/>
            </p:cNvSpPr>
            <p:nvPr/>
          </p:nvSpPr>
          <p:spPr bwMode="auto">
            <a:xfrm flipH="1">
              <a:off x="1692275" y="1700213"/>
              <a:ext cx="2879725" cy="29527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0965" name="AutoShape 5"/>
            <p:cNvSpPr>
              <a:spLocks noChangeArrowheads="1"/>
            </p:cNvSpPr>
            <p:nvPr/>
          </p:nvSpPr>
          <p:spPr bwMode="auto">
            <a:xfrm>
              <a:off x="1476375" y="3141663"/>
              <a:ext cx="2592388" cy="10080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400">
                  <a:latin typeface="Arial" charset="0"/>
                </a:rPr>
                <a:t>Мини-проекты </a:t>
              </a:r>
            </a:p>
          </p:txBody>
        </p:sp>
        <p:sp>
          <p:nvSpPr>
            <p:cNvPr id="680966" name="AutoShape 6"/>
            <p:cNvSpPr>
              <a:spLocks noChangeArrowheads="1"/>
            </p:cNvSpPr>
            <p:nvPr/>
          </p:nvSpPr>
          <p:spPr bwMode="auto">
            <a:xfrm>
              <a:off x="4572000" y="3068638"/>
              <a:ext cx="3887788" cy="10795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0099"/>
                </a:gs>
                <a:gs pos="50000">
                  <a:schemeClr val="bg1"/>
                </a:gs>
                <a:gs pos="100000">
                  <a:srgbClr val="9900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400">
                  <a:latin typeface="Arial" charset="0"/>
                </a:rPr>
                <a:t>Краткосрочные проекты </a:t>
              </a:r>
            </a:p>
          </p:txBody>
        </p:sp>
        <p:sp>
          <p:nvSpPr>
            <p:cNvPr id="680967" name="AutoShape 7"/>
            <p:cNvSpPr>
              <a:spLocks noChangeArrowheads="1"/>
            </p:cNvSpPr>
            <p:nvPr/>
          </p:nvSpPr>
          <p:spPr bwMode="auto">
            <a:xfrm>
              <a:off x="323850" y="4652963"/>
              <a:ext cx="3600450" cy="10810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400">
                  <a:latin typeface="Arial" charset="0"/>
                </a:rPr>
                <a:t>Недельные проекты  </a:t>
              </a:r>
            </a:p>
          </p:txBody>
        </p:sp>
        <p:sp>
          <p:nvSpPr>
            <p:cNvPr id="680968" name="AutoShape 8"/>
            <p:cNvSpPr>
              <a:spLocks noChangeArrowheads="1"/>
            </p:cNvSpPr>
            <p:nvPr/>
          </p:nvSpPr>
          <p:spPr bwMode="auto">
            <a:xfrm>
              <a:off x="5580063" y="4724400"/>
              <a:ext cx="3240087" cy="10795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400" dirty="0">
                  <a:latin typeface="Arial" charset="0"/>
                </a:rPr>
                <a:t>Долгосрочные</a:t>
              </a:r>
            </a:p>
            <a:p>
              <a:pPr algn="ctr">
                <a:defRPr/>
              </a:pPr>
              <a:r>
                <a:rPr lang="ru-RU" sz="2400" dirty="0">
                  <a:latin typeface="Arial" charset="0"/>
                </a:rPr>
                <a:t> (годичные) проекты </a:t>
              </a:r>
            </a:p>
          </p:txBody>
        </p:sp>
        <p:sp>
          <p:nvSpPr>
            <p:cNvPr id="33802" name="Line 9"/>
            <p:cNvSpPr>
              <a:spLocks noChangeShapeType="1"/>
            </p:cNvSpPr>
            <p:nvPr/>
          </p:nvSpPr>
          <p:spPr bwMode="auto">
            <a:xfrm flipH="1">
              <a:off x="2700338" y="1700213"/>
              <a:ext cx="1727200" cy="1441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03" name="Line 10"/>
            <p:cNvSpPr>
              <a:spLocks noChangeShapeType="1"/>
            </p:cNvSpPr>
            <p:nvPr/>
          </p:nvSpPr>
          <p:spPr bwMode="auto">
            <a:xfrm>
              <a:off x="5076825" y="1773238"/>
              <a:ext cx="1439863" cy="1295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404813"/>
            <a:ext cx="7921625" cy="5545137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проектов на уроках информатики </a:t>
            </a:r>
          </a:p>
          <a:p>
            <a:pPr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Char char="-"/>
              <a:defRPr/>
            </a:pPr>
            <a:r>
              <a:rPr lang="ru-RU" dirty="0"/>
              <a:t>с</a:t>
            </a:r>
            <a:r>
              <a:rPr lang="ru-RU" dirty="0" smtClean="0"/>
              <a:t>оздание поздравительной открытки в программе </a:t>
            </a:r>
            <a:r>
              <a:rPr lang="en-US" dirty="0" smtClean="0"/>
              <a:t>MS PowerPoint</a:t>
            </a:r>
            <a:r>
              <a:rPr lang="ru-RU" dirty="0"/>
              <a:t>;</a:t>
            </a:r>
            <a:endParaRPr lang="en-US" dirty="0" smtClean="0"/>
          </a:p>
          <a:p>
            <a:pPr marL="342900" indent="-342900">
              <a:buFontTx/>
              <a:buChar char="-"/>
              <a:defRPr/>
            </a:pPr>
            <a:r>
              <a:rPr lang="ru-RU" dirty="0" smtClean="0"/>
              <a:t>создание визитной карточки в графическом редакторе </a:t>
            </a:r>
            <a:r>
              <a:rPr lang="en-US" dirty="0" smtClean="0"/>
              <a:t>Paint</a:t>
            </a:r>
            <a:r>
              <a:rPr lang="ru-RU" dirty="0" smtClean="0"/>
              <a:t>;</a:t>
            </a:r>
          </a:p>
          <a:p>
            <a:pPr marL="342900" indent="-342900">
              <a:buFontTx/>
              <a:buChar char="-"/>
              <a:defRPr/>
            </a:pPr>
            <a:r>
              <a:rPr lang="ru-RU" dirty="0"/>
              <a:t>р</a:t>
            </a:r>
            <a:r>
              <a:rPr lang="ru-RU" dirty="0" smtClean="0"/>
              <a:t>азработка </a:t>
            </a:r>
            <a:r>
              <a:rPr lang="ru-RU" dirty="0"/>
              <a:t>программы учета семейного бюджета в электронных таблицах </a:t>
            </a:r>
            <a:r>
              <a:rPr lang="en-US" dirty="0"/>
              <a:t>Microsoft </a:t>
            </a:r>
            <a:r>
              <a:rPr lang="en-US" dirty="0" smtClean="0"/>
              <a:t>Excel</a:t>
            </a:r>
            <a:r>
              <a:rPr lang="ru-RU" dirty="0" smtClean="0"/>
              <a:t>;</a:t>
            </a:r>
          </a:p>
          <a:p>
            <a:pPr marL="342900" indent="-342900">
              <a:buFontTx/>
              <a:buChar char="-"/>
              <a:defRPr/>
            </a:pPr>
            <a:r>
              <a:rPr lang="ru-RU" dirty="0" smtClean="0"/>
              <a:t>проект «Модель процесса», создание графической модели какого-либо процесса;</a:t>
            </a:r>
          </a:p>
          <a:p>
            <a:pPr marL="342900" indent="-342900">
              <a:buFontTx/>
              <a:buChar char="-"/>
              <a:defRPr/>
            </a:pPr>
            <a:r>
              <a:rPr lang="ru-RU" dirty="0" smtClean="0"/>
              <a:t>создание учащимися различных кроссвордов и газет, которые служат для проверки знаний;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 так далее.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ctrTitle"/>
          </p:nvPr>
        </p:nvSpPr>
        <p:spPr>
          <a:xfrm>
            <a:off x="250825" y="214313"/>
            <a:ext cx="8307388" cy="2278062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Урок по информатике в 9 классе по теме: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«Создание фотомонтажа в графическом редакторе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Gimp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358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2924175"/>
            <a:ext cx="8064500" cy="2665413"/>
          </a:xfrm>
        </p:spPr>
        <p:txBody>
          <a:bodyPr/>
          <a:lstStyle/>
          <a:p>
            <a:r>
              <a:rPr lang="ru-RU" smtClean="0"/>
              <a:t>Рассчитан для учащихся 9 классов в рамках изучения раздела «Интерфейс и основные возможности графических редакторов». Может использоваться в качестве обобщающего урока по разделу. Урок может быть адаптирован для использования с другими программами растровой и векторной графики.</a:t>
            </a:r>
          </a:p>
          <a:p>
            <a:endParaRPr lang="ru-RU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260350"/>
            <a:ext cx="8424863" cy="63373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Цели урока: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 smtClean="0"/>
              <a:t>приобрести </a:t>
            </a:r>
            <a:r>
              <a:rPr lang="ru-RU" dirty="0"/>
              <a:t>и закрепить знания и умения работы в </a:t>
            </a:r>
            <a:r>
              <a:rPr lang="ru-RU" dirty="0" err="1"/>
              <a:t>Gimp</a:t>
            </a:r>
            <a:r>
              <a:rPr lang="ru-RU" dirty="0"/>
              <a:t>; </a:t>
            </a:r>
            <a:endParaRPr lang="ru-RU" dirty="0" smtClean="0"/>
          </a:p>
          <a:p>
            <a:pPr marL="342900" indent="-342900" algn="just">
              <a:buFontTx/>
              <a:buChar char="-"/>
              <a:defRPr/>
            </a:pPr>
            <a:r>
              <a:rPr lang="ru-RU" dirty="0" smtClean="0"/>
              <a:t>повысить </a:t>
            </a:r>
            <a:r>
              <a:rPr lang="ru-RU" dirty="0"/>
              <a:t>интерес к учебному материалу, развивать кругозор и умение вести грамотный диалог с компьютером, правильно применять специальные термины и свободно оперировать </a:t>
            </a:r>
            <a:r>
              <a:rPr lang="ru-RU" dirty="0" smtClean="0"/>
              <a:t>ими;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 smtClean="0"/>
              <a:t>воспитывать </a:t>
            </a:r>
            <a:r>
              <a:rPr lang="ru-RU" dirty="0"/>
              <a:t>общую и информационную культуру, трудолюбие, усидчивость, терпение, бережное отношение к школьной технике. 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Задачи урока:</a:t>
            </a:r>
          </a:p>
          <a:p>
            <a:pPr>
              <a:defRPr/>
            </a:pPr>
            <a:r>
              <a:rPr lang="ru-RU" dirty="0" smtClean="0"/>
              <a:t>- изучить </a:t>
            </a:r>
            <a:r>
              <a:rPr lang="ru-RU" dirty="0"/>
              <a:t>основные этапы создания </a:t>
            </a:r>
            <a:r>
              <a:rPr lang="ru-RU" dirty="0" smtClean="0"/>
              <a:t>фотомонтажа;</a:t>
            </a:r>
            <a:endParaRPr lang="ru-RU" dirty="0"/>
          </a:p>
          <a:p>
            <a:pPr>
              <a:defRPr/>
            </a:pPr>
            <a:r>
              <a:rPr lang="ru-RU" dirty="0" smtClean="0"/>
              <a:t>- отработать </a:t>
            </a:r>
            <a:r>
              <a:rPr lang="ru-RU" dirty="0"/>
              <a:t>основные приемы работы с растровым графическим редактором </a:t>
            </a:r>
            <a:r>
              <a:rPr lang="ru-RU" dirty="0" err="1" smtClean="0"/>
              <a:t>Gimp</a:t>
            </a:r>
            <a:endParaRPr lang="ru-RU" dirty="0"/>
          </a:p>
          <a:p>
            <a:pPr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100013"/>
            <a:ext cx="9001125" cy="1241425"/>
          </a:xfrm>
        </p:spPr>
        <p:txBody>
          <a:bodyPr/>
          <a:lstStyle/>
          <a:p>
            <a:pPr marL="54864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1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</a:t>
            </a:r>
            <a:r>
              <a:rPr sz="4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1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создания</a:t>
            </a:r>
            <a:r>
              <a:rPr sz="4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sz="4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41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фотомонтажа</a:t>
            </a:r>
            <a:endParaRPr sz="41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323850" y="1524000"/>
            <a:ext cx="8142288" cy="1728788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Cambria" pitchFamily="18" charset="0"/>
              </a:rPr>
              <a:t>Открыть несколько изображений.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Cambria" pitchFamily="18" charset="0"/>
              </a:rPr>
              <a:t>(Нажать правой кнопкой мыши по имени фотографии,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Cambria" pitchFamily="18" charset="0"/>
              </a:rPr>
              <a:t>выбрать</a:t>
            </a:r>
            <a:r>
              <a:rPr lang="ru-RU" b="1" smtClean="0">
                <a:latin typeface="Cambria" pitchFamily="18" charset="0"/>
              </a:rPr>
              <a:t> «Открыть</a:t>
            </a:r>
            <a:r>
              <a:rPr lang="en-US" b="1" smtClean="0">
                <a:latin typeface="Rockwell" pitchFamily="18" charset="0"/>
              </a:rPr>
              <a:t> </a:t>
            </a:r>
            <a:r>
              <a:rPr lang="ru-RU" b="1" smtClean="0">
                <a:latin typeface="Cambria" pitchFamily="18" charset="0"/>
              </a:rPr>
              <a:t>в» </a:t>
            </a:r>
            <a:r>
              <a:rPr lang="en-US" smtClean="0">
                <a:latin typeface="Rockwell" pitchFamily="18" charset="0"/>
              </a:rPr>
              <a:t>GIMP</a:t>
            </a:r>
            <a:r>
              <a:rPr lang="ru-RU" smtClean="0">
                <a:latin typeface="Cambria" pitchFamily="18" charset="0"/>
              </a:rPr>
              <a:t>. )</a:t>
            </a: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214688"/>
            <a:ext cx="40401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214688"/>
            <a:ext cx="3643312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100013"/>
            <a:ext cx="9001125" cy="1241425"/>
          </a:xfrm>
        </p:spPr>
        <p:txBody>
          <a:bodyPr/>
          <a:lstStyle/>
          <a:p>
            <a:pPr marL="54864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100" b="1" dirty="0" err="1" smtClean="0">
                <a:solidFill>
                  <a:schemeClr val="accent2">
                    <a:lumMod val="50000"/>
                  </a:schemeClr>
                </a:solidFill>
              </a:rPr>
              <a:t>Технология</a:t>
            </a:r>
            <a:r>
              <a:rPr sz="41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z="4100" b="1" dirty="0" err="1" smtClean="0">
                <a:solidFill>
                  <a:schemeClr val="accent2">
                    <a:lumMod val="50000"/>
                  </a:schemeClr>
                </a:solidFill>
              </a:rPr>
              <a:t>создания</a:t>
            </a:r>
            <a:r>
              <a:rPr sz="41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sz="41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sz="4100" b="1" dirty="0" err="1" smtClean="0">
                <a:solidFill>
                  <a:schemeClr val="accent2">
                    <a:lumMod val="50000"/>
                  </a:schemeClr>
                </a:solidFill>
              </a:rPr>
              <a:t>фотомонтажа</a:t>
            </a:r>
            <a:endParaRPr sz="41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915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357188" y="1357313"/>
            <a:ext cx="8501062" cy="1928812"/>
          </a:xfrm>
        </p:spPr>
        <p:txBody>
          <a:bodyPr/>
          <a:lstStyle/>
          <a:p>
            <a:pPr eaLnBrk="1" hangingPunct="1"/>
            <a:r>
              <a:rPr lang="ru-RU" sz="2800" smtClean="0"/>
              <a:t>Чтобы открыть оба эти изображения в одном окне, нужно проследовать в меню </a:t>
            </a:r>
            <a:r>
              <a:rPr lang="ru-RU" sz="2800" b="1" smtClean="0"/>
              <a:t>Файл - Открыть как слои</a:t>
            </a:r>
            <a:r>
              <a:rPr lang="ru-RU" sz="2800" smtClean="0"/>
              <a:t>, и выбрать в списке сразу оба изображения. </a:t>
            </a:r>
            <a:r>
              <a:rPr lang="ru-RU" sz="2800" b="1" smtClean="0"/>
              <a:t> </a:t>
            </a:r>
            <a:endParaRPr lang="ru-RU" sz="2800" smtClean="0">
              <a:latin typeface="Cambria" pitchFamily="18" charset="0"/>
            </a:endParaRPr>
          </a:p>
        </p:txBody>
      </p:sp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43250"/>
            <a:ext cx="44767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2"/>
          <p:cNvSpPr txBox="1">
            <a:spLocks noChangeArrowheads="1"/>
          </p:cNvSpPr>
          <p:nvPr/>
        </p:nvSpPr>
        <p:spPr bwMode="auto">
          <a:xfrm>
            <a:off x="571500" y="1357313"/>
            <a:ext cx="811847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0513" indent="-290513" eaLnBrk="0" hangingPunct="0">
              <a:defRPr b="1">
                <a:solidFill>
                  <a:schemeClr val="tx1"/>
                </a:solidFill>
                <a:latin typeface="VivaldiD CL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ivaldiD CL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ivaldiD CL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ivaldiD CL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ivaldiD CL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ivaldiD CL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ivaldiD CL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ivaldiD CL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ivaldiD CL" pitchFamily="66" charset="0"/>
              </a:defRPr>
            </a:lvl9pPr>
          </a:lstStyle>
          <a:p>
            <a:pPr>
              <a:buFont typeface="Arial" pitchFamily="34" charset="0"/>
              <a:buChar char="•"/>
            </a:pPr>
            <a:endParaRPr lang="ru-RU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7920037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Содержимое 2"/>
          <p:cNvSpPr txBox="1">
            <a:spLocks/>
          </p:cNvSpPr>
          <p:nvPr/>
        </p:nvSpPr>
        <p:spPr bwMode="auto">
          <a:xfrm>
            <a:off x="500063" y="1571625"/>
            <a:ext cx="814228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ivaldiD CL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ivaldiD CL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ivaldiD CL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ivaldiD CL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ivaldiD CL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ivaldiD CL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ivaldiD CL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ivaldiD CL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ivaldiD CL" pitchFamily="66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Courier New" pitchFamily="49" charset="0"/>
              <a:buChar char="o"/>
            </a:pPr>
            <a:r>
              <a:rPr lang="ru-RU" sz="2400" b="0">
                <a:latin typeface="Times New Roman" pitchFamily="18" charset="0"/>
                <a:cs typeface="Times New Roman" pitchFamily="18" charset="0"/>
              </a:rPr>
              <a:t>Далее вызываем Быструю маску. Это можно сделать либо с помощью горячих клавиш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 Shift+Q, </a:t>
            </a:r>
            <a:r>
              <a:rPr lang="ru-RU" sz="2400" b="0">
                <a:latin typeface="Times New Roman" pitchFamily="18" charset="0"/>
                <a:cs typeface="Times New Roman" pitchFamily="18" charset="0"/>
              </a:rPr>
              <a:t>либо нажав на вот этот маленький значок, который находится в нижнем левом углу каждого окна с изображением.</a:t>
            </a:r>
          </a:p>
        </p:txBody>
      </p:sp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357563"/>
            <a:ext cx="3643312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2700338" y="260350"/>
            <a:ext cx="6130925" cy="706438"/>
          </a:xfrm>
          <a:ln w="76200" cmpd="tri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600" smtClean="0">
                <a:solidFill>
                  <a:srgbClr val="FF3300"/>
                </a:solidFill>
                <a:latin typeface="Monotype Corsiva" pitchFamily="66" charset="0"/>
              </a:rPr>
              <a:t>Проектная технология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3059113" y="1428750"/>
            <a:ext cx="5584825" cy="4786313"/>
          </a:xfrm>
          <a:ln w="76200" cmpd="tri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smtClean="0">
                <a:latin typeface="VivaldiD CL" pitchFamily="66" charset="0"/>
              </a:rPr>
              <a:t>***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b="1" smtClean="0">
                <a:latin typeface="VivaldiD CL" pitchFamily="66" charset="0"/>
              </a:rPr>
              <a:t>П</a:t>
            </a:r>
            <a:r>
              <a:rPr lang="ru-RU" sz="2000" smtClean="0"/>
              <a:t>отребность общества в поколении, способном ориентироваться в огромном информационном пространстве.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b="1" smtClean="0">
              <a:latin typeface="VivaldiD CL" pitchFamily="66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b="1" smtClean="0">
                <a:latin typeface="VivaldiD CL" pitchFamily="66" charset="0"/>
              </a:rPr>
              <a:t>***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b="1" smtClean="0">
                <a:latin typeface="VivaldiD CL" pitchFamily="66" charset="0"/>
              </a:rPr>
              <a:t>Н</a:t>
            </a:r>
            <a:r>
              <a:rPr lang="ru-RU" sz="2000" smtClean="0"/>
              <a:t>еобходимость научить приобретать новые знания самостоятельно, уметь пользоваться приобретёнными знаниями ими для решения новых познавательных и практических задач.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2000" smtClean="0"/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857250" y="714375"/>
            <a:ext cx="1600200" cy="1222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onotype Corsiva"/>
              </a:rPr>
              <a:t>Причина</a:t>
            </a:r>
          </a:p>
        </p:txBody>
      </p:sp>
      <p:pic>
        <p:nvPicPr>
          <p:cNvPr id="22533" name="Picture 5" descr="000360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357438"/>
            <a:ext cx="2457450" cy="2735262"/>
          </a:xfrm>
          <a:prstGeom prst="rect">
            <a:avLst/>
          </a:prstGeom>
          <a:noFill/>
          <a:ln w="38100" cmpd="dbl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214313" y="1571625"/>
            <a:ext cx="8786812" cy="2071688"/>
          </a:xfrm>
        </p:spPr>
        <p:txBody>
          <a:bodyPr/>
          <a:lstStyle/>
          <a:p>
            <a:r>
              <a:rPr lang="ru-RU" sz="3200" smtClean="0"/>
              <a:t>Теперь мы можем взять большую </a:t>
            </a:r>
            <a:r>
              <a:rPr lang="ru-RU" sz="3200" b="1" smtClean="0"/>
              <a:t>кисть</a:t>
            </a:r>
            <a:r>
              <a:rPr lang="ru-RU" sz="3200" smtClean="0"/>
              <a:t> с мягкими краями и начать убирать маску в тех местах изображения, где мы хотим иметь выделение.</a:t>
            </a:r>
          </a:p>
        </p:txBody>
      </p:sp>
      <p:sp>
        <p:nvSpPr>
          <p:cNvPr id="5" name="Заголовок 1"/>
          <p:cNvSpPr txBox="1"/>
          <p:nvPr/>
        </p:nvSpPr>
        <p:spPr>
          <a:xfrm>
            <a:off x="0" y="100013"/>
            <a:ext cx="9001125" cy="149225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marL="54864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500" b="0" kern="0" dirty="0">
                <a:solidFill>
                  <a:schemeClr val="accent2">
                    <a:lumMod val="50000"/>
                  </a:schemeClr>
                </a:solidFill>
                <a:effectLst>
                  <a:outerShdw dist="25502" dir="5400000">
                    <a:srgbClr val="000000"/>
                  </a:outerShdw>
                </a:effectLst>
                <a:latin typeface="Cambria"/>
              </a:rPr>
              <a:t>Технология создания </a:t>
            </a:r>
            <a:br>
              <a:rPr lang="ru-RU" sz="4500" b="0" kern="0" dirty="0">
                <a:solidFill>
                  <a:schemeClr val="accent2">
                    <a:lumMod val="50000"/>
                  </a:schemeClr>
                </a:solidFill>
                <a:effectLst>
                  <a:outerShdw dist="25502" dir="5400000">
                    <a:srgbClr val="000000"/>
                  </a:outerShdw>
                </a:effectLst>
                <a:latin typeface="Cambria"/>
              </a:rPr>
            </a:br>
            <a:r>
              <a:rPr lang="ru-RU" sz="4500" b="0" kern="0" dirty="0">
                <a:solidFill>
                  <a:schemeClr val="accent2">
                    <a:lumMod val="50000"/>
                  </a:schemeClr>
                </a:solidFill>
                <a:effectLst>
                  <a:outerShdw dist="25502" dir="5400000">
                    <a:srgbClr val="000000"/>
                  </a:outerShdw>
                </a:effectLst>
                <a:latin typeface="Cambria"/>
              </a:rPr>
              <a:t>фотомонтажа</a:t>
            </a: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214688"/>
            <a:ext cx="30289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246063" y="1214438"/>
            <a:ext cx="8897937" cy="2571750"/>
          </a:xfrm>
        </p:spPr>
        <p:txBody>
          <a:bodyPr/>
          <a:lstStyle/>
          <a:p>
            <a:r>
              <a:rPr lang="ru-RU" sz="2800" smtClean="0"/>
              <a:t>Рисуют по маске используя оттенки серого, как правило только </a:t>
            </a:r>
            <a:r>
              <a:rPr lang="ru-RU" sz="2800" b="1" smtClean="0"/>
              <a:t>черный</a:t>
            </a:r>
            <a:r>
              <a:rPr lang="ru-RU" sz="2800" smtClean="0"/>
              <a:t> и </a:t>
            </a:r>
            <a:r>
              <a:rPr lang="ru-RU" sz="2800" b="1" smtClean="0"/>
              <a:t>белый</a:t>
            </a:r>
            <a:r>
              <a:rPr lang="ru-RU" sz="2800" smtClean="0"/>
              <a:t> цвета. При этом черным цветом рисуют маску, а белым цветом ее убирают. Попробуйте выделить лишь верхнюю часть изображения, а нижняя пускай остается под маской.</a:t>
            </a:r>
          </a:p>
        </p:txBody>
      </p:sp>
      <p:sp>
        <p:nvSpPr>
          <p:cNvPr id="5" name="Заголовок 1"/>
          <p:cNvSpPr txBox="1"/>
          <p:nvPr/>
        </p:nvSpPr>
        <p:spPr>
          <a:xfrm>
            <a:off x="0" y="100013"/>
            <a:ext cx="9001125" cy="11144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marL="54864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kern="0" dirty="0">
                <a:solidFill>
                  <a:schemeClr val="accent2">
                    <a:lumMod val="50000"/>
                  </a:schemeClr>
                </a:solidFill>
                <a:effectLst>
                  <a:outerShdw dist="25502" dir="5400000">
                    <a:srgbClr val="000000"/>
                  </a:outerShdw>
                </a:effectLst>
                <a:latin typeface="Cambria"/>
              </a:rPr>
              <a:t>Технология создания </a:t>
            </a:r>
            <a:br>
              <a:rPr lang="ru-RU" sz="4000" b="0" kern="0" dirty="0">
                <a:solidFill>
                  <a:schemeClr val="accent2">
                    <a:lumMod val="50000"/>
                  </a:schemeClr>
                </a:solidFill>
                <a:effectLst>
                  <a:outerShdw dist="25502" dir="5400000">
                    <a:srgbClr val="000000"/>
                  </a:outerShdw>
                </a:effectLst>
                <a:latin typeface="Cambria"/>
              </a:rPr>
            </a:br>
            <a:r>
              <a:rPr lang="ru-RU" sz="4000" b="0" kern="0" dirty="0">
                <a:solidFill>
                  <a:schemeClr val="accent2">
                    <a:lumMod val="50000"/>
                  </a:schemeClr>
                </a:solidFill>
                <a:effectLst>
                  <a:outerShdw dist="25502" dir="5400000">
                    <a:srgbClr val="000000"/>
                  </a:outerShdw>
                </a:effectLst>
                <a:latin typeface="Cambria"/>
              </a:rPr>
              <a:t>фотомонтажа</a:t>
            </a: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786188"/>
            <a:ext cx="53244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одержимое 2"/>
          <p:cNvSpPr txBox="1">
            <a:spLocks noChangeArrowheads="1"/>
          </p:cNvSpPr>
          <p:nvPr/>
        </p:nvSpPr>
        <p:spPr bwMode="auto">
          <a:xfrm>
            <a:off x="285750" y="1268413"/>
            <a:ext cx="8288338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ivaldiD CL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ivaldiD CL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ivaldiD CL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ivaldiD CL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ivaldiD CL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ivaldiD CL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ivaldiD CL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ivaldiD CL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ivaldiD CL" pitchFamily="66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Courier New" pitchFamily="49" charset="0"/>
              <a:buChar char="o"/>
            </a:pPr>
            <a:r>
              <a:rPr lang="ru-RU" sz="2800" b="0">
                <a:latin typeface="Times New Roman" pitchFamily="18" charset="0"/>
                <a:cs typeface="Times New Roman" pitchFamily="18" charset="0"/>
              </a:rPr>
              <a:t>Теперь переключаемся обратно в нормальный режим, нажав на том же значке быстрой маски или клавишами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 Shift+Q. </a:t>
            </a:r>
            <a:r>
              <a:rPr lang="ru-RU" sz="2800" b="0">
                <a:latin typeface="Times New Roman" pitchFamily="18" charset="0"/>
                <a:cs typeface="Times New Roman" pitchFamily="18" charset="0"/>
              </a:rPr>
              <a:t>Получается вот такое выделение</a:t>
            </a:r>
          </a:p>
        </p:txBody>
      </p:sp>
      <p:sp>
        <p:nvSpPr>
          <p:cNvPr id="6" name="Заголовок 1"/>
          <p:cNvSpPr txBox="1"/>
          <p:nvPr/>
        </p:nvSpPr>
        <p:spPr>
          <a:xfrm>
            <a:off x="0" y="100013"/>
            <a:ext cx="9001125" cy="1168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marL="54864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500" b="0" kern="0" dirty="0">
                <a:solidFill>
                  <a:schemeClr val="accent2">
                    <a:lumMod val="50000"/>
                  </a:schemeClr>
                </a:solidFill>
                <a:effectLst>
                  <a:outerShdw dist="25502" dir="5400000">
                    <a:srgbClr val="000000"/>
                  </a:outerShdw>
                </a:effectLst>
                <a:latin typeface="Cambria"/>
              </a:rPr>
              <a:t>Технология создания </a:t>
            </a:r>
            <a:br>
              <a:rPr lang="ru-RU" sz="4500" b="0" kern="0" dirty="0">
                <a:solidFill>
                  <a:schemeClr val="accent2">
                    <a:lumMod val="50000"/>
                  </a:schemeClr>
                </a:solidFill>
                <a:effectLst>
                  <a:outerShdw dist="25502" dir="5400000">
                    <a:srgbClr val="000000"/>
                  </a:outerShdw>
                </a:effectLst>
                <a:latin typeface="Cambria"/>
              </a:rPr>
            </a:br>
            <a:r>
              <a:rPr lang="ru-RU" sz="4500" b="0" kern="0" dirty="0">
                <a:solidFill>
                  <a:schemeClr val="accent2">
                    <a:lumMod val="50000"/>
                  </a:schemeClr>
                </a:solidFill>
                <a:effectLst>
                  <a:outerShdw dist="25502" dir="5400000">
                    <a:srgbClr val="000000"/>
                  </a:outerShdw>
                </a:effectLst>
                <a:latin typeface="Cambria"/>
              </a:rPr>
              <a:t>фотомонтажа</a:t>
            </a: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857500"/>
            <a:ext cx="44767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284163" y="1714500"/>
            <a:ext cx="8288337" cy="1714500"/>
          </a:xfrm>
        </p:spPr>
        <p:txBody>
          <a:bodyPr/>
          <a:lstStyle/>
          <a:p>
            <a:pPr algn="just" eaLnBrk="1" hangingPunct="1"/>
            <a:r>
              <a:rPr lang="ru-RU" sz="3200" b="1" smtClean="0">
                <a:latin typeface="Cambria" pitchFamily="18" charset="0"/>
              </a:rPr>
              <a:t>Провести коррекцию цвета для каждого слоя фотографии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3200" smtClean="0">
                <a:latin typeface="Cambria" pitchFamily="18" charset="0"/>
              </a:rPr>
              <a:t>Цвет /</a:t>
            </a:r>
            <a:r>
              <a:rPr lang="en-US" sz="3200" smtClean="0">
                <a:latin typeface="Rockwell" pitchFamily="18" charset="0"/>
              </a:rPr>
              <a:t> </a:t>
            </a:r>
            <a:r>
              <a:rPr lang="ru-RU" sz="3200" smtClean="0">
                <a:latin typeface="Cambria" pitchFamily="18" charset="0"/>
              </a:rPr>
              <a:t>Уровни, Цветовой баланс, тон-насыщенность</a:t>
            </a:r>
          </a:p>
        </p:txBody>
      </p:sp>
      <p:pic>
        <p:nvPicPr>
          <p:cNvPr id="44035" name="Рисунок 5" descr="цветовой уровень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789363"/>
            <a:ext cx="2706688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/>
          <p:nvPr/>
        </p:nvSpPr>
        <p:spPr>
          <a:xfrm>
            <a:off x="0" y="100013"/>
            <a:ext cx="9001125" cy="149225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marL="54864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500" b="0" kern="0" dirty="0">
                <a:solidFill>
                  <a:schemeClr val="accent2">
                    <a:lumMod val="50000"/>
                  </a:schemeClr>
                </a:solidFill>
                <a:effectLst>
                  <a:outerShdw dist="25502" dir="5400000">
                    <a:srgbClr val="000000"/>
                  </a:outerShdw>
                </a:effectLst>
                <a:latin typeface="Cambria"/>
              </a:rPr>
              <a:t>Технология создания </a:t>
            </a:r>
            <a:br>
              <a:rPr lang="ru-RU" sz="4500" b="0" kern="0" dirty="0">
                <a:solidFill>
                  <a:schemeClr val="accent2">
                    <a:lumMod val="50000"/>
                  </a:schemeClr>
                </a:solidFill>
                <a:effectLst>
                  <a:outerShdw dist="25502" dir="5400000">
                    <a:srgbClr val="000000"/>
                  </a:outerShdw>
                </a:effectLst>
                <a:latin typeface="Cambria"/>
              </a:rPr>
            </a:br>
            <a:r>
              <a:rPr lang="ru-RU" sz="4500" b="0" kern="0" dirty="0">
                <a:solidFill>
                  <a:schemeClr val="accent2">
                    <a:lumMod val="50000"/>
                  </a:schemeClr>
                </a:solidFill>
                <a:effectLst>
                  <a:outerShdw dist="25502" dir="5400000">
                    <a:srgbClr val="000000"/>
                  </a:outerShdw>
                </a:effectLst>
                <a:latin typeface="Cambria"/>
              </a:rPr>
              <a:t>фотомонтажа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/>
          <p:nvPr/>
        </p:nvSpPr>
        <p:spPr>
          <a:xfrm>
            <a:off x="0" y="100013"/>
            <a:ext cx="9001125" cy="10429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marL="54864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0" kern="0" dirty="0">
                <a:solidFill>
                  <a:schemeClr val="accent2">
                    <a:lumMod val="50000"/>
                  </a:schemeClr>
                </a:solidFill>
                <a:effectLst>
                  <a:outerShdw dist="25502" dir="5400000">
                    <a:srgbClr val="000000"/>
                  </a:outerShdw>
                </a:effectLst>
                <a:latin typeface="Cambria"/>
              </a:rPr>
              <a:t>Технология создания </a:t>
            </a:r>
            <a:br>
              <a:rPr lang="ru-RU" sz="3600" b="0" kern="0" dirty="0">
                <a:solidFill>
                  <a:schemeClr val="accent2">
                    <a:lumMod val="50000"/>
                  </a:schemeClr>
                </a:solidFill>
                <a:effectLst>
                  <a:outerShdw dist="25502" dir="5400000">
                    <a:srgbClr val="000000"/>
                  </a:outerShdw>
                </a:effectLst>
                <a:latin typeface="Cambria"/>
              </a:rPr>
            </a:br>
            <a:r>
              <a:rPr lang="ru-RU" sz="3600" b="0" kern="0" dirty="0">
                <a:solidFill>
                  <a:schemeClr val="accent2">
                    <a:lumMod val="50000"/>
                  </a:schemeClr>
                </a:solidFill>
                <a:effectLst>
                  <a:outerShdw dist="25502" dir="5400000">
                    <a:srgbClr val="000000"/>
                  </a:outerShdw>
                </a:effectLst>
                <a:latin typeface="Cambria"/>
              </a:rPr>
              <a:t>фотомонтажа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28625" y="1143000"/>
            <a:ext cx="821531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ru-RU" sz="2400" b="0">
                <a:solidFill>
                  <a:srgbClr val="272419"/>
                </a:solidFill>
                <a:latin typeface="Times New Roman" pitchFamily="18" charset="0"/>
                <a:cs typeface="Times New Roman" pitchFamily="18" charset="0"/>
              </a:rPr>
              <a:t>Теперь мы удалим выделенную область, просто нажав клавишу </a:t>
            </a:r>
            <a:r>
              <a:rPr lang="ru-RU" sz="2400">
                <a:solidFill>
                  <a:srgbClr val="272419"/>
                </a:solidFill>
                <a:latin typeface="Times New Roman" pitchFamily="18" charset="0"/>
                <a:cs typeface="Times New Roman" pitchFamily="18" charset="0"/>
              </a:rPr>
              <a:t>Delete.</a:t>
            </a:r>
            <a:r>
              <a:rPr lang="ru-RU" sz="2400" b="0">
                <a:solidFill>
                  <a:srgbClr val="272419"/>
                </a:solidFill>
                <a:latin typeface="Times New Roman" pitchFamily="18" charset="0"/>
                <a:cs typeface="Times New Roman" pitchFamily="18" charset="0"/>
              </a:rPr>
              <a:t> Внимание! Если при этом вы не увидели картинки показанной ниже, а вместо этого выделенная область заполнилась белым цветом, это означает что у вас не включен канал прозрачности (Альфа-канал). Просто выберите в меню Слой - Прозрачность - Добавить альфа-канал</a:t>
            </a:r>
            <a:r>
              <a:rPr lang="ru-RU" sz="1000">
                <a:solidFill>
                  <a:srgbClr val="272419"/>
                </a:solidFill>
                <a:latin typeface="Helvetica"/>
                <a:cs typeface="Times New Roman" pitchFamily="18" charset="0"/>
              </a:rPr>
              <a:t>.</a:t>
            </a:r>
            <a:endParaRPr lang="ru-RU" sz="2800"/>
          </a:p>
        </p:txBody>
      </p:sp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357563"/>
            <a:ext cx="46958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333375"/>
            <a:ext cx="8424863" cy="5903913"/>
          </a:xfrm>
        </p:spPr>
        <p:txBody>
          <a:bodyPr/>
          <a:lstStyle/>
          <a:p>
            <a:pPr algn="just"/>
            <a:r>
              <a:rPr lang="ru-RU" smtClean="0"/>
              <a:t>После объяснения учащиеся переходят к практической части работы. Их задача создать фотомонтаж из предложенных материалов. Учитель при необходимости проводит индивидуальное консультирование.</a:t>
            </a:r>
          </a:p>
          <a:p>
            <a:pPr algn="just"/>
            <a:r>
              <a:rPr lang="ru-RU" smtClean="0"/>
              <a:t>Материалы находятся на компьютере:</a:t>
            </a:r>
          </a:p>
          <a:p>
            <a:pPr algn="just"/>
            <a:endParaRPr lang="ru-RU" smtClean="0"/>
          </a:p>
          <a:p>
            <a:pPr algn="just"/>
            <a:endParaRPr lang="ru-RU" smtClean="0"/>
          </a:p>
          <a:p>
            <a:pPr algn="just"/>
            <a:endParaRPr lang="ru-RU" smtClean="0"/>
          </a:p>
          <a:p>
            <a:pPr algn="just"/>
            <a:endParaRPr lang="ru-RU" smtClean="0"/>
          </a:p>
          <a:p>
            <a:pPr algn="just"/>
            <a:endParaRPr lang="ru-RU" smtClean="0"/>
          </a:p>
          <a:p>
            <a:pPr algn="just"/>
            <a:endParaRPr lang="ru-RU" smtClean="0"/>
          </a:p>
          <a:p>
            <a:pPr algn="just"/>
            <a:r>
              <a:rPr lang="ru-RU" smtClean="0"/>
              <a:t>По результатам выполнения компьютерного фотомонтажа выставляются оценки за урок.</a:t>
            </a:r>
          </a:p>
          <a:p>
            <a:pPr algn="just"/>
            <a:endParaRPr lang="ru-RU" smtClean="0"/>
          </a:p>
          <a:p>
            <a:endParaRPr lang="ru-RU" smtClean="0"/>
          </a:p>
        </p:txBody>
      </p:sp>
      <p:pic>
        <p:nvPicPr>
          <p:cNvPr id="46083" name="Picture 4" descr="I:\Занятие 5\PowerPoint\фото для презентаций\AVTO_23-06-06\Pobeda.files\image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2564904"/>
            <a:ext cx="2952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 descr="I:\почта\doroga_derevya_solnechnyy_svet_luchi_zelen_leto_6402_1920x1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64904"/>
            <a:ext cx="3967162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476250"/>
            <a:ext cx="8135937" cy="5162550"/>
          </a:xfrm>
        </p:spPr>
        <p:txBody>
          <a:bodyPr/>
          <a:lstStyle/>
          <a:p>
            <a:pPr>
              <a:defRPr/>
            </a:pPr>
            <a:endParaRPr lang="ru-RU" sz="3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дом учащиеся получают задание в виде создания проекта - фотомонтажа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тему 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и мой любимый киногерой 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актер, актриса)»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3125788"/>
          </a:xfrm>
        </p:spPr>
        <p:txBody>
          <a:bodyPr/>
          <a:lstStyle/>
          <a:p>
            <a:pPr algn="ctr"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визитных карточек с использованием программы 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Paint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Прямоугольник 1"/>
          <p:cNvSpPr>
            <a:spLocks noChangeArrowheads="1"/>
          </p:cNvSpPr>
          <p:nvPr/>
        </p:nvSpPr>
        <p:spPr bwMode="auto">
          <a:xfrm>
            <a:off x="1042988" y="3716338"/>
            <a:ext cx="6553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Проект рассчитан для учащихся 5-7 классов в рамках изучения раздела «Растровая графика».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Стандартная визитная карточка</a:t>
            </a:r>
          </a:p>
        </p:txBody>
      </p:sp>
      <p:pic>
        <p:nvPicPr>
          <p:cNvPr id="49155" name="Picture 4" descr="ink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058025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395288" y="5516563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ivaldiD CL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ivaldiD CL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ivaldiD CL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ivaldiD CL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ivaldiD CL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ivaldiD CL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ivaldiD CL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ivaldiD CL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ivaldiD CL" pitchFamily="66" charset="0"/>
              </a:defRPr>
            </a:lvl9pPr>
          </a:lstStyle>
          <a:p>
            <a:pPr algn="ctr" eaLnBrk="1" hangingPunct="1"/>
            <a:r>
              <a:rPr lang="ru-RU" sz="2000" dirty="0"/>
              <a:t>указываются фамилия, имя, отчество, название фирмы, </a:t>
            </a:r>
          </a:p>
          <a:p>
            <a:pPr algn="ctr" eaLnBrk="1" hangingPunct="1"/>
            <a:r>
              <a:rPr lang="ru-RU" sz="2000" dirty="0"/>
              <a:t>полное название должности, адрес, служебный телефон и </a:t>
            </a:r>
          </a:p>
          <a:p>
            <a:pPr algn="ctr" eaLnBrk="1" hangingPunct="1"/>
            <a:r>
              <a:rPr lang="ru-RU" sz="2000" dirty="0"/>
              <a:t>телефон фирмы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Примеры визитных карточек</a:t>
            </a:r>
          </a:p>
        </p:txBody>
      </p:sp>
      <p:pic>
        <p:nvPicPr>
          <p:cNvPr id="50179" name="Picture 5" descr="AUT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298575"/>
            <a:ext cx="4608512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6" descr="AU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60800"/>
            <a:ext cx="4392612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7" descr="ink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60800"/>
            <a:ext cx="4321175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8" descr="koro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98575"/>
            <a:ext cx="417671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2700338" y="260350"/>
            <a:ext cx="6130925" cy="706438"/>
          </a:xfrm>
          <a:ln w="76200" cmpd="tri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600" dirty="0" smtClean="0">
                <a:solidFill>
                  <a:srgbClr val="0000FF"/>
                </a:solidFill>
                <a:latin typeface="Monotype Corsiva" pitchFamily="66" charset="0"/>
              </a:rPr>
              <a:t>Проектная технология</a:t>
            </a:r>
          </a:p>
        </p:txBody>
      </p:sp>
      <p:sp>
        <p:nvSpPr>
          <p:cNvPr id="530435" name="Rectangle 3"/>
          <p:cNvSpPr>
            <a:spLocks noGrp="1"/>
          </p:cNvSpPr>
          <p:nvPr>
            <p:ph idx="1"/>
          </p:nvPr>
        </p:nvSpPr>
        <p:spPr>
          <a:xfrm>
            <a:off x="3132138" y="2060575"/>
            <a:ext cx="5770562" cy="3557588"/>
          </a:xfrm>
          <a:ln w="76200" cmpd="tri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800" b="1" smtClean="0">
                <a:latin typeface="VivaldiD CL" pitchFamily="66" charset="0"/>
              </a:rPr>
              <a:t>О</a:t>
            </a:r>
            <a:r>
              <a:rPr lang="ru-RU" smtClean="0"/>
              <a:t>рганизация обучения, при котором 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учащиеся приобретают знания в процессе планирования и выполнения практических заданий</a:t>
            </a:r>
            <a:r>
              <a:rPr lang="ru-RU" smtClean="0"/>
              <a:t>  - </a:t>
            </a:r>
            <a:r>
              <a:rPr lang="ru-RU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проектов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1042988" y="2133600"/>
            <a:ext cx="1600200" cy="1222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onotype Corsiva"/>
              </a:rPr>
              <a:t>Цель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Алгоритм создания визитки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установить размер листа для визитной карточки. </a:t>
            </a:r>
            <a:r>
              <a:rPr lang="ru-RU" b="1" i="1" smtClean="0"/>
              <a:t>Рисунок </a:t>
            </a:r>
            <a:r>
              <a:rPr lang="ru-RU" b="1" i="1" smtClean="0">
                <a:sym typeface="Wingdings" pitchFamily="2" charset="2"/>
              </a:rPr>
              <a:t></a:t>
            </a:r>
            <a:r>
              <a:rPr lang="en-US" b="1" i="1" smtClean="0">
                <a:sym typeface="Wingdings" pitchFamily="2" charset="2"/>
              </a:rPr>
              <a:t> </a:t>
            </a:r>
            <a:r>
              <a:rPr lang="ru-RU" b="1" i="1" smtClean="0">
                <a:sym typeface="Wingdings" pitchFamily="2" charset="2"/>
              </a:rPr>
              <a:t>Атрибуты</a:t>
            </a:r>
            <a:endParaRPr lang="ru-RU" b="1" i="1" smtClean="0"/>
          </a:p>
          <a:p>
            <a:r>
              <a:rPr lang="ru-RU" smtClean="0"/>
              <a:t>ввести надписи,  используя инструмент «текст» </a:t>
            </a:r>
            <a:r>
              <a:rPr lang="ru-RU" sz="4400" b="1" smtClean="0"/>
              <a:t>А</a:t>
            </a:r>
            <a:r>
              <a:rPr lang="ru-RU" smtClean="0"/>
              <a:t>.</a:t>
            </a:r>
          </a:p>
          <a:p>
            <a:r>
              <a:rPr lang="ru-RU" smtClean="0"/>
              <a:t>изобразить небольшой рисунок-эмблему</a:t>
            </a:r>
          </a:p>
          <a:p>
            <a:r>
              <a:rPr lang="ru-RU" smtClean="0"/>
              <a:t>сохранить работу и распечатать ее.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150"/>
            <a:ext cx="7772400" cy="230505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Разработка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программы учета семейного бюджета в электронных таблицах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Microsoft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Excel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5222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3213100"/>
            <a:ext cx="6400800" cy="1752600"/>
          </a:xfrm>
        </p:spPr>
        <p:txBody>
          <a:bodyPr/>
          <a:lstStyle/>
          <a:p>
            <a:r>
              <a:rPr lang="ru-RU" smtClean="0"/>
              <a:t>Проект рассчитан для учащихся 8-9 классов в рамках изучения раздела «Кодирование и обработка числовой информации». </a:t>
            </a:r>
          </a:p>
          <a:p>
            <a:endParaRPr lang="ru-RU" smtClean="0"/>
          </a:p>
        </p:txBody>
      </p:sp>
      <p:pic>
        <p:nvPicPr>
          <p:cNvPr id="52228" name="Picture 5" descr="анимацм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10125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0" name="Rectangle 116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6635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Перечень товаров и услуг</a:t>
            </a:r>
          </a:p>
        </p:txBody>
      </p:sp>
      <p:graphicFrame>
        <p:nvGraphicFramePr>
          <p:cNvPr id="16759" name="Group 375"/>
          <p:cNvGraphicFramePr>
            <a:graphicFrameLocks noGrp="1"/>
          </p:cNvGraphicFramePr>
          <p:nvPr>
            <p:ph type="tbl" idx="1"/>
          </p:nvPr>
        </p:nvGraphicFramePr>
        <p:xfrm>
          <a:off x="323850" y="981075"/>
          <a:ext cx="4103688" cy="5883272"/>
        </p:xfrm>
        <a:graphic>
          <a:graphicData uri="http://schemas.openxmlformats.org/drawingml/2006/table">
            <a:tbl>
              <a:tblPr/>
              <a:tblGrid>
                <a:gridCol w="4103688"/>
              </a:tblGrid>
              <a:tr h="4572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Продукты</a:t>
                      </a:r>
                    </a:p>
                  </a:txBody>
                  <a:tcPr marL="91433" marR="91433" marT="45725" marB="45725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Одежда</a:t>
                      </a:r>
                    </a:p>
                  </a:txBody>
                  <a:tcPr marL="91433" marR="91433" marT="45725" marB="45725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Обувь</a:t>
                      </a:r>
                    </a:p>
                  </a:txBody>
                  <a:tcPr marL="91433" marR="91433" marT="45725" marB="45725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Бытовая химия</a:t>
                      </a:r>
                    </a:p>
                  </a:txBody>
                  <a:tcPr marL="91433" marR="91433" marT="45725" marB="45725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Косметика</a:t>
                      </a:r>
                    </a:p>
                  </a:txBody>
                  <a:tcPr marL="91433" marR="91433" marT="45725" marB="45725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marL="91433" marR="91433" marT="45725" marB="45725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Коммунальные услуги</a:t>
                      </a:r>
                    </a:p>
                  </a:txBody>
                  <a:tcPr marL="91433" marR="91433" marT="45725" marB="45725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Сотовая связь</a:t>
                      </a:r>
                    </a:p>
                  </a:txBody>
                  <a:tcPr marL="91433" marR="91433" marT="45725" marB="45725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Школьные завтраки</a:t>
                      </a:r>
                    </a:p>
                  </a:txBody>
                  <a:tcPr marL="91433" marR="91433" marT="45725" marB="45725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Наручные часы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Компьютерные диски</a:t>
                      </a:r>
                    </a:p>
                  </a:txBody>
                  <a:tcPr marL="91433" marR="91433" marT="45725" marB="45725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725" marB="45725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758" name="Group 374"/>
          <p:cNvGraphicFramePr>
            <a:graphicFrameLocks noGrp="1"/>
          </p:cNvGraphicFramePr>
          <p:nvPr/>
        </p:nvGraphicFramePr>
        <p:xfrm>
          <a:off x="4932363" y="1052513"/>
          <a:ext cx="3825875" cy="4572000"/>
        </p:xfrm>
        <a:graphic>
          <a:graphicData uri="http://schemas.openxmlformats.org/drawingml/2006/table">
            <a:tbl>
              <a:tblPr/>
              <a:tblGrid>
                <a:gridCol w="3825875"/>
              </a:tblGrid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Дискотека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Игрушки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Велосипед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Сотовый телефон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Макдональдс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Украшения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Канцтовары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Концерты, кинотеатр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Кружки или секции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Игровая приставка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688" cy="5492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Цены на товары и услуги (в рублях) на месяц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42938"/>
          <a:ext cx="4786313" cy="5942009"/>
        </p:xfrm>
        <a:graphic>
          <a:graphicData uri="http://schemas.openxmlformats.org/drawingml/2006/table">
            <a:tbl>
              <a:tblPr/>
              <a:tblGrid>
                <a:gridCol w="2214546"/>
                <a:gridCol w="2571767"/>
              </a:tblGrid>
              <a:tr h="354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Товар (услуга)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 (в рублях)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Продукты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15 500,00р.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Одежда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3 000,00р.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Обувь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3 000,00р.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Бытовая химия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700,00р.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Косметика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1 000,00р.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1 600,00р.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Коммунальные услуги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3 500,00р.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Сотовая связь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500,00р.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Школьные завтраки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600,00р.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Кружки или секции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400,00р.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Компьютерные диски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450,00р.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Канцтовары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100,00р.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Концерты, кинотеатр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1 000,00р.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929188" y="571500"/>
          <a:ext cx="4000500" cy="3962400"/>
        </p:xfrm>
        <a:graphic>
          <a:graphicData uri="http://schemas.openxmlformats.org/drawingml/2006/table">
            <a:tbl>
              <a:tblPr/>
              <a:tblGrid>
                <a:gridCol w="1952485"/>
                <a:gridCol w="2048015"/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Товар (услуга)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 (в рублях)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Дискотека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1 200,00р.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Игрушки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500,00р.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Велосипед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5 000,00р.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 приставка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5 500,00р.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Наручные часы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1 000,00р.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Оплата Интернет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500,00р.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Сотовый телефон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6 000,00р.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Макдональдс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800,00р.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Украшения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1 000,00р.</a:t>
                      </a:r>
                    </a:p>
                  </a:txBody>
                  <a:tcPr marL="49696" marR="49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4" name="Rectangle 88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509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Вариант расходования средств семейного бюджета</a:t>
            </a:r>
          </a:p>
        </p:txBody>
      </p:sp>
      <p:graphicFrame>
        <p:nvGraphicFramePr>
          <p:cNvPr id="19555" name="Group 99"/>
          <p:cNvGraphicFramePr>
            <a:graphicFrameLocks noGrp="1"/>
          </p:cNvGraphicFramePr>
          <p:nvPr>
            <p:ph idx="1"/>
          </p:nvPr>
        </p:nvGraphicFramePr>
        <p:xfrm>
          <a:off x="468313" y="1165225"/>
          <a:ext cx="8229600" cy="5432427"/>
        </p:xfrm>
        <a:graphic>
          <a:graphicData uri="http://schemas.openxmlformats.org/drawingml/2006/table">
            <a:tbl>
              <a:tblPr/>
              <a:tblGrid>
                <a:gridCol w="5414962"/>
                <a:gridCol w="2814638"/>
              </a:tblGrid>
              <a:tr h="4938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Продукты</a:t>
                      </a:r>
                    </a:p>
                  </a:txBody>
                  <a:tcPr marL="91431" marR="91431"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15 500,00р.</a:t>
                      </a:r>
                    </a:p>
                  </a:txBody>
                  <a:tcPr marL="91431" marR="91431"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8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Бытовая химия</a:t>
                      </a:r>
                    </a:p>
                  </a:txBody>
                  <a:tcPr marL="91431" marR="91431"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700,00р.</a:t>
                      </a:r>
                    </a:p>
                  </a:txBody>
                  <a:tcPr marL="91431" marR="91431"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8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Косметика</a:t>
                      </a:r>
                    </a:p>
                  </a:txBody>
                  <a:tcPr marL="91431" marR="91431"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1 000,00р.</a:t>
                      </a:r>
                    </a:p>
                  </a:txBody>
                  <a:tcPr marL="91431" marR="91431"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8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marL="91431" marR="91431"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1 600,00р.</a:t>
                      </a:r>
                    </a:p>
                  </a:txBody>
                  <a:tcPr marL="91431" marR="91431"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8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Коммунальные услуги</a:t>
                      </a:r>
                    </a:p>
                  </a:txBody>
                  <a:tcPr marL="91431" marR="91431"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3 500,00р.</a:t>
                      </a:r>
                    </a:p>
                  </a:txBody>
                  <a:tcPr marL="91431" marR="91431"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8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Сотовая связь</a:t>
                      </a:r>
                    </a:p>
                  </a:txBody>
                  <a:tcPr marL="91431" marR="91431"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500,00р.</a:t>
                      </a:r>
                    </a:p>
                  </a:txBody>
                  <a:tcPr marL="91431" marR="91431"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8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Школьные завтраки</a:t>
                      </a:r>
                    </a:p>
                  </a:txBody>
                  <a:tcPr marL="91431" marR="91431"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600,00р.</a:t>
                      </a:r>
                    </a:p>
                  </a:txBody>
                  <a:tcPr marL="91431" marR="91431"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8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Кружки или секции</a:t>
                      </a:r>
                    </a:p>
                  </a:txBody>
                  <a:tcPr marL="91431" marR="91431"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400,00р.</a:t>
                      </a:r>
                    </a:p>
                  </a:txBody>
                  <a:tcPr marL="91431" marR="91431"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8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Канцтовары</a:t>
                      </a:r>
                    </a:p>
                  </a:txBody>
                  <a:tcPr marL="91431" marR="91431"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100,00р.</a:t>
                      </a:r>
                    </a:p>
                  </a:txBody>
                  <a:tcPr marL="91431" marR="91431"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8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Оплата Интернет</a:t>
                      </a:r>
                    </a:p>
                  </a:txBody>
                  <a:tcPr marL="91431" marR="91431"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500,00р.</a:t>
                      </a:r>
                    </a:p>
                  </a:txBody>
                  <a:tcPr marL="91431" marR="91431"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8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marL="91431" marR="91431"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Times New Roman" pitchFamily="18" charset="0"/>
                        </a:rPr>
                        <a:t>24400 р.</a:t>
                      </a:r>
                    </a:p>
                  </a:txBody>
                  <a:tcPr marL="91431" marR="91431"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569325" cy="658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115888"/>
            <a:ext cx="8137525" cy="6481762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ЛИТЕРАТУРА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err="1" smtClean="0"/>
              <a:t>Угринович</a:t>
            </a:r>
            <a:r>
              <a:rPr lang="ru-RU" dirty="0" smtClean="0"/>
              <a:t> </a:t>
            </a:r>
            <a:r>
              <a:rPr lang="ru-RU" dirty="0"/>
              <a:t>Н.Д. Информатика, Учебник </a:t>
            </a:r>
            <a:r>
              <a:rPr lang="ru-RU"/>
              <a:t>для </a:t>
            </a:r>
            <a:r>
              <a:rPr lang="ru-RU" smtClean="0"/>
              <a:t>8,9 </a:t>
            </a:r>
            <a:r>
              <a:rPr lang="ru-RU" dirty="0"/>
              <a:t>класса, М.:, Бином, </a:t>
            </a:r>
            <a:r>
              <a:rPr lang="ru-RU" dirty="0" smtClean="0"/>
              <a:t>2011 </a:t>
            </a:r>
            <a:r>
              <a:rPr lang="ru-RU" dirty="0"/>
              <a:t>г.</a:t>
            </a:r>
          </a:p>
          <a:p>
            <a:pPr>
              <a:defRPr/>
            </a:pPr>
            <a:r>
              <a:rPr lang="ru-RU" dirty="0" err="1"/>
              <a:t>Хахаев</a:t>
            </a:r>
            <a:r>
              <a:rPr lang="ru-RU" dirty="0"/>
              <a:t> И.А. Свободный графический редактор GIMP: Первые шаги, М:, Бином 2009 г.</a:t>
            </a:r>
          </a:p>
          <a:p>
            <a:pPr>
              <a:defRPr/>
            </a:pPr>
            <a:r>
              <a:rPr lang="ru-RU" dirty="0"/>
              <a:t>Сергей Тимофеев: Работа в графическом редакторе GIMP (+CD), М.: </a:t>
            </a:r>
            <a:r>
              <a:rPr lang="ru-RU" dirty="0" err="1"/>
              <a:t>Эксмо</a:t>
            </a:r>
            <a:r>
              <a:rPr lang="ru-RU" dirty="0"/>
              <a:t>, 2010 г.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2500313" y="214313"/>
            <a:ext cx="6357937" cy="14287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3300"/>
                </a:solidFill>
                <a:latin typeface="VivaldiD CL" pitchFamily="66" charset="0"/>
              </a:rPr>
              <a:t/>
            </a:r>
            <a:br>
              <a:rPr lang="ru-RU" sz="4400" b="1" dirty="0" smtClean="0">
                <a:solidFill>
                  <a:srgbClr val="FF3300"/>
                </a:solidFill>
                <a:latin typeface="VivaldiD CL" pitchFamily="66" charset="0"/>
              </a:rPr>
            </a:br>
            <a:r>
              <a:rPr lang="ru-RU" sz="4400" b="1" dirty="0" smtClean="0">
                <a:solidFill>
                  <a:srgbClr val="FF3300"/>
                </a:solidFill>
                <a:latin typeface="VivaldiD CL" pitchFamily="66" charset="0"/>
              </a:rPr>
              <a:t>Что такое проектная работа?</a:t>
            </a:r>
            <a:br>
              <a:rPr lang="ru-RU" sz="4400" b="1" dirty="0" smtClean="0">
                <a:solidFill>
                  <a:srgbClr val="FF3300"/>
                </a:solidFill>
                <a:latin typeface="VivaldiD CL" pitchFamily="66" charset="0"/>
              </a:rPr>
            </a:br>
            <a:endParaRPr lang="ru-RU" sz="4400" b="1" dirty="0" smtClean="0">
              <a:solidFill>
                <a:srgbClr val="FF3300"/>
              </a:solidFill>
              <a:latin typeface="VivaldiD CL" pitchFamily="66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900113" y="1773238"/>
            <a:ext cx="7743825" cy="4873625"/>
          </a:xfrm>
        </p:spPr>
        <p:txBody>
          <a:bodyPr>
            <a:normAutofit fontScale="92500" lnSpcReduction="20000"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Под методом проектов (от латинского </a:t>
            </a:r>
            <a:r>
              <a:rPr lang="en-US" b="1" dirty="0" err="1" smtClean="0"/>
              <a:t>projectus</a:t>
            </a:r>
            <a:r>
              <a:rPr lang="ru-RU" b="1" dirty="0" smtClean="0"/>
              <a:t> – выдвинутый вперед) понимают работу учащихся для достижения решения проблемы, оформленную в виде конечного продукта.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Метод проектов разработал ученик Д. </a:t>
            </a:r>
            <a:r>
              <a:rPr lang="ru-RU" b="1" dirty="0" err="1" smtClean="0"/>
              <a:t>Дьюи</a:t>
            </a:r>
            <a:r>
              <a:rPr lang="ru-RU" b="1" dirty="0" smtClean="0"/>
              <a:t> и американский педагог В. </a:t>
            </a:r>
            <a:r>
              <a:rPr lang="ru-RU" b="1" dirty="0" err="1" smtClean="0"/>
              <a:t>Килпатрик</a:t>
            </a:r>
            <a:r>
              <a:rPr lang="ru-RU" b="1" dirty="0" smtClean="0"/>
              <a:t>. Метод проектов получил широкое распространение и популярность в США, Германии, Италии, Великобритании и России.</a:t>
            </a:r>
          </a:p>
        </p:txBody>
      </p:sp>
      <p:pic>
        <p:nvPicPr>
          <p:cNvPr id="24580" name="Picture 6" descr="000094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14513" cy="1443038"/>
          </a:xfrm>
          <a:prstGeom prst="rect">
            <a:avLst/>
          </a:prstGeom>
          <a:noFill/>
          <a:ln w="38100" cmpd="dbl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2700338" y="260350"/>
            <a:ext cx="6130925" cy="706438"/>
          </a:xfrm>
          <a:ln w="76200" cmpd="tri"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600" smtClean="0">
                <a:solidFill>
                  <a:srgbClr val="FF3300"/>
                </a:solidFill>
                <a:latin typeface="Monotype Corsiva" pitchFamily="66" charset="0"/>
              </a:rPr>
              <a:t>Проектная технология</a:t>
            </a:r>
          </a:p>
        </p:txBody>
      </p:sp>
      <p:sp>
        <p:nvSpPr>
          <p:cNvPr id="651267" name="Rectangle 3"/>
          <p:cNvSpPr>
            <a:spLocks noGrp="1"/>
          </p:cNvSpPr>
          <p:nvPr>
            <p:ph idx="1"/>
          </p:nvPr>
        </p:nvSpPr>
        <p:spPr>
          <a:xfrm>
            <a:off x="1643063" y="1214438"/>
            <a:ext cx="7259637" cy="5454650"/>
          </a:xfrm>
          <a:ln w="76200" cmpd="tri"/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FF3300"/>
              </a:solidFill>
              <a:latin typeface="Monotype Corsiva" pitchFamily="66" charset="0"/>
            </a:endParaRPr>
          </a:p>
          <a:p>
            <a:pPr marL="365760" indent="-283464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900" b="1" dirty="0" smtClean="0">
                <a:solidFill>
                  <a:srgbClr val="FF3300"/>
                </a:solidFill>
                <a:latin typeface="VivaldiD CL" pitchFamily="66" charset="0"/>
              </a:rPr>
              <a:t>Метод </a:t>
            </a:r>
            <a:r>
              <a:rPr lang="ru-RU" sz="39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ivaldiD CL" pitchFamily="66" charset="0"/>
              </a:rPr>
              <a:t>проектов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способствует активизации всех сфер личности школьника – его интеллектуальной и эмоциональной сфер и сферы практической деятельности, а также позволяет повысить продуктивность обучения, его практическую направленность. Проектная технология нацелена на развитие личностей школьников, их самостоятельности, творчества. Она позволяет сочетать все режимы работы: индивидуальный, парный, групповой, коллективный. </a:t>
            </a:r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714375" y="571500"/>
            <a:ext cx="1600200" cy="1222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Monotype Corsiva"/>
              </a:rPr>
              <a:t>Суть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457200" y="228600"/>
            <a:ext cx="8472488" cy="6072188"/>
            <a:chOff x="113" y="390"/>
            <a:chExt cx="5534" cy="3448"/>
          </a:xfrm>
        </p:grpSpPr>
        <p:sp>
          <p:nvSpPr>
            <p:cNvPr id="654339" name="Oval 3"/>
            <p:cNvSpPr>
              <a:spLocks noChangeArrowheads="1"/>
            </p:cNvSpPr>
            <p:nvPr/>
          </p:nvSpPr>
          <p:spPr bwMode="auto">
            <a:xfrm>
              <a:off x="3606" y="935"/>
              <a:ext cx="2041" cy="2492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50000">
                  <a:schemeClr val="bg1"/>
                </a:gs>
                <a:gs pos="100000">
                  <a:srgbClr val="3366FF"/>
                </a:gs>
              </a:gsLst>
              <a:lin ang="5400000" scaled="1"/>
            </a:gradFill>
            <a:ln w="38100" cmpd="dbl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2400">
                  <a:latin typeface="Times New Roman" pitchFamily="18" charset="0"/>
                  <a:cs typeface="Arial" charset="0"/>
                </a:rPr>
                <a:t>Роль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ru-RU" sz="2400">
                  <a:latin typeface="Times New Roman" pitchFamily="18" charset="0"/>
                  <a:cs typeface="Arial" charset="0"/>
                </a:rPr>
                <a:t> педагога -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ru-RU" sz="2400">
                  <a:latin typeface="Times New Roman" pitchFamily="18" charset="0"/>
                  <a:cs typeface="Arial" charset="0"/>
                </a:rPr>
                <a:t>организатора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ru-RU" sz="2400">
                  <a:latin typeface="Times New Roman" pitchFamily="18" charset="0"/>
                  <a:cs typeface="Arial" charset="0"/>
                </a:rPr>
                <a:t> учебной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ru-RU" sz="2400">
                  <a:latin typeface="Times New Roman" pitchFamily="18" charset="0"/>
                  <a:cs typeface="Arial" charset="0"/>
                </a:rPr>
                <a:t> деятельности</a:t>
              </a:r>
            </a:p>
          </p:txBody>
        </p:sp>
        <p:grpSp>
          <p:nvGrpSpPr>
            <p:cNvPr id="26628" name="Group 4"/>
            <p:cNvGrpSpPr>
              <a:grpSpLocks/>
            </p:cNvGrpSpPr>
            <p:nvPr/>
          </p:nvGrpSpPr>
          <p:grpSpPr bwMode="auto">
            <a:xfrm>
              <a:off x="113" y="390"/>
              <a:ext cx="3720" cy="3448"/>
              <a:chOff x="113" y="73"/>
              <a:chExt cx="3720" cy="3448"/>
            </a:xfrm>
          </p:grpSpPr>
          <p:sp>
            <p:nvSpPr>
              <p:cNvPr id="26629" name="AutoShape 5"/>
              <p:cNvSpPr>
                <a:spLocks noChangeArrowheads="1"/>
              </p:cNvSpPr>
              <p:nvPr/>
            </p:nvSpPr>
            <p:spPr bwMode="auto">
              <a:xfrm rot="2285672">
                <a:off x="3016" y="572"/>
                <a:ext cx="817" cy="273"/>
              </a:xfrm>
              <a:prstGeom prst="rightArrow">
                <a:avLst>
                  <a:gd name="adj1" fmla="val 50000"/>
                  <a:gd name="adj2" fmla="val 74817"/>
                </a:avLst>
              </a:prstGeom>
              <a:solidFill>
                <a:srgbClr val="FF6699"/>
              </a:solidFill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30" name="AutoShape 6"/>
              <p:cNvSpPr>
                <a:spLocks noChangeArrowheads="1"/>
              </p:cNvSpPr>
              <p:nvPr/>
            </p:nvSpPr>
            <p:spPr bwMode="auto">
              <a:xfrm rot="936719">
                <a:off x="2789" y="1207"/>
                <a:ext cx="817" cy="273"/>
              </a:xfrm>
              <a:prstGeom prst="rightArrow">
                <a:avLst>
                  <a:gd name="adj1" fmla="val 50000"/>
                  <a:gd name="adj2" fmla="val 74817"/>
                </a:avLst>
              </a:prstGeom>
              <a:solidFill>
                <a:srgbClr val="FFCC00"/>
              </a:solidFill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31" name="AutoShape 7"/>
              <p:cNvSpPr>
                <a:spLocks noChangeArrowheads="1"/>
              </p:cNvSpPr>
              <p:nvPr/>
            </p:nvSpPr>
            <p:spPr bwMode="auto">
              <a:xfrm rot="562322">
                <a:off x="2520" y="1814"/>
                <a:ext cx="1044" cy="273"/>
              </a:xfrm>
              <a:prstGeom prst="rightArrow">
                <a:avLst>
                  <a:gd name="adj1" fmla="val 45259"/>
                  <a:gd name="adj2" fmla="val 84096"/>
                </a:avLst>
              </a:prstGeom>
              <a:solidFill>
                <a:srgbClr val="FFFF00"/>
              </a:solidFill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32" name="AutoShape 8"/>
              <p:cNvSpPr>
                <a:spLocks noChangeArrowheads="1"/>
              </p:cNvSpPr>
              <p:nvPr/>
            </p:nvSpPr>
            <p:spPr bwMode="auto">
              <a:xfrm rot="-144389">
                <a:off x="2516" y="2296"/>
                <a:ext cx="1044" cy="273"/>
              </a:xfrm>
              <a:prstGeom prst="rightArrow">
                <a:avLst>
                  <a:gd name="adj1" fmla="val 45259"/>
                  <a:gd name="adj2" fmla="val 84096"/>
                </a:avLst>
              </a:prstGeom>
              <a:solidFill>
                <a:srgbClr val="66FF33"/>
              </a:solidFill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33" name="AutoShape 9"/>
              <p:cNvSpPr>
                <a:spLocks noChangeArrowheads="1"/>
              </p:cNvSpPr>
              <p:nvPr/>
            </p:nvSpPr>
            <p:spPr bwMode="auto">
              <a:xfrm rot="-1117195">
                <a:off x="2925" y="2886"/>
                <a:ext cx="817" cy="273"/>
              </a:xfrm>
              <a:prstGeom prst="rightArrow">
                <a:avLst>
                  <a:gd name="adj1" fmla="val 50000"/>
                  <a:gd name="adj2" fmla="val 74817"/>
                </a:avLst>
              </a:prstGeom>
              <a:solidFill>
                <a:srgbClr val="00FFFF"/>
              </a:solidFill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34" name="AutoShape 10"/>
              <p:cNvSpPr>
                <a:spLocks noChangeArrowheads="1"/>
              </p:cNvSpPr>
              <p:nvPr/>
            </p:nvSpPr>
            <p:spPr bwMode="auto">
              <a:xfrm>
                <a:off x="113" y="1571"/>
                <a:ext cx="3085" cy="49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FF"/>
                  </a:gs>
                  <a:gs pos="100000">
                    <a:srgbClr val="FFFF00"/>
                  </a:gs>
                </a:gsLst>
                <a:lin ang="5400000" scaled="1"/>
              </a:gradFill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400">
                    <a:latin typeface="Times New Roman" pitchFamily="18" charset="0"/>
                    <a:cs typeface="Arial" pitchFamily="34" charset="0"/>
                  </a:rPr>
                  <a:t>эксперт</a:t>
                </a:r>
              </a:p>
            </p:txBody>
          </p:sp>
          <p:sp>
            <p:nvSpPr>
              <p:cNvPr id="26635" name="AutoShape 11"/>
              <p:cNvSpPr>
                <a:spLocks noChangeArrowheads="1"/>
              </p:cNvSpPr>
              <p:nvPr/>
            </p:nvSpPr>
            <p:spPr bwMode="auto">
              <a:xfrm>
                <a:off x="113" y="2296"/>
                <a:ext cx="3085" cy="49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66FF33"/>
                  </a:gs>
                  <a:gs pos="50000">
                    <a:srgbClr val="FFFFFF"/>
                  </a:gs>
                  <a:gs pos="100000">
                    <a:srgbClr val="66FF33"/>
                  </a:gs>
                </a:gsLst>
                <a:lin ang="5400000" scaled="1"/>
              </a:gradFill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70000"/>
                  </a:lnSpc>
                </a:pPr>
                <a:r>
                  <a:rPr lang="ru-RU" sz="2400">
                    <a:latin typeface="Times New Roman" pitchFamily="18" charset="0"/>
                    <a:cs typeface="Arial" pitchFamily="34" charset="0"/>
                  </a:rPr>
                  <a:t>руководитель проекта </a:t>
                </a:r>
              </a:p>
            </p:txBody>
          </p:sp>
          <p:sp>
            <p:nvSpPr>
              <p:cNvPr id="26636" name="AutoShape 12"/>
              <p:cNvSpPr>
                <a:spLocks noChangeArrowheads="1"/>
              </p:cNvSpPr>
              <p:nvPr/>
            </p:nvSpPr>
            <p:spPr bwMode="auto">
              <a:xfrm>
                <a:off x="113" y="845"/>
                <a:ext cx="3085" cy="49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CC00"/>
                  </a:gs>
                  <a:gs pos="50000">
                    <a:srgbClr val="FFFFFF"/>
                  </a:gs>
                  <a:gs pos="100000">
                    <a:srgbClr val="FFCC00"/>
                  </a:gs>
                </a:gsLst>
                <a:lin ang="5400000" scaled="1"/>
              </a:gradFill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400">
                    <a:latin typeface="Times New Roman" pitchFamily="18" charset="0"/>
                    <a:cs typeface="Arial" pitchFamily="34" charset="0"/>
                  </a:rPr>
                  <a:t>консультант</a:t>
                </a:r>
              </a:p>
            </p:txBody>
          </p:sp>
          <p:sp>
            <p:nvSpPr>
              <p:cNvPr id="26637" name="AutoShape 13"/>
              <p:cNvSpPr>
                <a:spLocks noChangeArrowheads="1"/>
              </p:cNvSpPr>
              <p:nvPr/>
            </p:nvSpPr>
            <p:spPr bwMode="auto">
              <a:xfrm>
                <a:off x="158" y="3022"/>
                <a:ext cx="3040" cy="49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FFFF"/>
                  </a:gs>
                  <a:gs pos="50000">
                    <a:srgbClr val="FFFFFF"/>
                  </a:gs>
                  <a:gs pos="100000">
                    <a:srgbClr val="00FFFF"/>
                  </a:gs>
                </a:gsLst>
                <a:lin ang="5400000" scaled="1"/>
              </a:gradFill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r>
                  <a:rPr lang="ru-RU" sz="2400">
                    <a:latin typeface="Times New Roman" pitchFamily="18" charset="0"/>
                    <a:cs typeface="Arial" pitchFamily="34" charset="0"/>
                  </a:rPr>
                  <a:t>координатор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2400">
                    <a:latin typeface="Times New Roman" pitchFamily="18" charset="0"/>
                    <a:cs typeface="Arial" pitchFamily="34" charset="0"/>
                  </a:rPr>
                  <a:t>микрогрупп</a:t>
                </a:r>
              </a:p>
            </p:txBody>
          </p:sp>
          <p:sp>
            <p:nvSpPr>
              <p:cNvPr id="26638" name="AutoShape 14"/>
              <p:cNvSpPr>
                <a:spLocks noChangeArrowheads="1"/>
              </p:cNvSpPr>
              <p:nvPr/>
            </p:nvSpPr>
            <p:spPr bwMode="auto">
              <a:xfrm>
                <a:off x="113" y="73"/>
                <a:ext cx="3084" cy="54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6699"/>
                  </a:gs>
                  <a:gs pos="50000">
                    <a:srgbClr val="FFFFFF"/>
                  </a:gs>
                  <a:gs pos="100000">
                    <a:srgbClr val="FF6699"/>
                  </a:gs>
                </a:gsLst>
                <a:lin ang="5400000" scaled="1"/>
              </a:gradFill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r>
                  <a:rPr lang="ru-RU" sz="2400">
                    <a:latin typeface="Times New Roman" pitchFamily="18" charset="0"/>
                    <a:cs typeface="Arial" pitchFamily="34" charset="0"/>
                  </a:rPr>
                  <a:t>авторитетный источник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2400">
                    <a:latin typeface="Times New Roman" pitchFamily="18" charset="0"/>
                    <a:cs typeface="Arial" pitchFamily="34" charset="0"/>
                  </a:rPr>
                  <a:t> информации</a:t>
                </a:r>
              </a:p>
            </p:txBody>
          </p:sp>
        </p:grp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800" b="1" dirty="0" smtClean="0">
                <a:solidFill>
                  <a:srgbClr val="FF0000"/>
                </a:solidFill>
              </a:rPr>
              <a:t>Этапы работы над учебным проектом</a:t>
            </a:r>
          </a:p>
        </p:txBody>
      </p:sp>
      <p:graphicFrame>
        <p:nvGraphicFramePr>
          <p:cNvPr id="23671" name="Group 119"/>
          <p:cNvGraphicFramePr>
            <a:graphicFrameLocks noGrp="1"/>
          </p:cNvGraphicFramePr>
          <p:nvPr/>
        </p:nvGraphicFramePr>
        <p:xfrm>
          <a:off x="1258888" y="1412875"/>
          <a:ext cx="7632700" cy="454818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571750"/>
                <a:gridCol w="2613025"/>
                <a:gridCol w="2447925"/>
              </a:tblGrid>
              <a:tr h="112244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Проблема проекта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Почему?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Актуальность проблемы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/>
                </a:tc>
              </a:tr>
              <a:tr h="66997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Цель проекта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Зачем?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Целеполагание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/>
                </a:tc>
              </a:tr>
              <a:tr h="8230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Задачи проекта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Что?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Постановка задач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/>
                </a:tc>
              </a:tr>
              <a:tr h="8230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Методы и способы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Как?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Планирование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/>
                </a:tc>
              </a:tr>
              <a:tr h="11097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Результат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Что получится?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Ожидаемый результат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8888" y="2205038"/>
            <a:ext cx="7777162" cy="176053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rgbClr val="C00000"/>
                </a:solidFill>
              </a:rPr>
              <a:t>Виды учебных проектов </a:t>
            </a:r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(</a:t>
            </a:r>
            <a:r>
              <a:rPr lang="ru-RU" sz="5400" b="1" dirty="0">
                <a:solidFill>
                  <a:srgbClr val="C00000"/>
                </a:solidFill>
              </a:rPr>
              <a:t>по Е.С. </a:t>
            </a:r>
            <a:r>
              <a:rPr lang="ru-RU" sz="5400" b="1" dirty="0" err="1">
                <a:solidFill>
                  <a:srgbClr val="C00000"/>
                </a:solidFill>
              </a:rPr>
              <a:t>Полат</a:t>
            </a:r>
            <a:r>
              <a:rPr lang="ru-RU" sz="5400" b="1" dirty="0">
                <a:solidFill>
                  <a:srgbClr val="C00000"/>
                </a:solidFill>
              </a:rPr>
              <a:t>) 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4" name="Rectangle 4"/>
          <p:cNvSpPr>
            <a:spLocks noGrp="1"/>
          </p:cNvSpPr>
          <p:nvPr>
            <p:ph type="title"/>
          </p:nvPr>
        </p:nvSpPr>
        <p:spPr>
          <a:xfrm>
            <a:off x="539750" y="332657"/>
            <a:ext cx="8208963" cy="1872382"/>
          </a:xfr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5400000" scaled="1"/>
          </a:gradFill>
          <a:ln w="76200" cmpd="tri"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3300"/>
                </a:solidFill>
                <a:latin typeface="Calligraph" pitchFamily="2" charset="0"/>
              </a:rPr>
              <a:t>Классификация проектов по доминирующей деятельности учащихся</a:t>
            </a:r>
          </a:p>
        </p:txBody>
      </p: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395288" y="2205038"/>
            <a:ext cx="8280400" cy="4319587"/>
            <a:chOff x="395288" y="2205038"/>
            <a:chExt cx="8280400" cy="4319587"/>
          </a:xfrm>
        </p:grpSpPr>
        <p:sp>
          <p:nvSpPr>
            <p:cNvPr id="29700" name="Line 2"/>
            <p:cNvSpPr>
              <a:spLocks noChangeShapeType="1"/>
            </p:cNvSpPr>
            <p:nvPr/>
          </p:nvSpPr>
          <p:spPr bwMode="auto">
            <a:xfrm>
              <a:off x="5364163" y="2276475"/>
              <a:ext cx="1728787" cy="3313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01" name="Line 3"/>
            <p:cNvSpPr>
              <a:spLocks noChangeShapeType="1"/>
            </p:cNvSpPr>
            <p:nvPr/>
          </p:nvSpPr>
          <p:spPr bwMode="auto">
            <a:xfrm flipH="1">
              <a:off x="2339975" y="2276475"/>
              <a:ext cx="1727200" cy="33845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0725" name="AutoShape 5"/>
            <p:cNvSpPr>
              <a:spLocks noChangeArrowheads="1"/>
            </p:cNvSpPr>
            <p:nvPr/>
          </p:nvSpPr>
          <p:spPr bwMode="auto">
            <a:xfrm>
              <a:off x="395288" y="2924175"/>
              <a:ext cx="2735262" cy="7921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FF"/>
                </a:gs>
                <a:gs pos="50000">
                  <a:schemeClr val="bg1"/>
                </a:gs>
                <a:gs pos="100000">
                  <a:srgbClr val="0000FF"/>
                </a:gs>
              </a:gsLst>
              <a:lin ang="5400000" scaled="1"/>
            </a:gradFill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>
                  <a:latin typeface="Arial" charset="0"/>
                </a:rPr>
                <a:t>Исследовательские</a:t>
              </a:r>
            </a:p>
          </p:txBody>
        </p:sp>
        <p:sp>
          <p:nvSpPr>
            <p:cNvPr id="670726" name="AutoShape 6"/>
            <p:cNvSpPr>
              <a:spLocks noChangeArrowheads="1"/>
            </p:cNvSpPr>
            <p:nvPr/>
          </p:nvSpPr>
          <p:spPr bwMode="auto">
            <a:xfrm>
              <a:off x="5724525" y="5661025"/>
              <a:ext cx="2735263" cy="7921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60093"/>
                </a:gs>
                <a:gs pos="50000">
                  <a:schemeClr val="bg1"/>
                </a:gs>
                <a:gs pos="100000">
                  <a:srgbClr val="D60093"/>
                </a:gs>
              </a:gsLst>
              <a:lin ang="5400000" scaled="1"/>
            </a:gradFill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>
                  <a:latin typeface="Arial" charset="0"/>
                </a:rPr>
                <a:t>Творческие</a:t>
              </a:r>
            </a:p>
          </p:txBody>
        </p:sp>
        <p:sp>
          <p:nvSpPr>
            <p:cNvPr id="670727" name="AutoShape 7"/>
            <p:cNvSpPr>
              <a:spLocks noChangeArrowheads="1"/>
            </p:cNvSpPr>
            <p:nvPr/>
          </p:nvSpPr>
          <p:spPr bwMode="auto">
            <a:xfrm>
              <a:off x="2195513" y="4076700"/>
              <a:ext cx="4895850" cy="12239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>
                  <a:latin typeface="Arial" charset="0"/>
                </a:rPr>
                <a:t>Информационные</a:t>
              </a:r>
            </a:p>
            <a:p>
              <a:pPr algn="ctr">
                <a:defRPr/>
              </a:pPr>
              <a:r>
                <a:rPr lang="ru-RU" dirty="0">
                  <a:latin typeface="Arial" charset="0"/>
                </a:rPr>
                <a:t>(Ознакомительно-ориентировочные)</a:t>
              </a:r>
            </a:p>
          </p:txBody>
        </p:sp>
        <p:sp>
          <p:nvSpPr>
            <p:cNvPr id="670728" name="AutoShape 8"/>
            <p:cNvSpPr>
              <a:spLocks noChangeArrowheads="1"/>
            </p:cNvSpPr>
            <p:nvPr/>
          </p:nvSpPr>
          <p:spPr bwMode="auto">
            <a:xfrm>
              <a:off x="5940425" y="2997200"/>
              <a:ext cx="2735263" cy="7921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5000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>
                  <a:latin typeface="Arial" charset="0"/>
                </a:rPr>
                <a:t>Ролевые</a:t>
              </a:r>
            </a:p>
          </p:txBody>
        </p:sp>
        <p:sp>
          <p:nvSpPr>
            <p:cNvPr id="670729" name="AutoShape 9"/>
            <p:cNvSpPr>
              <a:spLocks noChangeArrowheads="1"/>
            </p:cNvSpPr>
            <p:nvPr/>
          </p:nvSpPr>
          <p:spPr bwMode="auto">
            <a:xfrm>
              <a:off x="755650" y="5734050"/>
              <a:ext cx="3529013" cy="7905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5400000" scaled="1"/>
            </a:gradFill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>
                  <a:latin typeface="Arial" charset="0"/>
                </a:rPr>
                <a:t>Прикладные</a:t>
              </a:r>
            </a:p>
            <a:p>
              <a:pPr algn="ctr">
                <a:defRPr/>
              </a:pPr>
              <a:r>
                <a:rPr lang="ru-RU">
                  <a:latin typeface="Arial" charset="0"/>
                </a:rPr>
                <a:t>(Практико-ориентированные)</a:t>
              </a:r>
            </a:p>
          </p:txBody>
        </p:sp>
        <p:sp>
          <p:nvSpPr>
            <p:cNvPr id="29707" name="Line 10"/>
            <p:cNvSpPr>
              <a:spLocks noChangeShapeType="1"/>
            </p:cNvSpPr>
            <p:nvPr/>
          </p:nvSpPr>
          <p:spPr bwMode="auto">
            <a:xfrm>
              <a:off x="4643438" y="2205038"/>
              <a:ext cx="0" cy="1871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08" name="Line 11"/>
            <p:cNvSpPr>
              <a:spLocks noChangeShapeType="1"/>
            </p:cNvSpPr>
            <p:nvPr/>
          </p:nvSpPr>
          <p:spPr bwMode="auto">
            <a:xfrm flipH="1">
              <a:off x="1619250" y="2205038"/>
              <a:ext cx="936625" cy="719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09" name="Line 12"/>
            <p:cNvSpPr>
              <a:spLocks noChangeShapeType="1"/>
            </p:cNvSpPr>
            <p:nvPr/>
          </p:nvSpPr>
          <p:spPr bwMode="auto">
            <a:xfrm>
              <a:off x="6372225" y="2276475"/>
              <a:ext cx="1008063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4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Эркер">
  <a:themeElements>
    <a:clrScheme name="Эркер 1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FFFFFF"/>
      </a:accent3>
      <a:accent4>
        <a:srgbClr val="000000"/>
      </a:accent4>
      <a:accent5>
        <a:srgbClr val="FEC3AE"/>
      </a:accent5>
      <a:accent6>
        <a:srgbClr val="6989C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Эркер 1">
        <a:dk1>
          <a:srgbClr val="000000"/>
        </a:dk1>
        <a:lt1>
          <a:srgbClr val="FFFFFF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8_Тре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5_Справедливость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4_Городск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2021</TotalTime>
  <Words>1011</Words>
  <Application>Microsoft Office PowerPoint</Application>
  <PresentationFormat>Экран (4:3)</PresentationFormat>
  <Paragraphs>235</Paragraphs>
  <Slides>36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36</vt:i4>
      </vt:variant>
    </vt:vector>
  </HeadingPairs>
  <TitlesOfParts>
    <vt:vector size="59" baseType="lpstr">
      <vt:lpstr>VivaldiD CL</vt:lpstr>
      <vt:lpstr>Arial</vt:lpstr>
      <vt:lpstr>Century Schoolbook</vt:lpstr>
      <vt:lpstr>Wingdings</vt:lpstr>
      <vt:lpstr>Wingdings 2</vt:lpstr>
      <vt:lpstr>Calibri</vt:lpstr>
      <vt:lpstr>Georgia</vt:lpstr>
      <vt:lpstr>Corbel</vt:lpstr>
      <vt:lpstr>Verdana</vt:lpstr>
      <vt:lpstr>Gill Sans MT</vt:lpstr>
      <vt:lpstr>Monotype Corsiva</vt:lpstr>
      <vt:lpstr>Times New Roman</vt:lpstr>
      <vt:lpstr>Calligraph</vt:lpstr>
      <vt:lpstr>Cambria</vt:lpstr>
      <vt:lpstr>Rockwell</vt:lpstr>
      <vt:lpstr>Courier New</vt:lpstr>
      <vt:lpstr>Helvetica</vt:lpstr>
      <vt:lpstr>DejaVu Sans</vt:lpstr>
      <vt:lpstr>Эркер</vt:lpstr>
      <vt:lpstr>8_Трек</vt:lpstr>
      <vt:lpstr>5_Справедливость</vt:lpstr>
      <vt:lpstr>4_Городская</vt:lpstr>
      <vt:lpstr>Солнцестояние</vt:lpstr>
      <vt:lpstr>Проектная технология на уроках информатики</vt:lpstr>
      <vt:lpstr>Проектная технология</vt:lpstr>
      <vt:lpstr>Проектная технология</vt:lpstr>
      <vt:lpstr> Что такое проектная работа? </vt:lpstr>
      <vt:lpstr>Проектная технология</vt:lpstr>
      <vt:lpstr>Презентация PowerPoint</vt:lpstr>
      <vt:lpstr>Этапы работы над учебным проектом</vt:lpstr>
      <vt:lpstr>Виды учебных проектов  (по Е.С. Полат) </vt:lpstr>
      <vt:lpstr>Классификация проектов по доминирующей деятельности учащихся</vt:lpstr>
      <vt:lpstr>Классификация проектов по предметно-содержательной области</vt:lpstr>
      <vt:lpstr>Классификация проектов по характеру координации </vt:lpstr>
      <vt:lpstr>Классификация проектов по количеству участников  </vt:lpstr>
      <vt:lpstr>Классификация проектов по продолжительности</vt:lpstr>
      <vt:lpstr>Презентация PowerPoint</vt:lpstr>
      <vt:lpstr>Урок по информатике в 9 классе по теме: «Создание фотомонтажа в графическом редакторе Gimp» </vt:lpstr>
      <vt:lpstr>Презентация PowerPoint</vt:lpstr>
      <vt:lpstr>Технология создания  фотомонтажа</vt:lpstr>
      <vt:lpstr>Технология создания  фотомонтажа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визитных карточек с использованием программы Paint</vt:lpstr>
      <vt:lpstr>Стандартная визитная карточка</vt:lpstr>
      <vt:lpstr>Примеры визитных карточек</vt:lpstr>
      <vt:lpstr>Алгоритм создания визитки</vt:lpstr>
      <vt:lpstr>Разработка программы учета семейного бюджета в электронных таблицах Microsoft Excel </vt:lpstr>
      <vt:lpstr>Перечень товаров и услуг</vt:lpstr>
      <vt:lpstr>Цены на товары и услуги (в рублях) на месяц</vt:lpstr>
      <vt:lpstr>Вариант расходования средств семейного бюджета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Alexander</dc:creator>
  <cp:lastModifiedBy>Варвара</cp:lastModifiedBy>
  <cp:revision>123</cp:revision>
  <dcterms:created xsi:type="dcterms:W3CDTF">2006-12-25T07:31:17Z</dcterms:created>
  <dcterms:modified xsi:type="dcterms:W3CDTF">2013-09-15T08:03:25Z</dcterms:modified>
</cp:coreProperties>
</file>