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4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8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3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3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3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3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9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1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7954-B100-4F75-BDB6-EA79D9B4099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0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c/cd/Rokotov_Portrait_Catherine_II.jpg/300px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5919" cy="95091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51520" y="260648"/>
            <a:ext cx="8663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МБОУ ООШ№7 поселка Приреченский муниципального образования город Горячий Ключ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5086" y="2219516"/>
            <a:ext cx="37799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Тест по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истории России: «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</a:rPr>
              <a:t>Золотой век Екатерины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</a:rPr>
              <a:t>II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700" y="5670147"/>
            <a:ext cx="4941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Савченко Наталия Ивановна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учитель истории и обществознания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83" y="1484784"/>
            <a:ext cx="3563674" cy="4038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706204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 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7" y="404664"/>
            <a:ext cx="874832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Calibri"/>
              </a:rPr>
              <a:t>1. Как </a:t>
            </a:r>
            <a:r>
              <a:rPr lang="ru-RU" sz="2400" b="1" i="1" dirty="0">
                <a:latin typeface="Times New Roman"/>
                <a:ea typeface="Calibri"/>
              </a:rPr>
              <a:t>называлось учреждение, созванное Екатериной II для р</a:t>
            </a:r>
            <a:r>
              <a:rPr lang="ru-RU" sz="2400" b="1" i="1" dirty="0" smtClean="0">
                <a:latin typeface="Times New Roman"/>
                <a:ea typeface="Calibri"/>
              </a:rPr>
              <a:t>азработки </a:t>
            </a:r>
            <a:r>
              <a:rPr lang="ru-RU" sz="2400" b="1" i="1" dirty="0">
                <a:latin typeface="Times New Roman"/>
                <a:ea typeface="Calibri"/>
              </a:rPr>
              <a:t>нового свода законов: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Земский собор;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Уложенная комиссия;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в) Верховный тайный совет;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г) Правительствующий </a:t>
            </a:r>
            <a:r>
              <a:rPr lang="ru-RU" sz="2400" dirty="0" smtClean="0">
                <a:latin typeface="Times New Roman"/>
                <a:ea typeface="Calibri"/>
              </a:rPr>
              <a:t>сенат.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2. Е. И. Пугачев, объявив себя за чудесно спасшегося императора Петра III, смог привлечь на свою сторону яицких казаков. Это произошло: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июне 1773; </a:t>
            </a:r>
            <a:r>
              <a:rPr lang="ru-RU" sz="2400" dirty="0" smtClean="0">
                <a:latin typeface="Times New Roman"/>
                <a:ea typeface="Calibri"/>
              </a:rPr>
              <a:t> б</a:t>
            </a:r>
            <a:r>
              <a:rPr lang="ru-RU" sz="2400" dirty="0">
                <a:latin typeface="Times New Roman"/>
                <a:ea typeface="Calibri"/>
              </a:rPr>
              <a:t>) июле 1773; </a:t>
            </a:r>
            <a:r>
              <a:rPr lang="ru-RU" sz="2400" dirty="0" smtClean="0">
                <a:latin typeface="Times New Roman"/>
                <a:ea typeface="Calibri"/>
              </a:rPr>
              <a:t> в</a:t>
            </a:r>
            <a:r>
              <a:rPr lang="ru-RU" sz="2400" dirty="0">
                <a:latin typeface="Times New Roman"/>
                <a:ea typeface="Calibri"/>
              </a:rPr>
              <a:t>) августе 1773; </a:t>
            </a:r>
            <a:r>
              <a:rPr lang="ru-RU" sz="2400" dirty="0" smtClean="0">
                <a:latin typeface="Times New Roman"/>
                <a:ea typeface="Calibri"/>
              </a:rPr>
              <a:t> г</a:t>
            </a:r>
            <a:r>
              <a:rPr lang="ru-RU" sz="2400" dirty="0">
                <a:latin typeface="Times New Roman"/>
                <a:ea typeface="Calibri"/>
              </a:rPr>
              <a:t>) сентябре 1773; 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3. Среди соратников Е. И. Пугачева был бесстрашный воин и талантливый поэт: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И. Н. </a:t>
            </a:r>
            <a:r>
              <a:rPr lang="ru-RU" sz="2400" dirty="0" err="1">
                <a:latin typeface="Times New Roman"/>
                <a:ea typeface="Calibri"/>
              </a:rPr>
              <a:t>Чика</a:t>
            </a:r>
            <a:r>
              <a:rPr lang="ru-RU" sz="2400" dirty="0">
                <a:latin typeface="Times New Roman"/>
                <a:ea typeface="Calibri"/>
              </a:rPr>
              <a:t>-Зарубин;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Салават </a:t>
            </a:r>
            <a:r>
              <a:rPr lang="ru-RU" sz="2400" dirty="0" err="1">
                <a:latin typeface="Times New Roman"/>
                <a:ea typeface="Calibri"/>
              </a:rPr>
              <a:t>Юлаев</a:t>
            </a:r>
            <a:r>
              <a:rPr lang="ru-RU" sz="2400" dirty="0">
                <a:latin typeface="Times New Roman"/>
                <a:ea typeface="Calibri"/>
              </a:rPr>
              <a:t>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в</a:t>
            </a:r>
            <a:r>
              <a:rPr lang="ru-RU" sz="2400" dirty="0">
                <a:latin typeface="Times New Roman"/>
                <a:ea typeface="Calibri"/>
              </a:rPr>
              <a:t>) </a:t>
            </a:r>
            <a:r>
              <a:rPr lang="ru-RU" sz="2400" dirty="0" err="1">
                <a:latin typeface="Times New Roman"/>
                <a:ea typeface="Calibri"/>
              </a:rPr>
              <a:t>Кинзя</a:t>
            </a:r>
            <a:r>
              <a:rPr lang="ru-RU" sz="2400" dirty="0">
                <a:latin typeface="Times New Roman"/>
                <a:ea typeface="Calibri"/>
              </a:rPr>
              <a:t> Арсланов;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г)  </a:t>
            </a:r>
            <a:r>
              <a:rPr lang="ru-RU" sz="2400" dirty="0">
                <a:latin typeface="Times New Roman"/>
                <a:ea typeface="Calibri"/>
              </a:rPr>
              <a:t>поэтов в окружении Е. И. Пугачева не было.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endParaRPr lang="ru-RU" sz="1600" dirty="0">
              <a:effectLst/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14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80677"/>
            <a:ext cx="871296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62" y="404664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Calibri"/>
              </a:rPr>
              <a:t>4</a:t>
            </a:r>
            <a:r>
              <a:rPr lang="ru-RU" sz="2400" b="1" i="1" dirty="0">
                <a:latin typeface="Times New Roman"/>
                <a:ea typeface="Calibri"/>
              </a:rPr>
              <a:t>. Что из названного относится к политике просвещенного абсолютизма: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разрешение помещикам ссылать в Сибирь;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манифест о свободе предпринимательства;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в) пожалования помещикам крепостных крестьян;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г) запрет крепостным крестьянам подавать жалобу на помещика?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5. Всем крестьянским войнам присущи общие черты, и вместе с тем каждая имела свои особенности. Крестьянская война 1773–1775 гг.: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была самой мощной и отличалась высокой степенью организованности;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копировала некоторые органы государственного управления России;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в</a:t>
            </a:r>
            <a:r>
              <a:rPr lang="ru-RU" sz="2400" dirty="0">
                <a:latin typeface="Times New Roman"/>
                <a:ea typeface="Calibri"/>
              </a:rPr>
              <a:t>) даровала конституцию для территорий, находившихся под </a:t>
            </a:r>
            <a:r>
              <a:rPr lang="ru-RU" sz="2400" dirty="0" smtClean="0">
                <a:latin typeface="Times New Roman"/>
                <a:ea typeface="Calibri"/>
              </a:rPr>
              <a:t>  контролем </a:t>
            </a:r>
            <a:r>
              <a:rPr lang="ru-RU" sz="2400" dirty="0">
                <a:latin typeface="Times New Roman"/>
                <a:ea typeface="Calibri"/>
              </a:rPr>
              <a:t>восставших;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г</a:t>
            </a:r>
            <a:r>
              <a:rPr lang="ru-RU" sz="2400" dirty="0">
                <a:latin typeface="Times New Roman"/>
                <a:ea typeface="Calibri"/>
              </a:rPr>
              <a:t>) 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верно лишь а) и б</a:t>
            </a:r>
            <a:r>
              <a:rPr lang="ru-RU" sz="2400" dirty="0" smtClean="0">
                <a:latin typeface="Times New Roman"/>
                <a:ea typeface="Calibri"/>
              </a:rPr>
              <a:t>).</a:t>
            </a:r>
            <a:endParaRPr lang="ru-RU" sz="2400" dirty="0"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830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2089" y="476672"/>
            <a:ext cx="8780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7127" y="260648"/>
            <a:ext cx="86303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6. Расположите </a:t>
            </a:r>
            <a:r>
              <a:rPr lang="ru-RU" sz="2400" b="1" i="1" dirty="0"/>
              <a:t>в хронологической последовательности следующие события:</a:t>
            </a:r>
          </a:p>
          <a:p>
            <a:r>
              <a:rPr lang="ru-RU" sz="2400" dirty="0"/>
              <a:t>а) создание коллегий;</a:t>
            </a:r>
          </a:p>
          <a:p>
            <a:r>
              <a:rPr lang="ru-RU" sz="2400" dirty="0"/>
              <a:t>б) принятие Соборного уложения;</a:t>
            </a:r>
          </a:p>
          <a:p>
            <a:r>
              <a:rPr lang="ru-RU" sz="2400" dirty="0"/>
              <a:t>в) составление «Наказа» к Уложенной комиссии;</a:t>
            </a:r>
          </a:p>
          <a:p>
            <a:r>
              <a:rPr lang="ru-RU" sz="2400" dirty="0"/>
              <a:t>г) избрание Михаила Романова на царство.</a:t>
            </a:r>
          </a:p>
          <a:p>
            <a:r>
              <a:rPr lang="ru-RU" sz="2400" b="1" i="1" dirty="0"/>
              <a:t>7. В 1775 г. правительство разделило страну на губернии и уезды с примерно равным числом мужских душ (300–400 тыс. и 30 тыс. душ соответственно). Число губерний было:</a:t>
            </a:r>
          </a:p>
          <a:p>
            <a:r>
              <a:rPr lang="ru-RU" sz="2400" dirty="0"/>
              <a:t>а) до 50; </a:t>
            </a:r>
            <a:r>
              <a:rPr lang="ru-RU" sz="2400" dirty="0" smtClean="0"/>
              <a:t>   б</a:t>
            </a:r>
            <a:r>
              <a:rPr lang="ru-RU" sz="2400" dirty="0"/>
              <a:t>) до 40</a:t>
            </a:r>
            <a:r>
              <a:rPr lang="ru-RU" sz="2400" dirty="0" smtClean="0"/>
              <a:t>;     в</a:t>
            </a:r>
            <a:r>
              <a:rPr lang="ru-RU" sz="2400" dirty="0"/>
              <a:t>) до 30; </a:t>
            </a:r>
            <a:r>
              <a:rPr lang="ru-RU" sz="2400" dirty="0" smtClean="0"/>
              <a:t>     г</a:t>
            </a:r>
            <a:r>
              <a:rPr lang="ru-RU" sz="2400" dirty="0"/>
              <a:t>) до 20; </a:t>
            </a:r>
          </a:p>
          <a:p>
            <a:r>
              <a:rPr lang="ru-RU" sz="2400" b="1" i="1" dirty="0" smtClean="0"/>
              <a:t>8</a:t>
            </a:r>
            <a:r>
              <a:rPr lang="ru-RU" sz="2400" b="1" i="1" dirty="0"/>
              <a:t>. Что из названного относится к политике Екатерины II:</a:t>
            </a:r>
          </a:p>
          <a:p>
            <a:r>
              <a:rPr lang="ru-RU" sz="2400" dirty="0"/>
              <a:t>а) принятие Манифеста о вольности дворянства;</a:t>
            </a:r>
          </a:p>
          <a:p>
            <a:r>
              <a:rPr lang="ru-RU" sz="2400" dirty="0"/>
              <a:t>б) принятие указа о единонаследии;</a:t>
            </a:r>
          </a:p>
          <a:p>
            <a:r>
              <a:rPr lang="ru-RU" sz="2400" dirty="0" smtClean="0"/>
              <a:t>               в</a:t>
            </a:r>
            <a:r>
              <a:rPr lang="ru-RU" sz="2400" dirty="0"/>
              <a:t>) принятие Жалованной грамоты городам;</a:t>
            </a:r>
          </a:p>
          <a:p>
            <a:r>
              <a:rPr lang="ru-RU" sz="2400" dirty="0" smtClean="0"/>
              <a:t>               г</a:t>
            </a:r>
            <a:r>
              <a:rPr lang="ru-RU" sz="2400" dirty="0"/>
              <a:t>) принятие Манифеста о незыблемости самодержавия.</a:t>
            </a:r>
          </a:p>
        </p:txBody>
      </p:sp>
    </p:spTree>
    <p:extLst>
      <p:ext uri="{BB962C8B-B14F-4D97-AF65-F5344CB8AC3E}">
        <p14:creationId xmlns:p14="http://schemas.microsoft.com/office/powerpoint/2010/main" val="18725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2101" y="242718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9. Правительство Екатерины II издало «Грамоту на права, вольности и преимущества благородного российского дворянства» в … году: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1762; </a:t>
            </a:r>
            <a:r>
              <a:rPr lang="ru-RU" sz="2400" dirty="0" smtClean="0">
                <a:latin typeface="Times New Roman"/>
                <a:ea typeface="Calibri"/>
              </a:rPr>
              <a:t>     б</a:t>
            </a:r>
            <a:r>
              <a:rPr lang="ru-RU" sz="2400" dirty="0">
                <a:latin typeface="Times New Roman"/>
                <a:ea typeface="Calibri"/>
              </a:rPr>
              <a:t>) 1765; </a:t>
            </a:r>
            <a:r>
              <a:rPr lang="ru-RU" sz="2400" dirty="0" smtClean="0">
                <a:latin typeface="Times New Roman"/>
                <a:ea typeface="Calibri"/>
              </a:rPr>
              <a:t>     в</a:t>
            </a:r>
            <a:r>
              <a:rPr lang="ru-RU" sz="2400" dirty="0">
                <a:latin typeface="Times New Roman"/>
                <a:ea typeface="Calibri"/>
              </a:rPr>
              <a:t>) 1775; </a:t>
            </a:r>
            <a:r>
              <a:rPr lang="ru-RU" sz="2400" dirty="0" smtClean="0">
                <a:latin typeface="Times New Roman"/>
                <a:ea typeface="Calibri"/>
              </a:rPr>
              <a:t>     г</a:t>
            </a:r>
            <a:r>
              <a:rPr lang="ru-RU" sz="2400" dirty="0">
                <a:latin typeface="Times New Roman"/>
                <a:ea typeface="Calibri"/>
              </a:rPr>
              <a:t>) 1785; 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10. «Наказ» для Уложенной комиссии 1767–1768 гг. был написан: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Екатериной II;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Н. И. Паниным;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в) А. А. </a:t>
            </a:r>
            <a:r>
              <a:rPr lang="ru-RU" sz="2400" dirty="0" err="1">
                <a:latin typeface="Times New Roman"/>
                <a:ea typeface="Calibri"/>
              </a:rPr>
              <a:t>Безбородько</a:t>
            </a:r>
            <a:r>
              <a:rPr lang="ru-RU" sz="2400" dirty="0">
                <a:latin typeface="Times New Roman"/>
                <a:ea typeface="Calibri"/>
              </a:rPr>
              <a:t>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г) Н. И. Новиковым.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11. Что из названного относится к результатам деятельности Уложенной комиссии 1767–1768 гг.: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принятие нового Уложения;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одобрение Манифеста о вольности дворянства;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в</a:t>
            </a:r>
            <a:r>
              <a:rPr lang="ru-RU" sz="2400" dirty="0">
                <a:latin typeface="Times New Roman"/>
                <a:ea typeface="Calibri"/>
              </a:rPr>
              <a:t>) разработка Манифеста о незыблемости самодержавия;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г</a:t>
            </a:r>
            <a:r>
              <a:rPr lang="ru-RU" sz="2400" dirty="0">
                <a:latin typeface="Times New Roman"/>
                <a:ea typeface="Calibri"/>
              </a:rPr>
              <a:t>) роспуск комиссии, не сумевшей выработать новый свод законов?</a:t>
            </a:r>
            <a:endParaRPr lang="ru-RU" sz="2400" dirty="0">
              <a:effectLst/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500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74345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12. «Жалованная грамота» городам, где купеческая верхушка получила больший доступ к городскому самоуправлению, освобождение от подушной подати и рекрутской повинности, появилась в … году</a:t>
            </a:r>
            <a:r>
              <a:rPr lang="ru-RU" sz="2400" i="1" dirty="0">
                <a:latin typeface="Times New Roman"/>
                <a:ea typeface="Calibri"/>
              </a:rPr>
              <a:t>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1767;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1785;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в) 1775;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г) </a:t>
            </a:r>
            <a:r>
              <a:rPr lang="ru-RU" sz="2400" dirty="0" smtClean="0">
                <a:latin typeface="Times New Roman"/>
                <a:ea typeface="Calibri"/>
              </a:rPr>
              <a:t>1773. 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13. Что из названного относится к политике Екатерины II в области образования: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открытие Московского университета;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учреждение Шляхетского (дворянского) корпуса для подготовки офицеров;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 в</a:t>
            </a:r>
            <a:r>
              <a:rPr lang="ru-RU" sz="2400" dirty="0">
                <a:latin typeface="Times New Roman"/>
                <a:ea typeface="Calibri"/>
              </a:rPr>
              <a:t>) преобразование цифирных школ в солдатские;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 г</a:t>
            </a:r>
            <a:r>
              <a:rPr lang="ru-RU" sz="2400" dirty="0">
                <a:latin typeface="Times New Roman"/>
                <a:ea typeface="Calibri"/>
              </a:rPr>
              <a:t>) основание Славяно-греко-латинской </a:t>
            </a:r>
            <a:r>
              <a:rPr lang="ru-RU" sz="2400" dirty="0" smtClean="0">
                <a:latin typeface="Times New Roman"/>
                <a:ea typeface="Calibri"/>
              </a:rPr>
              <a:t>академии.</a:t>
            </a:r>
            <a:endParaRPr lang="ru-RU" sz="2400" dirty="0">
              <a:effectLst/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785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4345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</a:rPr>
              <a:t>14. Во внешней политике России второй половины XVIII в. решались задачи: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выхода на берега Черного моря;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продолжения линии на возвращение земель Древнерусского государства;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в) борьбы с революционной Францией;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г) верно все указанное; </a:t>
            </a:r>
            <a:endParaRPr lang="ru-RU" sz="2400" dirty="0">
              <a:latin typeface="Arial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</a:rPr>
              <a:t>15. Во время войны за независимость Соединенных Штатов Америки Россия объявила вооруженный нейтралитет. Это означало на практике: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а) невмешательство в конфликт, но готовность к вмешательству на стороне Англии;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б) продолжение торговли с воюющими странами;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в</a:t>
            </a:r>
            <a:r>
              <a:rPr lang="ru-RU" sz="2400" dirty="0">
                <a:latin typeface="Times New Roman"/>
                <a:ea typeface="Calibri"/>
              </a:rPr>
              <a:t>) фактический подрыв морской блокады США, которую осуществляла Англия; </a:t>
            </a:r>
            <a:endParaRPr lang="ru-RU" sz="2400" dirty="0">
              <a:latin typeface="Arial"/>
              <a:ea typeface="Calibri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г</a:t>
            </a:r>
            <a:r>
              <a:rPr lang="ru-RU" sz="2400" dirty="0">
                <a:latin typeface="Times New Roman"/>
                <a:ea typeface="Calibri"/>
              </a:rPr>
              <a:t>) 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верно б) и в).</a:t>
            </a:r>
            <a:endParaRPr lang="ru-RU" sz="2400" dirty="0">
              <a:effectLst/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61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9592" y="692696"/>
            <a:ext cx="18138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Ключ к </a:t>
            </a:r>
            <a:r>
              <a:rPr lang="ru-RU" altLang="ru-RU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тесту</a:t>
            </a:r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2831" y="2348880"/>
            <a:ext cx="7776864" cy="411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Информационные источники: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Данилов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А.А., Косулина Л.Г. История России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XIX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.  8 класс. М., Просвещение, 2009 г.</a:t>
            </a:r>
            <a:endParaRPr lang="ru-RU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Колганова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Е.В.,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Сумакова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Н.В. Поурочные разработки по истории России.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XIX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век. 8 класс. М.,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Вако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2006 г.</a:t>
            </a:r>
            <a:endParaRPr lang="ru-RU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Перхавко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В.Б. История России в лицах.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IX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XVIII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в.в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М., Школа-Пресс, 2000 г.</a:t>
            </a:r>
            <a:endParaRPr lang="ru-RU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Симонова Е.В. Тесты по истории России. 8 класс. М., Экзамен,2010 г.</a:t>
            </a:r>
            <a:endParaRPr lang="ru-RU" sz="1600" dirty="0">
              <a:ea typeface="Times New Roman"/>
              <a:cs typeface="Times New Roman"/>
            </a:endParaRPr>
          </a:p>
          <a:p>
            <a:r>
              <a:rPr lang="ru-RU" b="1"/>
              <a:t>1</a:t>
            </a:r>
            <a:r>
              <a:rPr lang="ru-RU" b="1" smtClean="0"/>
              <a:t>.</a:t>
            </a:r>
            <a:r>
              <a:rPr lang="en-US" b="1" dirty="0" smtClean="0">
                <a:hlinkClick r:id="rId3"/>
              </a:rPr>
              <a:t>http</a:t>
            </a:r>
            <a:r>
              <a:rPr lang="en-US" b="1" dirty="0">
                <a:hlinkClick r:id="rId3"/>
              </a:rPr>
              <a:t>://</a:t>
            </a:r>
            <a:r>
              <a:rPr lang="en-US" b="1" dirty="0" smtClean="0">
                <a:hlinkClick r:id="rId3"/>
              </a:rPr>
              <a:t>upload.wikimedia.org/wikipedia/commons/thumb/c/cd/Rokotov_Port</a:t>
            </a:r>
            <a:r>
              <a:rPr lang="ru-RU" b="1" dirty="0" smtClean="0">
                <a:hlinkClick r:id="rId3"/>
              </a:rPr>
              <a:t>   </a:t>
            </a:r>
            <a:r>
              <a:rPr lang="en-US" b="1" dirty="0" smtClean="0">
                <a:hlinkClick r:id="rId3"/>
              </a:rPr>
              <a:t>rait_Catherine_II.jpg/300px-</a:t>
            </a:r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88875"/>
              </p:ext>
            </p:extLst>
          </p:nvPr>
        </p:nvGraphicFramePr>
        <p:xfrm>
          <a:off x="683567" y="1397000"/>
          <a:ext cx="8136906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1736"/>
                <a:gridCol w="481736"/>
                <a:gridCol w="481736"/>
                <a:gridCol w="481736"/>
                <a:gridCol w="481736"/>
                <a:gridCol w="903689"/>
                <a:gridCol w="360040"/>
                <a:gridCol w="576064"/>
                <a:gridCol w="576064"/>
                <a:gridCol w="648072"/>
                <a:gridCol w="576064"/>
                <a:gridCol w="504056"/>
                <a:gridCol w="576064"/>
                <a:gridCol w="576064"/>
                <a:gridCol w="4320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г,б,а,в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78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865</Words>
  <Application>Microsoft Office PowerPoint</Application>
  <PresentationFormat>Экран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15</cp:revision>
  <dcterms:created xsi:type="dcterms:W3CDTF">2013-11-28T18:45:22Z</dcterms:created>
  <dcterms:modified xsi:type="dcterms:W3CDTF">2014-01-22T07:09:38Z</dcterms:modified>
</cp:coreProperties>
</file>