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8"/>
  </p:notesMasterIdLst>
  <p:sldIdLst>
    <p:sldId id="256" r:id="rId2"/>
    <p:sldId id="257" r:id="rId3"/>
    <p:sldId id="279" r:id="rId4"/>
    <p:sldId id="259" r:id="rId5"/>
    <p:sldId id="260" r:id="rId6"/>
    <p:sldId id="272" r:id="rId7"/>
    <p:sldId id="278" r:id="rId8"/>
    <p:sldId id="280" r:id="rId9"/>
    <p:sldId id="281" r:id="rId10"/>
    <p:sldId id="282" r:id="rId11"/>
    <p:sldId id="283" r:id="rId12"/>
    <p:sldId id="261" r:id="rId13"/>
    <p:sldId id="262" r:id="rId14"/>
    <p:sldId id="263" r:id="rId15"/>
    <p:sldId id="264" r:id="rId16"/>
    <p:sldId id="265" r:id="rId17"/>
    <p:sldId id="267" r:id="rId18"/>
    <p:sldId id="266" r:id="rId19"/>
    <p:sldId id="268" r:id="rId20"/>
    <p:sldId id="269" r:id="rId21"/>
    <p:sldId id="270" r:id="rId22"/>
    <p:sldId id="273" r:id="rId23"/>
    <p:sldId id="274" r:id="rId24"/>
    <p:sldId id="275" r:id="rId25"/>
    <p:sldId id="276" r:id="rId26"/>
    <p:sldId id="277"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39" autoAdjust="0"/>
    <p:restoredTop sz="90934" autoAdjust="0"/>
  </p:normalViewPr>
  <p:slideViewPr>
    <p:cSldViewPr>
      <p:cViewPr>
        <p:scale>
          <a:sx n="45" d="100"/>
          <a:sy n="45" d="100"/>
        </p:scale>
        <p:origin x="-120"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7E927D-5FBD-40B7-A958-21AF5B74109D}" type="datetimeFigureOut">
              <a:rPr lang="ru-RU" smtClean="0"/>
              <a:pPr/>
              <a:t>23.03.2009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F69095-1014-44C5-AA34-6B1EAB8A6652}"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en-US" dirty="0" smtClean="0"/>
          </a:p>
          <a:p>
            <a:endParaRPr lang="en-US" dirty="0" smtClean="0"/>
          </a:p>
          <a:p>
            <a:endParaRPr lang="en-US" dirty="0" smtClean="0"/>
          </a:p>
          <a:p>
            <a:endParaRPr lang="en-US" dirty="0" smtClean="0"/>
          </a:p>
          <a:p>
            <a:endParaRPr lang="ru-RU" dirty="0"/>
          </a:p>
        </p:txBody>
      </p:sp>
      <p:sp>
        <p:nvSpPr>
          <p:cNvPr id="4" name="Номер слайда 3"/>
          <p:cNvSpPr>
            <a:spLocks noGrp="1"/>
          </p:cNvSpPr>
          <p:nvPr>
            <p:ph type="sldNum" sz="quarter" idx="10"/>
          </p:nvPr>
        </p:nvSpPr>
        <p:spPr/>
        <p:txBody>
          <a:bodyPr/>
          <a:lstStyle/>
          <a:p>
            <a:fld id="{40F69095-1014-44C5-AA34-6B1EAB8A6652}" type="slidenum">
              <a:rPr lang="ru-RU" smtClean="0"/>
              <a:pPr/>
              <a:t>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0F69095-1014-44C5-AA34-6B1EAB8A6652}" type="slidenum">
              <a:rPr lang="ru-RU" smtClean="0"/>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6DEE623B-F6A2-4254-8857-E0EED89CE681}" type="datetimeFigureOut">
              <a:rPr lang="ru-RU" smtClean="0"/>
              <a:pPr/>
              <a:t>23.03.2009</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22A1EEE2-3CBD-483F-A7A0-92FEC9109999}"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DEE623B-F6A2-4254-8857-E0EED89CE681}" type="datetimeFigureOut">
              <a:rPr lang="ru-RU" smtClean="0"/>
              <a:pPr/>
              <a:t>23.03.2009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2A1EEE2-3CBD-483F-A7A0-92FEC910999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DEE623B-F6A2-4254-8857-E0EED89CE681}" type="datetimeFigureOut">
              <a:rPr lang="ru-RU" smtClean="0"/>
              <a:pPr/>
              <a:t>23.03.2009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2A1EEE2-3CBD-483F-A7A0-92FEC910999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DEE623B-F6A2-4254-8857-E0EED89CE681}" type="datetimeFigureOut">
              <a:rPr lang="ru-RU" smtClean="0"/>
              <a:pPr/>
              <a:t>23.03.2009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2A1EEE2-3CBD-483F-A7A0-92FEC910999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6DEE623B-F6A2-4254-8857-E0EED89CE681}" type="datetimeFigureOut">
              <a:rPr lang="ru-RU" smtClean="0"/>
              <a:pPr/>
              <a:t>23.03.2009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22A1EEE2-3CBD-483F-A7A0-92FEC9109999}"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DEE623B-F6A2-4254-8857-E0EED89CE681}" type="datetimeFigureOut">
              <a:rPr lang="ru-RU" smtClean="0"/>
              <a:pPr/>
              <a:t>23.03.2009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2A1EEE2-3CBD-483F-A7A0-92FEC910999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6DEE623B-F6A2-4254-8857-E0EED89CE681}" type="datetimeFigureOut">
              <a:rPr lang="ru-RU" smtClean="0"/>
              <a:pPr/>
              <a:t>23.03.2009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2A1EEE2-3CBD-483F-A7A0-92FEC910999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6DEE623B-F6A2-4254-8857-E0EED89CE681}" type="datetimeFigureOut">
              <a:rPr lang="ru-RU" smtClean="0"/>
              <a:pPr/>
              <a:t>23.03.2009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2A1EEE2-3CBD-483F-A7A0-92FEC910999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DEE623B-F6A2-4254-8857-E0EED89CE681}" type="datetimeFigureOut">
              <a:rPr lang="ru-RU" smtClean="0"/>
              <a:pPr/>
              <a:t>23.03.2009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2A1EEE2-3CBD-483F-A7A0-92FEC910999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DEE623B-F6A2-4254-8857-E0EED89CE681}" type="datetimeFigureOut">
              <a:rPr lang="ru-RU" smtClean="0"/>
              <a:pPr/>
              <a:t>23.03.2009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2A1EEE2-3CBD-483F-A7A0-92FEC910999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6DEE623B-F6A2-4254-8857-E0EED89CE681}" type="datetimeFigureOut">
              <a:rPr lang="ru-RU" smtClean="0"/>
              <a:pPr/>
              <a:t>23.03.2009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2A1EEE2-3CBD-483F-A7A0-92FEC910999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DEE623B-F6A2-4254-8857-E0EED89CE681}" type="datetimeFigureOut">
              <a:rPr lang="ru-RU" smtClean="0"/>
              <a:pPr/>
              <a:t>23.03.2009</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2A1EEE2-3CBD-483F-A7A0-92FEC9109999}"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image" Target="../media/image6.jpeg"/><Relationship Id="rId3" Type="http://schemas.openxmlformats.org/officeDocument/2006/relationships/slide" Target="slide13.xml"/><Relationship Id="rId7" Type="http://schemas.openxmlformats.org/officeDocument/2006/relationships/slide" Target="slide17.xml"/><Relationship Id="rId12" Type="http://schemas.openxmlformats.org/officeDocument/2006/relationships/image" Target="../media/image5.jpeg"/><Relationship Id="rId2" Type="http://schemas.openxmlformats.org/officeDocument/2006/relationships/slide" Target="slide12.xml"/><Relationship Id="rId1" Type="http://schemas.openxmlformats.org/officeDocument/2006/relationships/slideLayout" Target="../slideLayouts/slideLayout7.xml"/><Relationship Id="rId6" Type="http://schemas.openxmlformats.org/officeDocument/2006/relationships/slide" Target="slide16.xml"/><Relationship Id="rId11" Type="http://schemas.openxmlformats.org/officeDocument/2006/relationships/slide" Target="slide21.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slide" Target="slide14.xml"/><Relationship Id="rId9" Type="http://schemas.openxmlformats.org/officeDocument/2006/relationships/slide" Target="slide19.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file:///C:\Documents%20and%20Settings\&#1040;&#1076;&#1084;&#1080;&#1085;&#1080;&#1089;&#1090;&#1088;&#1072;&#1090;&#1086;&#1088;\&#1056;&#1072;&#1073;&#1086;&#1095;&#1080;&#1081;%20&#1089;&#1090;&#1086;&#1083;\1%20&#1040;&#1088;&#1072;&#1082;&#1080;&#1085;%202%20&#1082;&#1091;&#1088;&#1089;\Songs\Trck0204.mp3" TargetMode="External"/><Relationship Id="rId1" Type="http://schemas.openxmlformats.org/officeDocument/2006/relationships/audio" Target="file:///C:\Documents%20and%20Settings\&#1040;&#1076;&#1084;&#1080;&#1085;&#1080;&#1089;&#1090;&#1088;&#1072;&#1090;&#1086;&#1088;\&#1056;&#1072;&#1073;&#1086;&#1095;&#1080;&#1081;%20&#1089;&#1090;&#1086;&#1083;\1%20&#1040;&#1088;&#1072;&#1082;&#1080;&#1085;%202%20&#1082;&#1091;&#1088;&#1089;\Songs\Trck0203.mp3" TargetMode="Externa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image" Target="../media/image10.jpeg"/><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slide" Target="slide23.xml"/></Relationships>
</file>

<file path=ppt/slides/_rels/slide7.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image" Target="../media/image12.jpeg"/><Relationship Id="rId1" Type="http://schemas.openxmlformats.org/officeDocument/2006/relationships/slideLayout" Target="../slideLayouts/slideLayout7.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slide" Target="slide24.xml"/></Relationships>
</file>

<file path=ppt/slides/_rels/slide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642918"/>
            <a:ext cx="8229600" cy="1357322"/>
          </a:xfrm>
          <a:scene3d>
            <a:camera prst="isometricOffAxis1Right"/>
            <a:lightRig rig="soft" dir="t">
              <a:rot lat="0" lon="0" rev="17220000"/>
            </a:lightRig>
          </a:scene3d>
          <a:sp3d>
            <a:bevelT prst="angle"/>
          </a:sp3d>
        </p:spPr>
        <p:txBody>
          <a:bodyPr>
            <a:normAutofit/>
            <a:scene3d>
              <a:camera prst="orthographicFront"/>
              <a:lightRig rig="soft" dir="t">
                <a:rot lat="0" lon="0" rev="17220000"/>
              </a:lightRig>
            </a:scene3d>
            <a:sp3d prstMaterial="softEdge">
              <a:bevelT w="38100" h="38100"/>
            </a:sp3d>
          </a:bodyPr>
          <a:lstStyle/>
          <a:p>
            <a:r>
              <a:rPr lang="en-US" spc="300" dirty="0" smtClean="0">
                <a:solidFill>
                  <a:schemeClr val="accent5">
                    <a:lumMod val="50000"/>
                  </a:schemeClr>
                </a:solidFill>
              </a:rPr>
              <a:t>SPORTS AND GAMES</a:t>
            </a:r>
            <a:endParaRPr lang="ru-RU" spc="300" dirty="0">
              <a:solidFill>
                <a:schemeClr val="accent5">
                  <a:lumMod val="50000"/>
                </a:schemeClr>
              </a:solidFill>
            </a:endParaRPr>
          </a:p>
        </p:txBody>
      </p:sp>
      <p:sp>
        <p:nvSpPr>
          <p:cNvPr id="3" name="Подзаголовок 2"/>
          <p:cNvSpPr>
            <a:spLocks noGrp="1"/>
          </p:cNvSpPr>
          <p:nvPr>
            <p:ph type="subTitle" idx="1"/>
          </p:nvPr>
        </p:nvSpPr>
        <p:spPr>
          <a:xfrm>
            <a:off x="3929058" y="2143116"/>
            <a:ext cx="4572032" cy="4071966"/>
          </a:xfrm>
        </p:spPr>
        <p:txBody>
          <a:bodyPr>
            <a:normAutofit/>
          </a:bodyPr>
          <a:lstStyle/>
          <a:p>
            <a:endParaRPr lang="en-US" sz="1400" dirty="0" smtClean="0"/>
          </a:p>
          <a:p>
            <a:r>
              <a:rPr lang="en-US" sz="2400" dirty="0" smtClean="0"/>
              <a:t>Sport is the best and the shortest way to health and fitness. Today increasing number of people are involved in activities that help them keep fit and enjoy life. We are sure you are all interested in sport. And there are so many kinds of sports in which you can take an active part or just be a devoted fan.</a:t>
            </a:r>
            <a:endParaRPr lang="ru-RU" sz="2400" dirty="0"/>
          </a:p>
        </p:txBody>
      </p:sp>
      <p:pic>
        <p:nvPicPr>
          <p:cNvPr id="4" name="Рисунок 3" descr="f54b4be9eb0e31f89039aab05ca565c0.jpg"/>
          <p:cNvPicPr>
            <a:picLocks noChangeAspect="1"/>
          </p:cNvPicPr>
          <p:nvPr/>
        </p:nvPicPr>
        <p:blipFill>
          <a:blip r:embed="rId3"/>
          <a:stretch>
            <a:fillRect/>
          </a:stretch>
        </p:blipFill>
        <p:spPr>
          <a:xfrm>
            <a:off x="285720" y="3357562"/>
            <a:ext cx="3357586" cy="3000396"/>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8" name="TextBox 7"/>
          <p:cNvSpPr txBox="1"/>
          <p:nvPr/>
        </p:nvSpPr>
        <p:spPr>
          <a:xfrm>
            <a:off x="5004725" y="3571876"/>
            <a:ext cx="184731" cy="646331"/>
          </a:xfrm>
          <a:prstGeom prst="rect">
            <a:avLst/>
          </a:prstGeom>
          <a:noFill/>
        </p:spPr>
        <p:txBody>
          <a:bodyPr wrap="none" rtlCol="0">
            <a:spAutoFit/>
          </a:bodyPr>
          <a:lstStyle/>
          <a:p>
            <a:pPr marL="342900" indent="-342900"/>
            <a:endParaRPr lang="en-US" dirty="0" smtClean="0"/>
          </a:p>
          <a:p>
            <a:pPr marL="342900" indent="-342900"/>
            <a:endParaRPr lang="ru-RU" dirty="0"/>
          </a:p>
        </p:txBody>
      </p:sp>
      <p:sp>
        <p:nvSpPr>
          <p:cNvPr id="6" name="Управляющая кнопка: далее 5">
            <a:hlinkClick r:id="" action="ppaction://hlinkshowjump?jump=nextslide" highlightClick="1"/>
          </p:cNvPr>
          <p:cNvSpPr/>
          <p:nvPr/>
        </p:nvSpPr>
        <p:spPr>
          <a:xfrm>
            <a:off x="8072462" y="357166"/>
            <a:ext cx="756664" cy="428604"/>
          </a:xfrm>
          <a:prstGeom prst="actionButtonForwardNex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9" name="Picture 3"/>
          <p:cNvPicPr>
            <a:picLocks noChangeAspect="1" noChangeArrowheads="1"/>
          </p:cNvPicPr>
          <p:nvPr/>
        </p:nvPicPr>
        <p:blipFill>
          <a:blip r:embed="rId2"/>
          <a:srcRect/>
          <a:stretch>
            <a:fillRect/>
          </a:stretch>
        </p:blipFill>
        <p:spPr bwMode="auto">
          <a:xfrm>
            <a:off x="0" y="1"/>
            <a:ext cx="5102790" cy="6858000"/>
          </a:xfrm>
          <a:prstGeom prst="rect">
            <a:avLst/>
          </a:prstGeom>
          <a:noFill/>
        </p:spPr>
      </p:pic>
      <p:sp>
        <p:nvSpPr>
          <p:cNvPr id="5" name="TextBox 4"/>
          <p:cNvSpPr txBox="1"/>
          <p:nvPr/>
        </p:nvSpPr>
        <p:spPr>
          <a:xfrm>
            <a:off x="4143372" y="2857496"/>
            <a:ext cx="4738798" cy="584775"/>
          </a:xfrm>
          <a:prstGeom prst="rect">
            <a:avLst/>
          </a:prstGeom>
          <a:noFill/>
        </p:spPr>
        <p:txBody>
          <a:bodyPr wrap="none" rtlCol="0">
            <a:spAutoFit/>
          </a:bodyPr>
          <a:lstStyle/>
          <a:p>
            <a:r>
              <a:rPr lang="en-US" sz="3200" dirty="0" smtClean="0">
                <a:solidFill>
                  <a:srgbClr val="FF0000"/>
                </a:solidFill>
                <a:latin typeface="Comic Sans MS" pitchFamily="66" charset="0"/>
              </a:rPr>
              <a:t>LABEL THESE SPORTS</a:t>
            </a:r>
            <a:endParaRPr lang="ru-RU" sz="3200" dirty="0">
              <a:solidFill>
                <a:srgbClr val="FF0000"/>
              </a:solidFill>
              <a:latin typeface="Comic Sans MS" pitchFamily="66" charset="0"/>
            </a:endParaRPr>
          </a:p>
        </p:txBody>
      </p:sp>
      <p:sp>
        <p:nvSpPr>
          <p:cNvPr id="6" name="TextBox 5"/>
          <p:cNvSpPr txBox="1"/>
          <p:nvPr/>
        </p:nvSpPr>
        <p:spPr>
          <a:xfrm>
            <a:off x="5429256" y="428604"/>
            <a:ext cx="3348994" cy="830997"/>
          </a:xfrm>
          <a:prstGeom prst="rect">
            <a:avLst/>
          </a:prstGeom>
          <a:noFill/>
        </p:spPr>
        <p:txBody>
          <a:bodyPr wrap="none" rtlCol="0">
            <a:spAutoFit/>
          </a:bodyPr>
          <a:lstStyle/>
          <a:p>
            <a:r>
              <a:rPr lang="en-US" sz="4800" dirty="0" smtClean="0">
                <a:solidFill>
                  <a:srgbClr val="FFC000"/>
                </a:solidFill>
                <a:latin typeface="Monotype Corsiva" pitchFamily="66" charset="0"/>
              </a:rPr>
              <a:t>EXTENSION</a:t>
            </a:r>
            <a:endParaRPr lang="ru-RU" sz="4800" dirty="0">
              <a:solidFill>
                <a:srgbClr val="FFC000"/>
              </a:solidFill>
              <a:latin typeface="Monotype Corsiva" pitchFamily="66" charset="0"/>
            </a:endParaRPr>
          </a:p>
        </p:txBody>
      </p:sp>
      <p:sp>
        <p:nvSpPr>
          <p:cNvPr id="7" name="Управляющая кнопка: назад 6">
            <a:hlinkClick r:id="" action="ppaction://hlinkshowjump?jump=previousslide" highlightClick="1"/>
          </p:cNvPr>
          <p:cNvSpPr/>
          <p:nvPr/>
        </p:nvSpPr>
        <p:spPr>
          <a:xfrm>
            <a:off x="7072330" y="6143644"/>
            <a:ext cx="756664" cy="428604"/>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Управляющая кнопка: далее 7">
            <a:hlinkClick r:id="" action="ppaction://hlinkshowjump?jump=nextslide" highlightClick="1"/>
          </p:cNvPr>
          <p:cNvSpPr/>
          <p:nvPr/>
        </p:nvSpPr>
        <p:spPr>
          <a:xfrm>
            <a:off x="7929586" y="6143644"/>
            <a:ext cx="785818" cy="428604"/>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3000"/>
            <a:lum/>
          </a:blip>
          <a:srcRect/>
          <a:stretch>
            <a:fillRect l="-11000" r="-11000"/>
          </a:stretch>
        </a:blipFill>
        <a:effectLst/>
      </p:bgPr>
    </p:bg>
    <p:spTree>
      <p:nvGrpSpPr>
        <p:cNvPr id="1" name=""/>
        <p:cNvGrpSpPr/>
        <p:nvPr/>
      </p:nvGrpSpPr>
      <p:grpSpPr>
        <a:xfrm>
          <a:off x="0" y="0"/>
          <a:ext cx="0" cy="0"/>
          <a:chOff x="0" y="0"/>
          <a:chExt cx="0" cy="0"/>
        </a:xfrm>
      </p:grpSpPr>
      <p:sp>
        <p:nvSpPr>
          <p:cNvPr id="3" name="TextBox 2"/>
          <p:cNvSpPr txBox="1"/>
          <p:nvPr/>
        </p:nvSpPr>
        <p:spPr>
          <a:xfrm>
            <a:off x="857224" y="0"/>
            <a:ext cx="7534656" cy="2308324"/>
          </a:xfrm>
          <a:prstGeom prst="rect">
            <a:avLst/>
          </a:prstGeom>
          <a:noFill/>
        </p:spPr>
        <p:txBody>
          <a:bodyPr wrap="square" rtlCol="0">
            <a:spAutoFit/>
          </a:bodyPr>
          <a:lstStyle/>
          <a:p>
            <a:r>
              <a:rPr lang="en-US" sz="4800" b="1" dirty="0" smtClean="0">
                <a:solidFill>
                  <a:srgbClr val="FF0000"/>
                </a:solidFill>
                <a:latin typeface="Monotype Corsiva" pitchFamily="66" charset="0"/>
              </a:rPr>
              <a:t>UNIT COMPLETED.</a:t>
            </a:r>
          </a:p>
          <a:p>
            <a:r>
              <a:rPr lang="en-US" sz="4800" b="1" dirty="0" smtClean="0">
                <a:solidFill>
                  <a:srgbClr val="FF0000"/>
                </a:solidFill>
                <a:latin typeface="Monotype Corsiva" pitchFamily="66" charset="0"/>
              </a:rPr>
              <a:t>THANK YOU FOR YOUR COOPERATION!</a:t>
            </a:r>
            <a:endParaRPr lang="ru-RU" sz="4800" b="1" dirty="0">
              <a:solidFill>
                <a:srgbClr val="FF0000"/>
              </a:solidFill>
              <a:latin typeface="Monotype Corsiva" pitchFamily="66" charset="0"/>
            </a:endParaRPr>
          </a:p>
        </p:txBody>
      </p:sp>
      <p:sp>
        <p:nvSpPr>
          <p:cNvPr id="4" name="Управляющая кнопка: назад 3">
            <a:hlinkClick r:id="" action="ppaction://hlinkshowjump?jump=previousslide" highlightClick="1"/>
          </p:cNvPr>
          <p:cNvSpPr/>
          <p:nvPr/>
        </p:nvSpPr>
        <p:spPr>
          <a:xfrm>
            <a:off x="6215074" y="6072206"/>
            <a:ext cx="828102" cy="428604"/>
          </a:xfrm>
          <a:prstGeom prst="actionButtonBackPreviou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Управляющая кнопка: далее 4">
            <a:hlinkClick r:id="" action="ppaction://hlinkshowjump?jump=firstslide" highlightClick="1"/>
          </p:cNvPr>
          <p:cNvSpPr/>
          <p:nvPr/>
        </p:nvSpPr>
        <p:spPr>
          <a:xfrm>
            <a:off x="7143768" y="6072206"/>
            <a:ext cx="857256" cy="428628"/>
          </a:xfrm>
          <a:prstGeom prst="actionButtonForwardNex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4348" y="571480"/>
            <a:ext cx="7072362" cy="3108543"/>
          </a:xfrm>
          <a:prstGeom prst="rect">
            <a:avLst/>
          </a:prstGeom>
        </p:spPr>
        <p:txBody>
          <a:bodyPr wrap="square">
            <a:spAutoFit/>
          </a:bodyPr>
          <a:lstStyle/>
          <a:p>
            <a:r>
              <a:rPr lang="en-US" sz="2800" dirty="0" smtClean="0"/>
              <a:t> </a:t>
            </a:r>
            <a:r>
              <a:rPr lang="en-US" sz="2800" dirty="0" smtClean="0">
                <a:hlinkClick r:id="rId2" action="ppaction://hlinksldjump"/>
              </a:rPr>
              <a:t>a game played by two teams of eleven players on a field with a wicket at either end of a 22-yard pitch, the object being for one side to score runs by hitting a hard leather-covered ball with a bat while the other side tries to dismiss them by bowling, catching, running them out, etc</a:t>
            </a:r>
            <a:endParaRPr lang="ru-RU" sz="2800" dirty="0"/>
          </a:p>
        </p:txBody>
      </p:sp>
      <p:sp>
        <p:nvSpPr>
          <p:cNvPr id="3" name="Прямоугольник 2"/>
          <p:cNvSpPr/>
          <p:nvPr/>
        </p:nvSpPr>
        <p:spPr>
          <a:xfrm>
            <a:off x="1928794" y="4143380"/>
            <a:ext cx="4572000" cy="2308324"/>
          </a:xfrm>
          <a:prstGeom prst="rect">
            <a:avLst/>
          </a:prstGeom>
        </p:spPr>
        <p:txBody>
          <a:bodyPr wrap="square">
            <a:spAutoFit/>
          </a:bodyPr>
          <a:lstStyle/>
          <a:p>
            <a:r>
              <a:rPr lang="en-US" sz="2400" dirty="0" smtClean="0">
                <a:hlinkClick r:id="rId2" action="ppaction://hlinksldjump"/>
              </a:rPr>
              <a:t>any of various games played with a round or oval ball and usually based on two teams competing to kick, head, carry, or otherwise propel the ball into each other's goal, territory, etc</a:t>
            </a:r>
            <a:endParaRPr lang="ru-RU"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1000" fill="hold"/>
                                        <p:tgtEl>
                                          <p:spTgt spid="3"/>
                                        </p:tgtEl>
                                        <p:attrNameLst>
                                          <p:attrName>ppt_x</p:attrName>
                                        </p:attrNameLst>
                                      </p:cBhvr>
                                      <p:tavLst>
                                        <p:tav tm="0">
                                          <p:val>
                                            <p:strVal val="#ppt_x"/>
                                          </p:val>
                                        </p:tav>
                                        <p:tav tm="100000">
                                          <p:val>
                                            <p:strVal val="#ppt_x"/>
                                          </p:val>
                                        </p:tav>
                                      </p:tavLst>
                                    </p:anim>
                                    <p:anim calcmode="lin" valueType="num">
                                      <p:cBhvr additive="base">
                                        <p:cTn id="13"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28794" y="1357298"/>
            <a:ext cx="4572000" cy="1569660"/>
          </a:xfrm>
          <a:prstGeom prst="rect">
            <a:avLst/>
          </a:prstGeom>
        </p:spPr>
        <p:txBody>
          <a:bodyPr wrap="square">
            <a:spAutoFit/>
          </a:bodyPr>
          <a:lstStyle/>
          <a:p>
            <a:r>
              <a:rPr lang="en-US" sz="2400" dirty="0" smtClean="0">
                <a:hlinkClick r:id="rId2" action="ppaction://hlinksldjump"/>
              </a:rPr>
              <a:t>an association of sporting clubs that organizes matches between member teams of a similar standard</a:t>
            </a:r>
            <a:endParaRPr lang="ru-RU"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8662" y="2500306"/>
            <a:ext cx="7390165" cy="707886"/>
          </a:xfrm>
          <a:prstGeom prst="rect">
            <a:avLst/>
          </a:prstGeom>
          <a:noFill/>
        </p:spPr>
        <p:txBody>
          <a:bodyPr wrap="none" rtlCol="0">
            <a:spAutoFit/>
          </a:bodyPr>
          <a:lstStyle/>
          <a:p>
            <a:r>
              <a:rPr lang="en-US" sz="4000" dirty="0" smtClean="0">
                <a:hlinkClick r:id="rId2" action="ppaction://hlinksldjump"/>
              </a:rPr>
              <a:t>National Basketball Association</a:t>
            </a:r>
            <a:endParaRPr lang="ru-RU"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57290" y="1285860"/>
            <a:ext cx="4572000" cy="3046988"/>
          </a:xfrm>
          <a:prstGeom prst="rect">
            <a:avLst/>
          </a:prstGeom>
        </p:spPr>
        <p:txBody>
          <a:bodyPr>
            <a:spAutoFit/>
          </a:bodyPr>
          <a:lstStyle/>
          <a:p>
            <a:r>
              <a:rPr lang="en-US" sz="2400" dirty="0" smtClean="0">
                <a:hlinkClick r:id="rId2" action="ppaction://hlinksldjump"/>
              </a:rPr>
              <a:t>a game in which two teams of eleven players try to kick or head a ball into their opponent's goal, only the goalkeeper on either side being allowed to touch the ball with his hands and arms except in the case of throw-ins</a:t>
            </a:r>
            <a:endParaRPr lang="ru-RU"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00166" y="1000108"/>
            <a:ext cx="4572000" cy="830997"/>
          </a:xfrm>
          <a:prstGeom prst="rect">
            <a:avLst/>
          </a:prstGeom>
        </p:spPr>
        <p:txBody>
          <a:bodyPr>
            <a:spAutoFit/>
          </a:bodyPr>
          <a:lstStyle/>
          <a:p>
            <a:r>
              <a:rPr lang="en-US" sz="2400" dirty="0" smtClean="0">
                <a:hlinkClick r:id="rId2" action="ppaction://hlinksldjump"/>
              </a:rPr>
              <a:t>to gain (a point or points) in a game or contest</a:t>
            </a:r>
            <a:endParaRPr lang="ru-RU"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1785918" y="2571744"/>
            <a:ext cx="4572000" cy="1384995"/>
          </a:xfrm>
          <a:prstGeom prst="rect">
            <a:avLst/>
          </a:prstGeom>
        </p:spPr>
        <p:txBody>
          <a:bodyPr>
            <a:spAutoFit/>
          </a:bodyPr>
          <a:lstStyle/>
          <a:p>
            <a:r>
              <a:rPr lang="en-US" sz="2800" dirty="0" smtClean="0">
                <a:hlinkClick r:id="rId2" action="ppaction://hlinksldjump"/>
              </a:rPr>
              <a:t>the practice of rowing, sailing, or cruising in boats as a form of recreation</a:t>
            </a:r>
            <a:endParaRPr lang="ru-RU"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4348" y="642918"/>
            <a:ext cx="5500224" cy="461665"/>
          </a:xfrm>
          <a:prstGeom prst="rect">
            <a:avLst/>
          </a:prstGeom>
        </p:spPr>
        <p:txBody>
          <a:bodyPr wrap="none">
            <a:spAutoFit/>
          </a:bodyPr>
          <a:lstStyle/>
          <a:p>
            <a:r>
              <a:rPr lang="en-US" sz="2400" dirty="0" smtClean="0">
                <a:hlinkClick r:id="rId2" action="ppaction://hlinksldjump"/>
              </a:rPr>
              <a:t>the steel blade or runner of an ice skate</a:t>
            </a:r>
            <a:endParaRPr lang="ru-RU" sz="2400" dirty="0"/>
          </a:p>
        </p:txBody>
      </p:sp>
      <p:sp>
        <p:nvSpPr>
          <p:cNvPr id="3" name="Прямоугольник 2"/>
          <p:cNvSpPr/>
          <p:nvPr/>
        </p:nvSpPr>
        <p:spPr>
          <a:xfrm>
            <a:off x="857224" y="1500174"/>
            <a:ext cx="4572000" cy="2308324"/>
          </a:xfrm>
          <a:prstGeom prst="rect">
            <a:avLst/>
          </a:prstGeom>
        </p:spPr>
        <p:txBody>
          <a:bodyPr>
            <a:spAutoFit/>
          </a:bodyPr>
          <a:lstStyle/>
          <a:p>
            <a:r>
              <a:rPr lang="en-US" sz="2400" dirty="0" smtClean="0">
                <a:hlinkClick r:id="rId2" action="ppaction://hlinksldjump"/>
              </a:rPr>
              <a:t>one of a pair of wood, metal, or plastic runners that are used for gliding over snow. Skis are commonly attached to shoes for sport, but may also be used as landing gear for aircraft, etc</a:t>
            </a:r>
            <a:endParaRPr lang="ru-RU" sz="2400" dirty="0"/>
          </a:p>
        </p:txBody>
      </p:sp>
      <p:sp>
        <p:nvSpPr>
          <p:cNvPr id="4" name="Прямоугольник 3"/>
          <p:cNvSpPr/>
          <p:nvPr/>
        </p:nvSpPr>
        <p:spPr>
          <a:xfrm>
            <a:off x="1071538" y="4643446"/>
            <a:ext cx="4572000" cy="1200329"/>
          </a:xfrm>
          <a:prstGeom prst="rect">
            <a:avLst/>
          </a:prstGeom>
        </p:spPr>
        <p:txBody>
          <a:bodyPr>
            <a:spAutoFit/>
          </a:bodyPr>
          <a:lstStyle/>
          <a:p>
            <a:r>
              <a:rPr lang="en-US" sz="2400" dirty="0" smtClean="0">
                <a:hlinkClick r:id="rId2" action="ppaction://hlinksldjump"/>
              </a:rPr>
              <a:t>a light wooden frame on runners used for sliding over snow and ice</a:t>
            </a:r>
            <a:endParaRPr lang="ru-RU"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3000" fill="hold"/>
                                        <p:tgtEl>
                                          <p:spTgt spid="3"/>
                                        </p:tgtEl>
                                        <p:attrNameLst>
                                          <p:attrName>ppt_x</p:attrName>
                                        </p:attrNameLst>
                                      </p:cBhvr>
                                      <p:tavLst>
                                        <p:tav tm="0">
                                          <p:val>
                                            <p:strVal val="#ppt_x"/>
                                          </p:val>
                                        </p:tav>
                                        <p:tav tm="100000">
                                          <p:val>
                                            <p:strVal val="#ppt_x"/>
                                          </p:val>
                                        </p:tav>
                                      </p:tavLst>
                                    </p:anim>
                                    <p:anim calcmode="lin" valueType="num">
                                      <p:cBhvr additive="base">
                                        <p:cTn id="13" dur="3000" fill="hold"/>
                                        <p:tgtEl>
                                          <p:spTgt spid="3"/>
                                        </p:tgtEl>
                                        <p:attrNameLst>
                                          <p:attrName>ppt_y</p:attrName>
                                        </p:attrNameLst>
                                      </p:cBhvr>
                                      <p:tavLst>
                                        <p:tav tm="0">
                                          <p:val>
                                            <p:strVal val="1+#ppt_h/2"/>
                                          </p:val>
                                        </p:tav>
                                        <p:tav tm="100000">
                                          <p:val>
                                            <p:strVal val="#ppt_y"/>
                                          </p:val>
                                        </p:tav>
                                      </p:tavLst>
                                    </p:anim>
                                  </p:childTnLst>
                                </p:cTn>
                              </p:par>
                            </p:childTnLst>
                          </p:cTn>
                        </p:par>
                        <p:par>
                          <p:cTn id="14" fill="hold">
                            <p:stCondLst>
                              <p:cond delay="5000"/>
                            </p:stCondLst>
                            <p:childTnLst>
                              <p:par>
                                <p:cTn id="15" presetID="2" presetClass="entr" presetSubtype="4"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2000" fill="hold"/>
                                        <p:tgtEl>
                                          <p:spTgt spid="4"/>
                                        </p:tgtEl>
                                        <p:attrNameLst>
                                          <p:attrName>ppt_x</p:attrName>
                                        </p:attrNameLst>
                                      </p:cBhvr>
                                      <p:tavLst>
                                        <p:tav tm="0">
                                          <p:val>
                                            <p:strVal val="#ppt_x"/>
                                          </p:val>
                                        </p:tav>
                                        <p:tav tm="100000">
                                          <p:val>
                                            <p:strVal val="#ppt_x"/>
                                          </p:val>
                                        </p:tav>
                                      </p:tavLst>
                                    </p:anim>
                                    <p:anim calcmode="lin" valueType="num">
                                      <p:cBhvr additive="base">
                                        <p:cTn id="18"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57224" y="714356"/>
            <a:ext cx="4572000" cy="3046988"/>
          </a:xfrm>
          <a:prstGeom prst="rect">
            <a:avLst/>
          </a:prstGeom>
        </p:spPr>
        <p:txBody>
          <a:bodyPr>
            <a:spAutoFit/>
          </a:bodyPr>
          <a:lstStyle/>
          <a:p>
            <a:r>
              <a:rPr lang="en-US" sz="2400" dirty="0" smtClean="0">
                <a:hlinkClick r:id="rId2" action="ppaction://hlinksldjump"/>
              </a:rPr>
              <a:t>a game for two or four players played in an enclosed court with a small rubber ball and light long-handled rackets. The ball may be hit against any of the walls but must hit the facing wall at a point above a horizontal line</a:t>
            </a:r>
            <a:endParaRPr lang="ru-RU" sz="2400" dirty="0"/>
          </a:p>
        </p:txBody>
      </p:sp>
      <p:sp>
        <p:nvSpPr>
          <p:cNvPr id="3" name="Прямоугольник 2"/>
          <p:cNvSpPr/>
          <p:nvPr/>
        </p:nvSpPr>
        <p:spPr>
          <a:xfrm>
            <a:off x="857224" y="4143380"/>
            <a:ext cx="4572000" cy="1938992"/>
          </a:xfrm>
          <a:prstGeom prst="rect">
            <a:avLst/>
          </a:prstGeom>
        </p:spPr>
        <p:txBody>
          <a:bodyPr>
            <a:spAutoFit/>
          </a:bodyPr>
          <a:lstStyle/>
          <a:p>
            <a:r>
              <a:rPr lang="en-US" dirty="0" smtClean="0">
                <a:hlinkClick r:id="rId2" action="ppaction://hlinksldjump"/>
              </a:rPr>
              <a:t>a </a:t>
            </a:r>
            <a:r>
              <a:rPr lang="en-US" sz="2400" dirty="0" smtClean="0">
                <a:hlinkClick r:id="rId2" action="ppaction://hlinksldjump"/>
              </a:rPr>
              <a:t>game played on a billiard table with 15 red balls, six balls of other </a:t>
            </a:r>
            <a:r>
              <a:rPr lang="en-US" sz="2400" dirty="0" err="1" smtClean="0">
                <a:hlinkClick r:id="rId2" action="ppaction://hlinksldjump"/>
              </a:rPr>
              <a:t>colours</a:t>
            </a:r>
            <a:r>
              <a:rPr lang="en-US" sz="2400" dirty="0" smtClean="0">
                <a:hlinkClick r:id="rId2" action="ppaction://hlinksldjump"/>
              </a:rPr>
              <a:t>, and a white cue ball. The object is to pot the balls in a certain order</a:t>
            </a:r>
            <a:endParaRPr lang="ru-RU"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1000" fill="hold"/>
                                        <p:tgtEl>
                                          <p:spTgt spid="3"/>
                                        </p:tgtEl>
                                        <p:attrNameLst>
                                          <p:attrName>ppt_x</p:attrName>
                                        </p:attrNameLst>
                                      </p:cBhvr>
                                      <p:tavLst>
                                        <p:tav tm="0">
                                          <p:val>
                                            <p:strVal val="#ppt_x"/>
                                          </p:val>
                                        </p:tav>
                                        <p:tav tm="100000">
                                          <p:val>
                                            <p:strVal val="#ppt_x"/>
                                          </p:val>
                                        </p:tav>
                                      </p:tavLst>
                                    </p:anim>
                                    <p:anim calcmode="lin" valueType="num">
                                      <p:cBhvr additive="base">
                                        <p:cTn id="13"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530b84dc6841aa81480001182ab7962b.jpg"/>
          <p:cNvPicPr>
            <a:picLocks noChangeAspect="1"/>
          </p:cNvPicPr>
          <p:nvPr/>
        </p:nvPicPr>
        <p:blipFill>
          <a:blip r:embed="rId2">
            <a:duotone>
              <a:schemeClr val="accent1">
                <a:shade val="45000"/>
                <a:satMod val="135000"/>
              </a:schemeClr>
              <a:prstClr val="white"/>
            </a:duotone>
          </a:blip>
          <a:stretch>
            <a:fillRect/>
          </a:stretch>
        </p:blipFill>
        <p:spPr>
          <a:xfrm>
            <a:off x="0" y="0"/>
            <a:ext cx="9144000" cy="6858000"/>
          </a:xfrm>
          <a:prstGeom prst="rect">
            <a:avLst/>
          </a:prstGeom>
        </p:spPr>
      </p:pic>
      <p:sp>
        <p:nvSpPr>
          <p:cNvPr id="7" name="TextBox 6"/>
          <p:cNvSpPr txBox="1"/>
          <p:nvPr/>
        </p:nvSpPr>
        <p:spPr>
          <a:xfrm>
            <a:off x="571472" y="285728"/>
            <a:ext cx="8143932" cy="7109639"/>
          </a:xfrm>
          <a:prstGeom prst="rect">
            <a:avLst/>
          </a:prstGeom>
          <a:noFill/>
        </p:spPr>
        <p:txBody>
          <a:bodyPr wrap="square" rtlCol="0">
            <a:spAutoFit/>
          </a:bodyPr>
          <a:lstStyle/>
          <a:p>
            <a:r>
              <a:rPr lang="en-US" sz="4400" b="1" dirty="0" smtClean="0">
                <a:ln w="17780" cmpd="sng">
                  <a:solidFill>
                    <a:schemeClr val="accent1">
                      <a:lumMod val="5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Topic Preview. </a:t>
            </a:r>
          </a:p>
          <a:p>
            <a:endParaRPr lang="en-US" sz="3600" dirty="0" smtClean="0"/>
          </a:p>
          <a:p>
            <a:r>
              <a:rPr lang="en-US" sz="3200" i="1" dirty="0" smtClean="0"/>
              <a:t>    </a:t>
            </a:r>
            <a:r>
              <a:rPr lang="en-US" sz="3200" i="1" dirty="0" smtClean="0">
                <a:solidFill>
                  <a:srgbClr val="002060"/>
                </a:solidFill>
              </a:rPr>
              <a:t>In your notebooks give brief answers to the following questions.</a:t>
            </a:r>
            <a:endParaRPr lang="en-US" sz="2000" i="1" dirty="0" smtClean="0">
              <a:solidFill>
                <a:srgbClr val="002060"/>
              </a:solidFill>
            </a:endParaRPr>
          </a:p>
          <a:p>
            <a:endParaRPr lang="en-US" sz="3200" dirty="0" smtClean="0"/>
          </a:p>
          <a:p>
            <a:pPr marL="514350" indent="-514350">
              <a:buAutoNum type="arabicPeriod"/>
            </a:pPr>
            <a:r>
              <a:rPr lang="en-US" sz="3200" dirty="0" smtClean="0">
                <a:ln>
                  <a:solidFill>
                    <a:schemeClr val="tx1">
                      <a:lumMod val="95000"/>
                      <a:lumOff val="5000"/>
                    </a:schemeClr>
                  </a:solidFill>
                </a:ln>
                <a:solidFill>
                  <a:schemeClr val="accent5">
                    <a:lumMod val="75000"/>
                  </a:schemeClr>
                </a:solidFill>
              </a:rPr>
              <a:t>Do you like sports?</a:t>
            </a:r>
          </a:p>
          <a:p>
            <a:pPr marL="514350" indent="-514350">
              <a:buAutoNum type="arabicPeriod"/>
            </a:pPr>
            <a:r>
              <a:rPr lang="en-US" sz="3200" dirty="0" smtClean="0">
                <a:ln>
                  <a:solidFill>
                    <a:schemeClr val="tx1">
                      <a:lumMod val="95000"/>
                      <a:lumOff val="5000"/>
                    </a:schemeClr>
                  </a:solidFill>
                </a:ln>
                <a:solidFill>
                  <a:schemeClr val="accent5">
                    <a:lumMod val="75000"/>
                  </a:schemeClr>
                </a:solidFill>
              </a:rPr>
              <a:t>What kind of sports do you prefer? Why?</a:t>
            </a:r>
          </a:p>
          <a:p>
            <a:pPr marL="514350" indent="-514350">
              <a:buAutoNum type="arabicPeriod"/>
            </a:pPr>
            <a:r>
              <a:rPr lang="en-US" sz="3200" dirty="0" smtClean="0">
                <a:ln>
                  <a:solidFill>
                    <a:schemeClr val="tx1">
                      <a:lumMod val="95000"/>
                      <a:lumOff val="5000"/>
                    </a:schemeClr>
                  </a:solidFill>
                </a:ln>
                <a:solidFill>
                  <a:schemeClr val="accent5">
                    <a:lumMod val="75000"/>
                  </a:schemeClr>
                </a:solidFill>
              </a:rPr>
              <a:t>How can you prove that sports play an important role in our life?</a:t>
            </a:r>
          </a:p>
          <a:p>
            <a:pPr marL="514350" indent="-514350">
              <a:buAutoNum type="arabicPeriod"/>
            </a:pPr>
            <a:r>
              <a:rPr lang="en-US" sz="3200" dirty="0" smtClean="0">
                <a:ln>
                  <a:solidFill>
                    <a:schemeClr val="tx1">
                      <a:lumMod val="95000"/>
                      <a:lumOff val="5000"/>
                    </a:schemeClr>
                  </a:solidFill>
                </a:ln>
                <a:solidFill>
                  <a:schemeClr val="accent5">
                    <a:lumMod val="75000"/>
                  </a:schemeClr>
                </a:solidFill>
              </a:rPr>
              <a:t>Explain how sports influence on our  health.</a:t>
            </a:r>
          </a:p>
          <a:p>
            <a:pPr marL="514350" indent="-514350">
              <a:buAutoNum type="arabicPeriod"/>
            </a:pPr>
            <a:endParaRPr lang="en-US" sz="2800" dirty="0" smtClean="0"/>
          </a:p>
          <a:p>
            <a:pPr marL="514350" indent="-514350">
              <a:buAutoNum type="arabicPeriod"/>
            </a:pPr>
            <a:endParaRPr lang="en-US" sz="2800" dirty="0" smtClean="0"/>
          </a:p>
        </p:txBody>
      </p:sp>
      <p:sp>
        <p:nvSpPr>
          <p:cNvPr id="4" name="Управляющая кнопка: далее 3">
            <a:hlinkClick r:id="" action="ppaction://hlinkshowjump?jump=nextslide" highlightClick="1"/>
          </p:cNvPr>
          <p:cNvSpPr/>
          <p:nvPr/>
        </p:nvSpPr>
        <p:spPr>
          <a:xfrm>
            <a:off x="7929586" y="357166"/>
            <a:ext cx="785818" cy="399474"/>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Управляющая кнопка: назад 5">
            <a:hlinkClick r:id="" action="ppaction://hlinkshowjump?jump=previousslide" highlightClick="1"/>
          </p:cNvPr>
          <p:cNvSpPr/>
          <p:nvPr/>
        </p:nvSpPr>
        <p:spPr>
          <a:xfrm>
            <a:off x="6858016" y="357166"/>
            <a:ext cx="785818" cy="428628"/>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500042"/>
            <a:ext cx="4572000" cy="830997"/>
          </a:xfrm>
          <a:prstGeom prst="rect">
            <a:avLst/>
          </a:prstGeom>
        </p:spPr>
        <p:txBody>
          <a:bodyPr>
            <a:spAutoFit/>
          </a:bodyPr>
          <a:lstStyle/>
          <a:p>
            <a:r>
              <a:rPr lang="en-US" sz="2400" dirty="0" smtClean="0">
                <a:hlinkClick r:id="rId2" action="ppaction://hlinksldjump"/>
              </a:rPr>
              <a:t>a the sport or practice of navigating a yacht</a:t>
            </a:r>
            <a:endParaRPr lang="ru-RU" sz="2400" dirty="0"/>
          </a:p>
        </p:txBody>
      </p:sp>
      <p:sp>
        <p:nvSpPr>
          <p:cNvPr id="3" name="Прямоугольник 2"/>
          <p:cNvSpPr/>
          <p:nvPr/>
        </p:nvSpPr>
        <p:spPr>
          <a:xfrm>
            <a:off x="428596" y="2000240"/>
            <a:ext cx="4572000" cy="1938992"/>
          </a:xfrm>
          <a:prstGeom prst="rect">
            <a:avLst/>
          </a:prstGeom>
        </p:spPr>
        <p:txBody>
          <a:bodyPr>
            <a:spAutoFit/>
          </a:bodyPr>
          <a:lstStyle/>
          <a:p>
            <a:r>
              <a:rPr lang="en-US" sz="2400" dirty="0" smtClean="0">
                <a:hlinkClick r:id="rId2" action="ppaction://hlinksldjump"/>
              </a:rPr>
              <a:t>an organized sport, closely associated with gambling, in which riders race horses over dedicated courses, often incorporating hurdles.</a:t>
            </a:r>
            <a:endParaRPr lang="ru-RU"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1000" fill="hold"/>
                                        <p:tgtEl>
                                          <p:spTgt spid="3"/>
                                        </p:tgtEl>
                                        <p:attrNameLst>
                                          <p:attrName>ppt_x</p:attrName>
                                        </p:attrNameLst>
                                      </p:cBhvr>
                                      <p:tavLst>
                                        <p:tav tm="0">
                                          <p:val>
                                            <p:strVal val="#ppt_x"/>
                                          </p:val>
                                        </p:tav>
                                        <p:tav tm="100000">
                                          <p:val>
                                            <p:strVal val="#ppt_x"/>
                                          </p:val>
                                        </p:tav>
                                      </p:tavLst>
                                    </p:anim>
                                    <p:anim calcmode="lin" valueType="num">
                                      <p:cBhvr additive="base">
                                        <p:cTn id="13"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0" y="2967335"/>
            <a:ext cx="4572000" cy="1200329"/>
          </a:xfrm>
          <a:prstGeom prst="rect">
            <a:avLst/>
          </a:prstGeom>
        </p:spPr>
        <p:txBody>
          <a:bodyPr>
            <a:spAutoFit/>
          </a:bodyPr>
          <a:lstStyle/>
          <a:p>
            <a:r>
              <a:rPr lang="en-US" sz="2400" dirty="0" smtClean="0">
                <a:hlinkClick r:id="rId2" action="ppaction://hlinksldjump"/>
              </a:rPr>
              <a:t>a player in the goal whose duty is to prevent the ball, puck, etc., from entering or crossing it</a:t>
            </a:r>
            <a:endParaRPr lang="ru-RU"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3108" y="2428868"/>
            <a:ext cx="4575291" cy="1754326"/>
          </a:xfrm>
          <a:prstGeom prst="rect">
            <a:avLst/>
          </a:prstGeom>
          <a:noFill/>
        </p:spPr>
        <p:txBody>
          <a:bodyPr wrap="none" rtlCol="0">
            <a:spAutoFit/>
          </a:bodyPr>
          <a:lstStyle/>
          <a:p>
            <a:r>
              <a:rPr lang="en-US" sz="5400" b="1" dirty="0" smtClean="0">
                <a:solidFill>
                  <a:srgbClr val="FF0000"/>
                </a:solidFill>
                <a:latin typeface="Comic Sans MS" pitchFamily="66" charset="0"/>
                <a:hlinkClick r:id="rId2" action="ppaction://hlinksldjump"/>
              </a:rPr>
              <a:t>WRONG!</a:t>
            </a:r>
          </a:p>
          <a:p>
            <a:r>
              <a:rPr lang="en-US" sz="5400" b="1" dirty="0" smtClean="0">
                <a:solidFill>
                  <a:srgbClr val="FF0000"/>
                </a:solidFill>
                <a:latin typeface="Comic Sans MS" pitchFamily="66" charset="0"/>
                <a:hlinkClick r:id="rId2" action="ppaction://hlinksldjump"/>
              </a:rPr>
              <a:t> TRY AGAIN</a:t>
            </a:r>
            <a:endParaRPr lang="ru-RU" sz="5400" b="1" dirty="0">
              <a:solidFill>
                <a:srgbClr val="FF0000"/>
              </a:solidFill>
              <a:latin typeface="Comic Sans MS" pitchFamily="66"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86050" y="2857496"/>
            <a:ext cx="2896947" cy="1107996"/>
          </a:xfrm>
          <a:prstGeom prst="rect">
            <a:avLst/>
          </a:prstGeom>
          <a:noFill/>
        </p:spPr>
        <p:txBody>
          <a:bodyPr wrap="none" rtlCol="0">
            <a:spAutoFit/>
          </a:bodyPr>
          <a:lstStyle/>
          <a:p>
            <a:r>
              <a:rPr lang="en-US" sz="6600" b="1" dirty="0" smtClean="0">
                <a:solidFill>
                  <a:srgbClr val="FF0000"/>
                </a:solidFill>
                <a:latin typeface="Comic Sans MS" pitchFamily="66" charset="0"/>
                <a:cs typeface="Microsoft Sans Serif" pitchFamily="34" charset="0"/>
                <a:hlinkClick r:id="rId2" action="ppaction://hlinksldjump"/>
              </a:rPr>
              <a:t>Right!!!</a:t>
            </a:r>
            <a:endParaRPr lang="ru-RU" sz="6600" b="1" dirty="0">
              <a:solidFill>
                <a:srgbClr val="FF0000"/>
              </a:solidFill>
              <a:latin typeface="Comic Sans MS" pitchFamily="66" charset="0"/>
              <a:cs typeface="Microsoft Sans Serif"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5984" y="2357430"/>
            <a:ext cx="4737194" cy="1938992"/>
          </a:xfrm>
          <a:prstGeom prst="rect">
            <a:avLst/>
          </a:prstGeom>
          <a:noFill/>
        </p:spPr>
        <p:txBody>
          <a:bodyPr wrap="none" rtlCol="0">
            <a:spAutoFit/>
          </a:bodyPr>
          <a:lstStyle/>
          <a:p>
            <a:r>
              <a:rPr lang="en-US" sz="6000" b="1" dirty="0" smtClean="0">
                <a:latin typeface="Comic Sans MS" pitchFamily="66" charset="0"/>
                <a:hlinkClick r:id="rId2" action="ppaction://hlinksldjump"/>
              </a:rPr>
              <a:t>WRONG! </a:t>
            </a:r>
          </a:p>
          <a:p>
            <a:r>
              <a:rPr lang="en-US" sz="6000" b="1" dirty="0" smtClean="0">
                <a:latin typeface="Comic Sans MS" pitchFamily="66" charset="0"/>
                <a:hlinkClick r:id="rId2" action="ppaction://hlinksldjump"/>
              </a:rPr>
              <a:t>TRY AGAIN</a:t>
            </a:r>
            <a:endParaRPr lang="ru-RU" sz="6000" b="1" dirty="0">
              <a:latin typeface="Comic Sans MS" pitchFamily="66"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43174" y="2928934"/>
            <a:ext cx="3921266" cy="1200329"/>
          </a:xfrm>
          <a:prstGeom prst="rect">
            <a:avLst/>
          </a:prstGeom>
          <a:noFill/>
        </p:spPr>
        <p:txBody>
          <a:bodyPr wrap="none" rtlCol="0">
            <a:spAutoFit/>
          </a:bodyPr>
          <a:lstStyle/>
          <a:p>
            <a:r>
              <a:rPr lang="en-US" sz="7200" b="1" dirty="0" smtClean="0">
                <a:latin typeface="Comic Sans MS" pitchFamily="66" charset="0"/>
                <a:hlinkClick r:id="rId2" action="ppaction://hlinksldjump"/>
              </a:rPr>
              <a:t>RIGHT!!!</a:t>
            </a:r>
            <a:endParaRPr lang="ru-RU" sz="7200" b="1" dirty="0">
              <a:latin typeface="Comic Sans MS" pitchFamily="66"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1071546"/>
            <a:ext cx="8133958" cy="707886"/>
          </a:xfrm>
          <a:prstGeom prst="rect">
            <a:avLst/>
          </a:prstGeom>
          <a:noFill/>
        </p:spPr>
        <p:txBody>
          <a:bodyPr wrap="none" rtlCol="0">
            <a:spAutoFit/>
          </a:bodyPr>
          <a:lstStyle/>
          <a:p>
            <a:r>
              <a:rPr lang="en-US" sz="2000" i="1" dirty="0" smtClean="0">
                <a:solidFill>
                  <a:srgbClr val="002060"/>
                </a:solidFill>
              </a:rPr>
              <a:t>These are some words and phrases you with hear in the lecture. Read the list, </a:t>
            </a:r>
          </a:p>
          <a:p>
            <a:r>
              <a:rPr lang="en-US" sz="2000" i="1" dirty="0" smtClean="0">
                <a:solidFill>
                  <a:srgbClr val="002060"/>
                </a:solidFill>
              </a:rPr>
              <a:t>look up the unknown words in a dictionary. </a:t>
            </a:r>
            <a:endParaRPr lang="ru-RU" sz="2000" i="1" dirty="0">
              <a:solidFill>
                <a:srgbClr val="002060"/>
              </a:solidFill>
            </a:endParaRPr>
          </a:p>
        </p:txBody>
      </p:sp>
      <p:sp>
        <p:nvSpPr>
          <p:cNvPr id="4" name="Прямоугольник 3"/>
          <p:cNvSpPr/>
          <p:nvPr/>
        </p:nvSpPr>
        <p:spPr>
          <a:xfrm>
            <a:off x="0" y="357166"/>
            <a:ext cx="8630888" cy="707886"/>
          </a:xfrm>
          <a:prstGeom prst="rect">
            <a:avLst/>
          </a:prstGeom>
          <a:noFill/>
        </p:spPr>
        <p:txBody>
          <a:bodyPr wrap="none" lIns="91440" tIns="45720" rIns="91440" bIns="45720">
            <a:spAutoFit/>
          </a:bodyPr>
          <a:lstStyle/>
          <a:p>
            <a:pPr algn="ct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Vocabulary Preview. Part I.</a:t>
            </a:r>
            <a:endParaRPr lang="ru-RU"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6" name="TextBox 5"/>
          <p:cNvSpPr txBox="1"/>
          <p:nvPr/>
        </p:nvSpPr>
        <p:spPr>
          <a:xfrm>
            <a:off x="285720" y="2056686"/>
            <a:ext cx="1680268" cy="5355312"/>
          </a:xfrm>
          <a:prstGeom prst="rect">
            <a:avLst/>
          </a:prstGeom>
          <a:noFill/>
        </p:spPr>
        <p:txBody>
          <a:bodyPr wrap="none" rtlCol="0">
            <a:spAutoFit/>
          </a:bodyPr>
          <a:lstStyle/>
          <a:p>
            <a:r>
              <a:rPr lang="en-US" dirty="0" smtClean="0">
                <a:latin typeface="Comic Sans MS" pitchFamily="66" charset="0"/>
              </a:rPr>
              <a:t>SPORTS</a:t>
            </a:r>
          </a:p>
          <a:p>
            <a:r>
              <a:rPr lang="en-US" dirty="0" smtClean="0">
                <a:latin typeface="Century Gothic" pitchFamily="34" charset="0"/>
              </a:rPr>
              <a:t>winter sports</a:t>
            </a:r>
          </a:p>
          <a:p>
            <a:r>
              <a:rPr lang="en-US" dirty="0" smtClean="0">
                <a:latin typeface="Century Gothic" pitchFamily="34" charset="0"/>
              </a:rPr>
              <a:t>shooting</a:t>
            </a:r>
          </a:p>
          <a:p>
            <a:r>
              <a:rPr lang="en-US" dirty="0" smtClean="0">
                <a:latin typeface="Century Gothic" pitchFamily="34" charset="0"/>
              </a:rPr>
              <a:t>hunting</a:t>
            </a:r>
          </a:p>
          <a:p>
            <a:r>
              <a:rPr lang="en-US" dirty="0" smtClean="0">
                <a:latin typeface="Century Gothic" pitchFamily="34" charset="0"/>
              </a:rPr>
              <a:t>skating</a:t>
            </a:r>
          </a:p>
          <a:p>
            <a:r>
              <a:rPr lang="en-US" dirty="0" smtClean="0">
                <a:latin typeface="Century Gothic" pitchFamily="34" charset="0"/>
              </a:rPr>
              <a:t>skiing</a:t>
            </a:r>
          </a:p>
          <a:p>
            <a:r>
              <a:rPr lang="en-US" dirty="0" smtClean="0">
                <a:latin typeface="Century Gothic" pitchFamily="34" charset="0"/>
              </a:rPr>
              <a:t>tobogganing</a:t>
            </a:r>
          </a:p>
          <a:p>
            <a:r>
              <a:rPr lang="en-US" dirty="0" smtClean="0">
                <a:latin typeface="Century Gothic" pitchFamily="34" charset="0"/>
              </a:rPr>
              <a:t>figure-skating</a:t>
            </a:r>
          </a:p>
          <a:p>
            <a:r>
              <a:rPr lang="en-US" dirty="0" smtClean="0">
                <a:latin typeface="Century Gothic" pitchFamily="34" charset="0"/>
              </a:rPr>
              <a:t>ski-jumping</a:t>
            </a:r>
          </a:p>
          <a:p>
            <a:r>
              <a:rPr lang="en-US" dirty="0" smtClean="0">
                <a:latin typeface="Century Gothic" pitchFamily="34" charset="0"/>
              </a:rPr>
              <a:t>swimming</a:t>
            </a:r>
          </a:p>
          <a:p>
            <a:r>
              <a:rPr lang="en-US" dirty="0" smtClean="0">
                <a:latin typeface="Century Gothic" pitchFamily="34" charset="0"/>
              </a:rPr>
              <a:t>boating</a:t>
            </a:r>
          </a:p>
          <a:p>
            <a:r>
              <a:rPr lang="en-US" dirty="0" smtClean="0">
                <a:latin typeface="Century Gothic" pitchFamily="34" charset="0"/>
              </a:rPr>
              <a:t>yachting</a:t>
            </a:r>
          </a:p>
          <a:p>
            <a:r>
              <a:rPr lang="en-US" dirty="0" smtClean="0">
                <a:latin typeface="Century Gothic" pitchFamily="34" charset="0"/>
              </a:rPr>
              <a:t>cycling</a:t>
            </a:r>
          </a:p>
          <a:p>
            <a:r>
              <a:rPr lang="en-US" dirty="0" smtClean="0">
                <a:latin typeface="Century Gothic" pitchFamily="34" charset="0"/>
              </a:rPr>
              <a:t>gliding</a:t>
            </a:r>
          </a:p>
          <a:p>
            <a:r>
              <a:rPr lang="en-US" dirty="0" smtClean="0">
                <a:latin typeface="Century Gothic" pitchFamily="34" charset="0"/>
              </a:rPr>
              <a:t>wrestling</a:t>
            </a:r>
          </a:p>
          <a:p>
            <a:r>
              <a:rPr lang="en-US" dirty="0" smtClean="0">
                <a:latin typeface="Century Gothic" pitchFamily="34" charset="0"/>
              </a:rPr>
              <a:t>athletics</a:t>
            </a:r>
            <a:endParaRPr lang="en-US" dirty="0" smtClean="0">
              <a:latin typeface="Century Gothic" pitchFamily="34" charset="0"/>
            </a:endParaRPr>
          </a:p>
          <a:p>
            <a:r>
              <a:rPr lang="en-US" dirty="0" smtClean="0">
                <a:latin typeface="Century Gothic" pitchFamily="34" charset="0"/>
              </a:rPr>
              <a:t>gymnastics</a:t>
            </a:r>
          </a:p>
          <a:p>
            <a:endParaRPr lang="en-US" dirty="0" smtClean="0"/>
          </a:p>
          <a:p>
            <a:endParaRPr lang="ru-RU" dirty="0"/>
          </a:p>
        </p:txBody>
      </p:sp>
      <p:sp>
        <p:nvSpPr>
          <p:cNvPr id="9" name="TextBox 8"/>
          <p:cNvSpPr txBox="1"/>
          <p:nvPr/>
        </p:nvSpPr>
        <p:spPr>
          <a:xfrm>
            <a:off x="7143768" y="2285992"/>
            <a:ext cx="1486304" cy="4247317"/>
          </a:xfrm>
          <a:prstGeom prst="rect">
            <a:avLst/>
          </a:prstGeom>
          <a:noFill/>
        </p:spPr>
        <p:txBody>
          <a:bodyPr wrap="none" rtlCol="0">
            <a:spAutoFit/>
          </a:bodyPr>
          <a:lstStyle/>
          <a:p>
            <a:r>
              <a:rPr lang="en-US" dirty="0" smtClean="0">
                <a:latin typeface="Comic Sans MS" pitchFamily="66" charset="0"/>
              </a:rPr>
              <a:t>GAMES</a:t>
            </a:r>
          </a:p>
          <a:p>
            <a:r>
              <a:rPr lang="en-US" dirty="0" smtClean="0">
                <a:latin typeface="Century Gothic" pitchFamily="34" charset="0"/>
              </a:rPr>
              <a:t>hockey </a:t>
            </a:r>
          </a:p>
          <a:p>
            <a:r>
              <a:rPr lang="en-US" dirty="0" smtClean="0">
                <a:latin typeface="Century Gothic" pitchFamily="34" charset="0"/>
              </a:rPr>
              <a:t>football</a:t>
            </a:r>
          </a:p>
          <a:p>
            <a:r>
              <a:rPr lang="en-US" dirty="0" smtClean="0">
                <a:latin typeface="Century Gothic" pitchFamily="34" charset="0"/>
              </a:rPr>
              <a:t>basketball</a:t>
            </a:r>
          </a:p>
          <a:p>
            <a:r>
              <a:rPr lang="en-US" dirty="0" smtClean="0">
                <a:latin typeface="Century Gothic" pitchFamily="34" charset="0"/>
              </a:rPr>
              <a:t>lawn-tennis</a:t>
            </a:r>
          </a:p>
          <a:p>
            <a:r>
              <a:rPr lang="en-US" dirty="0" smtClean="0">
                <a:latin typeface="Century Gothic" pitchFamily="34" charset="0"/>
              </a:rPr>
              <a:t>cricket</a:t>
            </a:r>
          </a:p>
          <a:p>
            <a:r>
              <a:rPr lang="en-US" dirty="0" smtClean="0">
                <a:latin typeface="Century Gothic" pitchFamily="34" charset="0"/>
              </a:rPr>
              <a:t>volleyball</a:t>
            </a:r>
          </a:p>
          <a:p>
            <a:r>
              <a:rPr lang="en-US" dirty="0" smtClean="0">
                <a:latin typeface="Century Gothic" pitchFamily="34" charset="0"/>
              </a:rPr>
              <a:t>soccer</a:t>
            </a:r>
          </a:p>
          <a:p>
            <a:r>
              <a:rPr lang="en-US" dirty="0" smtClean="0">
                <a:latin typeface="Century Gothic" pitchFamily="34" charset="0"/>
              </a:rPr>
              <a:t>badminton</a:t>
            </a:r>
          </a:p>
          <a:p>
            <a:r>
              <a:rPr lang="en-US" dirty="0" smtClean="0">
                <a:latin typeface="Century Gothic" pitchFamily="34" charset="0"/>
              </a:rPr>
              <a:t>billiards</a:t>
            </a:r>
          </a:p>
          <a:p>
            <a:r>
              <a:rPr lang="en-US" dirty="0" smtClean="0">
                <a:latin typeface="Century Gothic" pitchFamily="34" charset="0"/>
              </a:rPr>
              <a:t>table tennis</a:t>
            </a:r>
          </a:p>
          <a:p>
            <a:r>
              <a:rPr lang="en-US" dirty="0" smtClean="0">
                <a:latin typeface="Century Gothic" pitchFamily="34" charset="0"/>
              </a:rPr>
              <a:t>chess</a:t>
            </a:r>
          </a:p>
          <a:p>
            <a:r>
              <a:rPr lang="en-US" dirty="0" smtClean="0">
                <a:latin typeface="Century Gothic" pitchFamily="34" charset="0"/>
              </a:rPr>
              <a:t>golf</a:t>
            </a:r>
          </a:p>
          <a:p>
            <a:r>
              <a:rPr lang="en-US" dirty="0" err="1" smtClean="0">
                <a:latin typeface="Century Gothic" pitchFamily="34" charset="0"/>
              </a:rPr>
              <a:t>rugger</a:t>
            </a:r>
            <a:endParaRPr lang="en-US" dirty="0" smtClean="0">
              <a:latin typeface="Century Gothic" pitchFamily="34" charset="0"/>
            </a:endParaRPr>
          </a:p>
          <a:p>
            <a:endParaRPr lang="ru-RU" dirty="0"/>
          </a:p>
        </p:txBody>
      </p:sp>
      <p:pic>
        <p:nvPicPr>
          <p:cNvPr id="7" name="Рисунок 6" descr="ec5cb87c2373876749294b154d8bdf5c.jpg"/>
          <p:cNvPicPr>
            <a:picLocks noChangeAspect="1"/>
          </p:cNvPicPr>
          <p:nvPr/>
        </p:nvPicPr>
        <p:blipFill>
          <a:blip r:embed="rId2"/>
          <a:stretch>
            <a:fillRect/>
          </a:stretch>
        </p:blipFill>
        <p:spPr>
          <a:xfrm>
            <a:off x="2571736" y="3000372"/>
            <a:ext cx="3786214" cy="2928958"/>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8" name="Управляющая кнопка: назад 7">
            <a:hlinkClick r:id="" action="ppaction://hlinkshowjump?jump=previousslide" highlightClick="1"/>
          </p:cNvPr>
          <p:cNvSpPr/>
          <p:nvPr/>
        </p:nvSpPr>
        <p:spPr>
          <a:xfrm>
            <a:off x="7715272" y="6500834"/>
            <a:ext cx="642942" cy="357166"/>
          </a:xfrm>
          <a:prstGeom prst="actionButtonBackPrevious">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Управляющая кнопка: далее 9">
            <a:hlinkClick r:id="" action="ppaction://hlinkshowjump?jump=nextslide" highlightClick="1"/>
          </p:cNvPr>
          <p:cNvSpPr/>
          <p:nvPr/>
        </p:nvSpPr>
        <p:spPr>
          <a:xfrm>
            <a:off x="8501058" y="6500834"/>
            <a:ext cx="642942" cy="357166"/>
          </a:xfrm>
          <a:prstGeom prst="actionButtonForwardNex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14348" y="1357298"/>
            <a:ext cx="7358114" cy="5078313"/>
          </a:xfrm>
          <a:prstGeom prst="rect">
            <a:avLst/>
          </a:prstGeom>
          <a:noFill/>
        </p:spPr>
        <p:txBody>
          <a:bodyPr wrap="square" rtlCol="0">
            <a:spAutoFit/>
          </a:bodyPr>
          <a:lstStyle/>
          <a:p>
            <a:pPr marL="342900" indent="-342900">
              <a:buAutoNum type="arabicPeriod"/>
            </a:pPr>
            <a:r>
              <a:rPr lang="en-US" dirty="0" smtClean="0"/>
              <a:t>The most popular games in England are </a:t>
            </a:r>
            <a:r>
              <a:rPr lang="en-US" u="sng" dirty="0" smtClean="0">
                <a:hlinkClick r:id="rId2" action="ppaction://hlinksldjump"/>
              </a:rPr>
              <a:t>cricket</a:t>
            </a:r>
            <a:r>
              <a:rPr lang="en-US" dirty="0" smtClean="0"/>
              <a:t> in summer and </a:t>
            </a:r>
            <a:r>
              <a:rPr lang="en-US" u="sng" dirty="0" smtClean="0">
                <a:hlinkClick r:id="rId2" action="ppaction://hlinksldjump"/>
              </a:rPr>
              <a:t>football</a:t>
            </a:r>
            <a:r>
              <a:rPr lang="en-US" u="sng" dirty="0" smtClean="0"/>
              <a:t> </a:t>
            </a:r>
            <a:r>
              <a:rPr lang="en-US" dirty="0" smtClean="0"/>
              <a:t>in winter.</a:t>
            </a:r>
          </a:p>
          <a:p>
            <a:pPr marL="342900" indent="-342900">
              <a:buAutoNum type="arabicPeriod"/>
            </a:pPr>
            <a:r>
              <a:rPr lang="en-US" dirty="0" smtClean="0"/>
              <a:t>Basketball is a very fun y game which can be played formally, in a </a:t>
            </a:r>
            <a:r>
              <a:rPr lang="en-US" u="sng" dirty="0" smtClean="0">
                <a:hlinkClick r:id="rId3" action="ppaction://hlinksldjump"/>
              </a:rPr>
              <a:t>league</a:t>
            </a:r>
            <a:r>
              <a:rPr lang="en-US" dirty="0" smtClean="0">
                <a:hlinkClick r:id="rId3" action="ppaction://hlinksldjump"/>
              </a:rPr>
              <a:t>,</a:t>
            </a:r>
            <a:r>
              <a:rPr lang="en-US" dirty="0" smtClean="0"/>
              <a:t> or casually, just for enjoyment.</a:t>
            </a:r>
          </a:p>
          <a:p>
            <a:pPr marL="342900" indent="-342900">
              <a:buAutoNum type="arabicPeriod"/>
            </a:pPr>
            <a:r>
              <a:rPr lang="en-US" dirty="0" smtClean="0"/>
              <a:t>There is professional league called </a:t>
            </a:r>
            <a:r>
              <a:rPr lang="en-US" dirty="0" smtClean="0">
                <a:hlinkClick r:id="rId4" action="ppaction://hlinksldjump"/>
              </a:rPr>
              <a:t>the </a:t>
            </a:r>
            <a:r>
              <a:rPr lang="en-US" u="sng" dirty="0" smtClean="0">
                <a:hlinkClick r:id="rId4" action="ppaction://hlinksldjump"/>
              </a:rPr>
              <a:t>NBA</a:t>
            </a:r>
            <a:r>
              <a:rPr lang="en-US" dirty="0" smtClean="0"/>
              <a:t>.</a:t>
            </a:r>
          </a:p>
          <a:p>
            <a:pPr marL="342900" indent="-342900">
              <a:buAutoNum type="arabicPeriod"/>
            </a:pPr>
            <a:r>
              <a:rPr lang="en-US" u="sng" dirty="0" smtClean="0">
                <a:hlinkClick r:id="rId5" action="ppaction://hlinksldjump"/>
              </a:rPr>
              <a:t>Soccer</a:t>
            </a:r>
            <a:r>
              <a:rPr lang="en-US" dirty="0" smtClean="0">
                <a:hlinkClick r:id="rId5" action="ppaction://hlinksldjump"/>
              </a:rPr>
              <a:t> </a:t>
            </a:r>
            <a:r>
              <a:rPr lang="en-US" dirty="0" smtClean="0"/>
              <a:t>is my favorite sport, and I have been playing for nine years.</a:t>
            </a:r>
          </a:p>
          <a:p>
            <a:pPr marL="342900" indent="-342900">
              <a:buAutoNum type="arabicPeriod"/>
            </a:pPr>
            <a:r>
              <a:rPr lang="en-US" dirty="0" smtClean="0"/>
              <a:t>My sister was naturally good and she </a:t>
            </a:r>
            <a:r>
              <a:rPr lang="en-US" u="sng" dirty="0" smtClean="0">
                <a:hlinkClick r:id="rId6" action="ppaction://hlinksldjump"/>
              </a:rPr>
              <a:t>scored</a:t>
            </a:r>
            <a:r>
              <a:rPr lang="en-US" u="sng" dirty="0" smtClean="0"/>
              <a:t> </a:t>
            </a:r>
            <a:r>
              <a:rPr lang="en-US" dirty="0" smtClean="0"/>
              <a:t> a lot for her team.</a:t>
            </a:r>
          </a:p>
          <a:p>
            <a:pPr marL="342900" indent="-342900">
              <a:buAutoNum type="arabicPeriod"/>
            </a:pPr>
            <a:r>
              <a:rPr lang="en-US" dirty="0" smtClean="0"/>
              <a:t>Tennis and golf are also very popular; so are running, jumping and swimming and </a:t>
            </a:r>
            <a:r>
              <a:rPr lang="en-US" u="sng" dirty="0" smtClean="0">
                <a:hlinkClick r:id="rId7" action="ppaction://hlinksldjump"/>
              </a:rPr>
              <a:t>boating</a:t>
            </a:r>
            <a:r>
              <a:rPr lang="en-US" dirty="0" smtClean="0"/>
              <a:t>.</a:t>
            </a:r>
            <a:endParaRPr lang="en-US" u="sng" dirty="0" smtClean="0"/>
          </a:p>
          <a:p>
            <a:pPr marL="342900" indent="-342900">
              <a:buAutoNum type="arabicPeriod"/>
            </a:pPr>
            <a:r>
              <a:rPr lang="en-US" dirty="0" smtClean="0"/>
              <a:t>When they get a really hard winter, they </a:t>
            </a:r>
            <a:r>
              <a:rPr lang="en-US" u="sng" dirty="0" smtClean="0">
                <a:hlinkClick r:id="rId8" action="ppaction://hlinksldjump"/>
              </a:rPr>
              <a:t>skate, ski and toboggan</a:t>
            </a:r>
            <a:r>
              <a:rPr lang="en-US" u="sng" dirty="0" smtClean="0"/>
              <a:t>.</a:t>
            </a:r>
          </a:p>
          <a:p>
            <a:pPr marL="342900" indent="-342900">
              <a:buAutoNum type="arabicPeriod"/>
            </a:pPr>
            <a:r>
              <a:rPr lang="en-US" dirty="0" smtClean="0"/>
              <a:t>Cricket, soccer, rugby, tennis, </a:t>
            </a:r>
            <a:r>
              <a:rPr lang="en-US" u="sng" dirty="0" smtClean="0">
                <a:hlinkClick r:id="rId9" action="ppaction://hlinksldjump"/>
              </a:rPr>
              <a:t>squash</a:t>
            </a:r>
            <a:r>
              <a:rPr lang="en-US" dirty="0" smtClean="0">
                <a:hlinkClick r:id="rId9" action="ppaction://hlinksldjump"/>
              </a:rPr>
              <a:t>,</a:t>
            </a:r>
            <a:r>
              <a:rPr lang="en-US" dirty="0" smtClean="0"/>
              <a:t> table tennis, badminton </a:t>
            </a:r>
            <a:r>
              <a:rPr lang="en-US" dirty="0" smtClean="0">
                <a:hlinkClick r:id="rId10" action="ppaction://hlinksldjump"/>
              </a:rPr>
              <a:t>and </a:t>
            </a:r>
            <a:r>
              <a:rPr lang="en-US" u="sng" dirty="0" smtClean="0">
                <a:hlinkClick r:id="rId10" action="ppaction://hlinksldjump"/>
              </a:rPr>
              <a:t>snooker</a:t>
            </a:r>
            <a:r>
              <a:rPr lang="en-US" dirty="0" smtClean="0">
                <a:hlinkClick r:id="rId10" action="ppaction://hlinksldjump"/>
              </a:rPr>
              <a:t> </a:t>
            </a:r>
            <a:r>
              <a:rPr lang="en-US" dirty="0" smtClean="0"/>
              <a:t>were all invented in Britain.</a:t>
            </a:r>
          </a:p>
          <a:p>
            <a:pPr marL="342900" indent="-342900">
              <a:buAutoNum type="arabicPeriod"/>
            </a:pPr>
            <a:r>
              <a:rPr lang="en-US" dirty="0" smtClean="0"/>
              <a:t>The first rules for such sports are boxing, golf, hockey, </a:t>
            </a:r>
            <a:r>
              <a:rPr lang="en-US" u="sng" dirty="0" smtClean="0">
                <a:hlinkClick r:id="rId10" action="ppaction://hlinksldjump"/>
              </a:rPr>
              <a:t>yachting </a:t>
            </a:r>
            <a:r>
              <a:rPr lang="en-US" dirty="0" smtClean="0"/>
              <a:t>and </a:t>
            </a:r>
            <a:r>
              <a:rPr lang="en-US" u="sng" dirty="0" smtClean="0">
                <a:hlinkClick r:id="rId10" action="ppaction://hlinksldjump"/>
              </a:rPr>
              <a:t>horse-racing</a:t>
            </a:r>
            <a:r>
              <a:rPr lang="en-US" dirty="0" smtClean="0"/>
              <a:t> also originated from Britain.</a:t>
            </a:r>
          </a:p>
          <a:p>
            <a:pPr marL="342900" indent="-342900">
              <a:buAutoNum type="arabicPeriod"/>
            </a:pPr>
            <a:r>
              <a:rPr lang="en-US" dirty="0" smtClean="0"/>
              <a:t>Rugby and football become two separate sports when rules laid down by the Football Association said that only the </a:t>
            </a:r>
            <a:r>
              <a:rPr lang="en-US" u="sng" dirty="0" smtClean="0">
                <a:hlinkClick r:id="rId11" action="ppaction://hlinksldjump"/>
              </a:rPr>
              <a:t>goalkeeper </a:t>
            </a:r>
            <a:r>
              <a:rPr lang="en-US" dirty="0" smtClean="0"/>
              <a:t>could handle the ball. </a:t>
            </a:r>
          </a:p>
          <a:p>
            <a:pPr marL="342900" indent="-342900">
              <a:buAutoNum type="arabicPeriod"/>
            </a:pPr>
            <a:endParaRPr lang="ru-RU" dirty="0"/>
          </a:p>
        </p:txBody>
      </p:sp>
      <p:sp>
        <p:nvSpPr>
          <p:cNvPr id="4" name="TextBox 3"/>
          <p:cNvSpPr txBox="1"/>
          <p:nvPr/>
        </p:nvSpPr>
        <p:spPr>
          <a:xfrm>
            <a:off x="571472" y="285728"/>
            <a:ext cx="7284366" cy="769441"/>
          </a:xfrm>
          <a:prstGeom prst="rect">
            <a:avLst/>
          </a:prstGeom>
          <a:noFill/>
        </p:spPr>
        <p:txBody>
          <a:bodyPr wrap="none" rtlCol="0">
            <a:spAutoFit/>
          </a:bodyPr>
          <a:lstStyle/>
          <a:p>
            <a:r>
              <a:rPr lang="en-US" sz="4400" b="1" dirty="0" smtClean="0">
                <a:ln w="17780" cmpd="sng">
                  <a:solidFill>
                    <a:srgbClr val="FFFFFF"/>
                  </a:solidFill>
                  <a:prstDash val="solid"/>
                  <a:miter lim="800000"/>
                </a:ln>
                <a:effectLst>
                  <a:outerShdw blurRad="50800" algn="tl" rotWithShape="0">
                    <a:srgbClr val="000000"/>
                  </a:outerShdw>
                </a:effectLst>
              </a:rPr>
              <a:t>Vocabulary</a:t>
            </a:r>
            <a:r>
              <a:rPr lang="en-US" sz="4400" dirty="0" smtClean="0"/>
              <a:t> </a:t>
            </a:r>
            <a:r>
              <a:rPr lang="en-US" sz="4400" b="1" dirty="0" smtClean="0">
                <a:ln w="17780" cmpd="sng">
                  <a:solidFill>
                    <a:srgbClr val="FFFFFF"/>
                  </a:solidFill>
                  <a:prstDash val="solid"/>
                  <a:miter lim="800000"/>
                </a:ln>
                <a:effectLst>
                  <a:outerShdw blurRad="50800" algn="tl" rotWithShape="0">
                    <a:srgbClr val="000000"/>
                  </a:outerShdw>
                </a:effectLst>
              </a:rPr>
              <a:t>Preview. Part 2.</a:t>
            </a:r>
            <a:endParaRPr lang="ru-RU" sz="4400" b="1" dirty="0">
              <a:ln w="17780" cmpd="sng">
                <a:solidFill>
                  <a:srgbClr val="FFFFFF"/>
                </a:solidFill>
                <a:prstDash val="solid"/>
                <a:miter lim="800000"/>
              </a:ln>
              <a:effectLst>
                <a:outerShdw blurRad="50800" algn="tl" rotWithShape="0">
                  <a:srgbClr val="000000"/>
                </a:outerShdw>
              </a:effectLst>
            </a:endParaRPr>
          </a:p>
        </p:txBody>
      </p:sp>
      <p:pic>
        <p:nvPicPr>
          <p:cNvPr id="5" name="Рисунок 4" descr="6851a88c985b1770b08e7a1e5f51c071.jpg"/>
          <p:cNvPicPr>
            <a:picLocks noChangeAspect="1"/>
          </p:cNvPicPr>
          <p:nvPr/>
        </p:nvPicPr>
        <p:blipFill>
          <a:blip r:embed="rId12"/>
          <a:stretch>
            <a:fillRect/>
          </a:stretch>
        </p:blipFill>
        <p:spPr>
          <a:xfrm>
            <a:off x="7929586" y="4714884"/>
            <a:ext cx="1214414" cy="1643065"/>
          </a:xfrm>
          <a:prstGeom prst="rect">
            <a:avLst/>
          </a:prstGeom>
          <a:ln>
            <a:noFill/>
          </a:ln>
          <a:effectLst>
            <a:softEdge rad="112500"/>
          </a:effectLst>
        </p:spPr>
      </p:pic>
      <p:pic>
        <p:nvPicPr>
          <p:cNvPr id="6" name="Рисунок 5" descr="a9c60917e5d2296b2480fc85518b7b33.jpg"/>
          <p:cNvPicPr>
            <a:picLocks noChangeAspect="1"/>
          </p:cNvPicPr>
          <p:nvPr/>
        </p:nvPicPr>
        <p:blipFill>
          <a:blip r:embed="rId13"/>
          <a:stretch>
            <a:fillRect/>
          </a:stretch>
        </p:blipFill>
        <p:spPr>
          <a:xfrm>
            <a:off x="8001024" y="1928802"/>
            <a:ext cx="1142976" cy="1571636"/>
          </a:xfrm>
          <a:prstGeom prst="rect">
            <a:avLst/>
          </a:prstGeom>
          <a:ln>
            <a:noFill/>
          </a:ln>
          <a:effectLst>
            <a:softEdge rad="112500"/>
          </a:effectLst>
        </p:spPr>
      </p:pic>
      <p:sp>
        <p:nvSpPr>
          <p:cNvPr id="7" name="Управляющая кнопка: далее 6">
            <a:hlinkClick r:id="" action="ppaction://hlinkshowjump?jump=nextslide" highlightClick="1"/>
          </p:cNvPr>
          <p:cNvSpPr/>
          <p:nvPr/>
        </p:nvSpPr>
        <p:spPr>
          <a:xfrm>
            <a:off x="8501090" y="285728"/>
            <a:ext cx="642910" cy="35719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Управляющая кнопка: назад 7">
            <a:hlinkClick r:id="" action="ppaction://hlinkshowjump?jump=previousslide" highlightClick="1"/>
          </p:cNvPr>
          <p:cNvSpPr/>
          <p:nvPr/>
        </p:nvSpPr>
        <p:spPr>
          <a:xfrm>
            <a:off x="7715272" y="285728"/>
            <a:ext cx="685226" cy="35719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plus(in)">
                                      <p:cBhvr>
                                        <p:cTn id="7" dur="2000"/>
                                        <p:tgtEl>
                                          <p:spTgt spid="5"/>
                                        </p:tgtEl>
                                      </p:cBhvr>
                                    </p:animEffect>
                                  </p:childTnLst>
                                </p:cTn>
                              </p:par>
                              <p:par>
                                <p:cTn id="8" presetID="13" presetClass="entr" presetSubtype="16"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plus(in)">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4">
            <a:alphaModFix amt="67000"/>
            <a:lum/>
          </a:blip>
          <a:srcRect/>
          <a:stretch>
            <a:fillRect l="-10000" r="-10000"/>
          </a:stretch>
        </a:blipFill>
        <a:effectLst/>
      </p:bgPr>
    </p:bg>
    <p:spTree>
      <p:nvGrpSpPr>
        <p:cNvPr id="1" name=""/>
        <p:cNvGrpSpPr/>
        <p:nvPr/>
      </p:nvGrpSpPr>
      <p:grpSpPr>
        <a:xfrm>
          <a:off x="0" y="0"/>
          <a:ext cx="0" cy="0"/>
          <a:chOff x="0" y="0"/>
          <a:chExt cx="0" cy="0"/>
        </a:xfrm>
      </p:grpSpPr>
      <p:sp>
        <p:nvSpPr>
          <p:cNvPr id="2" name="TextBox 1"/>
          <p:cNvSpPr txBox="1"/>
          <p:nvPr/>
        </p:nvSpPr>
        <p:spPr>
          <a:xfrm>
            <a:off x="928662" y="357166"/>
            <a:ext cx="4961615" cy="1015663"/>
          </a:xfrm>
          <a:prstGeom prst="rect">
            <a:avLst/>
          </a:prstGeom>
          <a:noFill/>
        </p:spPr>
        <p:txBody>
          <a:bodyPr wrap="none" rtlCol="0">
            <a:spAutoFit/>
          </a:bodyPr>
          <a:lstStyle/>
          <a:p>
            <a:r>
              <a:rPr lang="en-US" sz="6000" b="1" dirty="0" smtClean="0">
                <a:solidFill>
                  <a:schemeClr val="accent4">
                    <a:lumMod val="50000"/>
                  </a:schemeClr>
                </a:solidFill>
                <a:latin typeface="Monotype Corsiva" pitchFamily="66" charset="0"/>
              </a:rPr>
              <a:t>Listening .Part I.</a:t>
            </a:r>
            <a:endParaRPr lang="ru-RU" sz="6000" b="1" dirty="0">
              <a:solidFill>
                <a:schemeClr val="accent4">
                  <a:lumMod val="50000"/>
                </a:schemeClr>
              </a:solidFill>
              <a:latin typeface="Monotype Corsiva" pitchFamily="66" charset="0"/>
            </a:endParaRPr>
          </a:p>
        </p:txBody>
      </p:sp>
      <p:sp>
        <p:nvSpPr>
          <p:cNvPr id="3" name="TextBox 2"/>
          <p:cNvSpPr txBox="1"/>
          <p:nvPr/>
        </p:nvSpPr>
        <p:spPr>
          <a:xfrm>
            <a:off x="357158" y="1500174"/>
            <a:ext cx="8204490" cy="4370427"/>
          </a:xfrm>
          <a:prstGeom prst="rect">
            <a:avLst/>
          </a:prstGeom>
          <a:noFill/>
        </p:spPr>
        <p:txBody>
          <a:bodyPr wrap="none" rtlCol="0">
            <a:spAutoFit/>
          </a:bodyPr>
          <a:lstStyle/>
          <a:p>
            <a:pPr algn="just"/>
            <a:r>
              <a:rPr lang="en-US" sz="2400" i="1" dirty="0" smtClean="0">
                <a:solidFill>
                  <a:srgbClr val="FFFF00"/>
                </a:solidFill>
              </a:rPr>
              <a:t>Listen to the first text. In your notebooks</a:t>
            </a:r>
          </a:p>
          <a:p>
            <a:pPr algn="just"/>
            <a:r>
              <a:rPr lang="en-US" sz="2400" i="1" dirty="0" smtClean="0">
                <a:solidFill>
                  <a:srgbClr val="FFFF00"/>
                </a:solidFill>
              </a:rPr>
              <a:t>write T (true) or F (false) for every sentence</a:t>
            </a:r>
          </a:p>
          <a:p>
            <a:pPr algn="just"/>
            <a:r>
              <a:rPr lang="en-US" sz="2400" i="1" dirty="0" smtClean="0">
                <a:solidFill>
                  <a:srgbClr val="FFFF00"/>
                </a:solidFill>
              </a:rPr>
              <a:t> below.</a:t>
            </a:r>
          </a:p>
          <a:p>
            <a:pPr algn="just"/>
            <a:endParaRPr lang="en-US" sz="1400" dirty="0" smtClean="0"/>
          </a:p>
          <a:p>
            <a:pPr marL="342900" indent="-342900" algn="just">
              <a:buAutoNum type="arabicPeriod"/>
            </a:pPr>
            <a:r>
              <a:rPr lang="en-US" dirty="0" smtClean="0">
                <a:solidFill>
                  <a:schemeClr val="accent5">
                    <a:lumMod val="50000"/>
                  </a:schemeClr>
                </a:solidFill>
              </a:rPr>
              <a:t>The most popular outdoor winter sports are shooting, hunting and hockey.</a:t>
            </a:r>
          </a:p>
          <a:p>
            <a:pPr marL="342900" indent="-342900" algn="just">
              <a:buAutoNum type="arabicPeriod"/>
            </a:pPr>
            <a:r>
              <a:rPr lang="en-US" dirty="0" smtClean="0">
                <a:solidFill>
                  <a:schemeClr val="accent5">
                    <a:lumMod val="50000"/>
                  </a:schemeClr>
                </a:solidFill>
              </a:rPr>
              <a:t>A lot of people hate  figure-skating and ski-jumping.</a:t>
            </a:r>
          </a:p>
          <a:p>
            <a:pPr marL="342900" indent="-342900" algn="just">
              <a:buAutoNum type="arabicPeriod"/>
            </a:pPr>
            <a:r>
              <a:rPr lang="en-US" dirty="0" smtClean="0">
                <a:solidFill>
                  <a:schemeClr val="accent5">
                    <a:lumMod val="50000"/>
                  </a:schemeClr>
                </a:solidFill>
              </a:rPr>
              <a:t>The most popular indoor games billiards, draughts able tennis.</a:t>
            </a:r>
          </a:p>
          <a:p>
            <a:pPr marL="342900" indent="-342900" algn="just"/>
            <a:endParaRPr lang="en-US" dirty="0" smtClean="0"/>
          </a:p>
          <a:p>
            <a:pPr marL="342900" indent="-342900" algn="just">
              <a:buFont typeface="Arial" pitchFamily="34" charset="0"/>
              <a:buChar char="•"/>
            </a:pPr>
            <a:r>
              <a:rPr lang="en-US" sz="2400" i="1" dirty="0" smtClean="0">
                <a:solidFill>
                  <a:srgbClr val="FFFF00"/>
                </a:solidFill>
              </a:rPr>
              <a:t>Listen to the second text.</a:t>
            </a:r>
          </a:p>
          <a:p>
            <a:pPr marL="342900" indent="-342900" algn="just">
              <a:buAutoNum type="arabicPeriod"/>
            </a:pPr>
            <a:r>
              <a:rPr lang="en-US" dirty="0" smtClean="0">
                <a:solidFill>
                  <a:schemeClr val="accent5">
                    <a:lumMod val="50000"/>
                  </a:schemeClr>
                </a:solidFill>
              </a:rPr>
              <a:t>Horse-racing is one of the most popular  sports in Great Britain.</a:t>
            </a:r>
          </a:p>
          <a:p>
            <a:pPr marL="342900" indent="-342900" algn="just">
              <a:buAutoNum type="arabicPeriod"/>
            </a:pPr>
            <a:r>
              <a:rPr lang="en-US" dirty="0" smtClean="0">
                <a:solidFill>
                  <a:schemeClr val="accent5">
                    <a:lumMod val="50000"/>
                  </a:schemeClr>
                </a:solidFill>
              </a:rPr>
              <a:t>Walking-races, running, swimming are not popular in England.</a:t>
            </a:r>
          </a:p>
          <a:p>
            <a:pPr marL="342900" indent="-342900" algn="just">
              <a:buAutoNum type="arabicPeriod"/>
            </a:pPr>
            <a:r>
              <a:rPr lang="en-US" dirty="0" smtClean="0">
                <a:solidFill>
                  <a:schemeClr val="accent5">
                    <a:lumMod val="50000"/>
                  </a:schemeClr>
                </a:solidFill>
              </a:rPr>
              <a:t>English winter is very severe and people often have the chance of skiing, </a:t>
            </a:r>
          </a:p>
          <a:p>
            <a:pPr marL="342900" indent="-342900" algn="just"/>
            <a:r>
              <a:rPr lang="en-US" dirty="0" smtClean="0">
                <a:solidFill>
                  <a:schemeClr val="accent5">
                    <a:lumMod val="50000"/>
                  </a:schemeClr>
                </a:solidFill>
              </a:rPr>
              <a:t>skating or  tobogganing.</a:t>
            </a:r>
          </a:p>
          <a:p>
            <a:pPr marL="342900" indent="-342900" algn="just"/>
            <a:endParaRPr lang="ru-RU" sz="2400" i="1" dirty="0">
              <a:solidFill>
                <a:srgbClr val="FFFF00"/>
              </a:solidFill>
            </a:endParaRPr>
          </a:p>
        </p:txBody>
      </p:sp>
      <p:pic>
        <p:nvPicPr>
          <p:cNvPr id="4" name="Trck0203.mp3">
            <a:hlinkClick r:id="" action="ppaction://media"/>
          </p:cNvPr>
          <p:cNvPicPr>
            <a:picLocks noRot="1" noChangeAspect="1"/>
          </p:cNvPicPr>
          <p:nvPr>
            <a:audioFile r:link="rId1"/>
          </p:nvPr>
        </p:nvPicPr>
        <p:blipFill>
          <a:blip r:embed="rId5"/>
          <a:stretch>
            <a:fillRect/>
          </a:stretch>
        </p:blipFill>
        <p:spPr>
          <a:xfrm>
            <a:off x="6858016" y="1428736"/>
            <a:ext cx="876304" cy="876304"/>
          </a:xfrm>
          <a:prstGeom prst="rect">
            <a:avLst/>
          </a:prstGeom>
        </p:spPr>
      </p:pic>
      <p:pic>
        <p:nvPicPr>
          <p:cNvPr id="5" name="Trck0204.mp3">
            <a:hlinkClick r:id="" action="ppaction://media"/>
          </p:cNvPr>
          <p:cNvPicPr>
            <a:picLocks noRot="1" noChangeAspect="1"/>
          </p:cNvPicPr>
          <p:nvPr>
            <a:audioFile r:link="rId2"/>
          </p:nvPr>
        </p:nvPicPr>
        <p:blipFill>
          <a:blip r:embed="rId6"/>
          <a:stretch>
            <a:fillRect/>
          </a:stretch>
        </p:blipFill>
        <p:spPr>
          <a:xfrm>
            <a:off x="7715272" y="3714752"/>
            <a:ext cx="857256" cy="928694"/>
          </a:xfrm>
          <a:prstGeom prst="rect">
            <a:avLst/>
          </a:prstGeom>
        </p:spPr>
      </p:pic>
      <p:sp>
        <p:nvSpPr>
          <p:cNvPr id="6" name="Управляющая кнопка: далее 5">
            <a:hlinkClick r:id="" action="ppaction://hlinkshowjump?jump=nextslide" highlightClick="1"/>
          </p:cNvPr>
          <p:cNvSpPr/>
          <p:nvPr/>
        </p:nvSpPr>
        <p:spPr>
          <a:xfrm>
            <a:off x="7643834" y="357166"/>
            <a:ext cx="928694" cy="50006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Управляющая кнопка: назад 6">
            <a:hlinkClick r:id="" action="ppaction://hlinkshowjump?jump=previousslide" highlightClick="1"/>
          </p:cNvPr>
          <p:cNvSpPr/>
          <p:nvPr/>
        </p:nvSpPr>
        <p:spPr>
          <a:xfrm>
            <a:off x="6429388" y="357166"/>
            <a:ext cx="899540" cy="500066"/>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24473"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111647" fill="hold"/>
                                        <p:tgtEl>
                                          <p:spTgt spid="5"/>
                                        </p:tgtEl>
                                      </p:cBhvr>
                                    </p:cmd>
                                  </p:childTnLst>
                                </p:cTn>
                              </p:par>
                            </p:childTnLst>
                          </p:cTn>
                        </p:par>
                      </p:childTnLst>
                    </p:cTn>
                  </p:par>
                </p:childTnLst>
              </p:cTn>
              <p:nextCondLst>
                <p:cond evt="onClick" delay="0">
                  <p:tgtEl>
                    <p:spTgt spid="5"/>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lum/>
          </a:blip>
          <a:srcRect/>
          <a:stretch>
            <a:fillRect l="-11000" r="-11000"/>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428596" y="357166"/>
            <a:ext cx="5254965" cy="1015663"/>
          </a:xfrm>
          <a:prstGeom prst="rect">
            <a:avLst/>
          </a:prstGeom>
        </p:spPr>
        <p:txBody>
          <a:bodyPr wrap="none">
            <a:spAutoFit/>
          </a:bodyPr>
          <a:lstStyle/>
          <a:p>
            <a:r>
              <a:rPr lang="en-US" sz="6000" b="1" dirty="0" smtClean="0">
                <a:solidFill>
                  <a:schemeClr val="accent4">
                    <a:lumMod val="50000"/>
                  </a:schemeClr>
                </a:solidFill>
                <a:latin typeface="Monotype Corsiva" pitchFamily="66" charset="0"/>
              </a:rPr>
              <a:t>Listening. Part II.</a:t>
            </a:r>
            <a:endParaRPr lang="ru-RU" sz="6000" b="1" dirty="0">
              <a:solidFill>
                <a:schemeClr val="accent4">
                  <a:lumMod val="50000"/>
                </a:schemeClr>
              </a:solidFill>
              <a:latin typeface="Monotype Corsiva" pitchFamily="66" charset="0"/>
            </a:endParaRPr>
          </a:p>
        </p:txBody>
      </p:sp>
      <p:sp>
        <p:nvSpPr>
          <p:cNvPr id="3" name="Прямоугольник 2"/>
          <p:cNvSpPr/>
          <p:nvPr/>
        </p:nvSpPr>
        <p:spPr>
          <a:xfrm>
            <a:off x="500034" y="1285860"/>
            <a:ext cx="7000924" cy="461665"/>
          </a:xfrm>
          <a:prstGeom prst="rect">
            <a:avLst/>
          </a:prstGeom>
        </p:spPr>
        <p:txBody>
          <a:bodyPr wrap="square">
            <a:spAutoFit/>
          </a:bodyPr>
          <a:lstStyle/>
          <a:p>
            <a:r>
              <a:rPr lang="en-US" sz="2400" i="1" dirty="0" smtClean="0">
                <a:solidFill>
                  <a:srgbClr val="002060"/>
                </a:solidFill>
              </a:rPr>
              <a:t>Choose the correct answer. Click on a), b) or c) to check.</a:t>
            </a:r>
            <a:endParaRPr lang="ru-RU" sz="2400" i="1" dirty="0">
              <a:solidFill>
                <a:srgbClr val="002060"/>
              </a:solidFill>
            </a:endParaRPr>
          </a:p>
        </p:txBody>
      </p:sp>
      <p:sp>
        <p:nvSpPr>
          <p:cNvPr id="4" name="Прямоугольник 3"/>
          <p:cNvSpPr/>
          <p:nvPr/>
        </p:nvSpPr>
        <p:spPr>
          <a:xfrm>
            <a:off x="428596" y="2333685"/>
            <a:ext cx="4572000" cy="4524315"/>
          </a:xfrm>
          <a:prstGeom prst="rect">
            <a:avLst/>
          </a:prstGeom>
        </p:spPr>
        <p:txBody>
          <a:bodyPr>
            <a:spAutoFit/>
          </a:bodyPr>
          <a:lstStyle/>
          <a:p>
            <a:pPr marL="342900" indent="-342900">
              <a:buAutoNum type="arabicPeriod"/>
            </a:pPr>
            <a:r>
              <a:rPr lang="en-US" dirty="0" smtClean="0"/>
              <a:t>This is one thing in which people of every nationality and class are united.</a:t>
            </a:r>
          </a:p>
          <a:p>
            <a:pPr marL="342900" indent="-342900"/>
            <a:r>
              <a:rPr lang="en-US" dirty="0" smtClean="0"/>
              <a:t>        </a:t>
            </a:r>
            <a:r>
              <a:rPr lang="en-US" dirty="0" smtClean="0">
                <a:hlinkClick r:id="rId3" action="ppaction://hlinksldjump"/>
              </a:rPr>
              <a:t>a) games;</a:t>
            </a:r>
            <a:endParaRPr lang="en-US" dirty="0" smtClean="0"/>
          </a:p>
          <a:p>
            <a:pPr marL="342900" indent="-342900"/>
            <a:r>
              <a:rPr lang="en-US" dirty="0" smtClean="0"/>
              <a:t>        </a:t>
            </a:r>
            <a:r>
              <a:rPr lang="en-US" dirty="0" smtClean="0">
                <a:hlinkClick r:id="rId3" action="ppaction://hlinksldjump"/>
              </a:rPr>
              <a:t>b) soccer;</a:t>
            </a:r>
            <a:endParaRPr lang="en-US" dirty="0" smtClean="0"/>
          </a:p>
          <a:p>
            <a:pPr marL="342900" indent="-342900"/>
            <a:r>
              <a:rPr lang="en-US" dirty="0" smtClean="0"/>
              <a:t>        </a:t>
            </a:r>
            <a:r>
              <a:rPr lang="en-US" dirty="0" smtClean="0">
                <a:hlinkClick r:id="rId4" action="ppaction://hlinksldjump"/>
              </a:rPr>
              <a:t>c) sports and games ;</a:t>
            </a:r>
            <a:endParaRPr lang="en-US" dirty="0" smtClean="0"/>
          </a:p>
          <a:p>
            <a:pPr marL="342900" indent="-342900"/>
            <a:r>
              <a:rPr lang="en-US" dirty="0" smtClean="0"/>
              <a:t>2. Summer affords excellent opportunities for …</a:t>
            </a:r>
          </a:p>
          <a:p>
            <a:pPr marL="342900" indent="-342900"/>
            <a:r>
              <a:rPr lang="en-US" dirty="0" smtClean="0"/>
              <a:t>        </a:t>
            </a:r>
            <a:r>
              <a:rPr lang="en-US" dirty="0" smtClean="0">
                <a:hlinkClick r:id="rId4" action="ppaction://hlinksldjump"/>
              </a:rPr>
              <a:t>a) swimming, bathing, yachting, cycling and gliding;</a:t>
            </a:r>
            <a:endParaRPr lang="en-US" dirty="0" smtClean="0"/>
          </a:p>
          <a:p>
            <a:pPr marL="342900" indent="-342900"/>
            <a:r>
              <a:rPr lang="en-US" dirty="0" smtClean="0"/>
              <a:t>        </a:t>
            </a:r>
            <a:r>
              <a:rPr lang="en-US" dirty="0" smtClean="0">
                <a:hlinkClick r:id="rId3" action="ppaction://hlinksldjump"/>
              </a:rPr>
              <a:t>b) boxing, wrestling, athletics and gymnastics;</a:t>
            </a:r>
            <a:endParaRPr lang="en-US" dirty="0" smtClean="0"/>
          </a:p>
          <a:p>
            <a:pPr marL="342900" indent="-342900"/>
            <a:r>
              <a:rPr lang="en-US" dirty="0" smtClean="0"/>
              <a:t>        </a:t>
            </a:r>
            <a:r>
              <a:rPr lang="en-US" dirty="0" smtClean="0">
                <a:hlinkClick r:id="rId3" action="ppaction://hlinksldjump"/>
              </a:rPr>
              <a:t>c) billiards, table tennis and draughts;</a:t>
            </a:r>
            <a:endParaRPr lang="en-US" dirty="0" smtClean="0"/>
          </a:p>
          <a:p>
            <a:pPr marL="342900" indent="-342900"/>
            <a:r>
              <a:rPr lang="en-US" dirty="0" smtClean="0"/>
              <a:t>3. Is football popular among outdoor games?</a:t>
            </a:r>
          </a:p>
          <a:p>
            <a:pPr marL="342900" indent="-342900"/>
            <a:r>
              <a:rPr lang="en-US" dirty="0" smtClean="0"/>
              <a:t>        </a:t>
            </a:r>
            <a:r>
              <a:rPr lang="en-US" dirty="0" smtClean="0">
                <a:hlinkClick r:id="rId4" action="ppaction://hlinksldjump"/>
              </a:rPr>
              <a:t>a) yes;</a:t>
            </a:r>
            <a:endParaRPr lang="en-US" dirty="0" smtClean="0"/>
          </a:p>
          <a:p>
            <a:pPr marL="342900" indent="-342900"/>
            <a:r>
              <a:rPr lang="en-US" dirty="0" smtClean="0"/>
              <a:t>        </a:t>
            </a:r>
            <a:r>
              <a:rPr lang="en-US" dirty="0" smtClean="0">
                <a:hlinkClick r:id="rId3" action="ppaction://hlinksldjump"/>
              </a:rPr>
              <a:t>b) no;</a:t>
            </a:r>
            <a:endParaRPr lang="ru-RU" dirty="0"/>
          </a:p>
        </p:txBody>
      </p:sp>
      <p:sp>
        <p:nvSpPr>
          <p:cNvPr id="5" name="Прямоугольник 4"/>
          <p:cNvSpPr/>
          <p:nvPr/>
        </p:nvSpPr>
        <p:spPr>
          <a:xfrm>
            <a:off x="2714612" y="1785926"/>
            <a:ext cx="1714512" cy="461665"/>
          </a:xfrm>
          <a:prstGeom prst="rect">
            <a:avLst/>
          </a:prstGeom>
        </p:spPr>
        <p:txBody>
          <a:bodyPr wrap="square">
            <a:spAutoFit/>
          </a:bodyPr>
          <a:lstStyle/>
          <a:p>
            <a:r>
              <a:rPr lang="en-US" sz="2400" i="1" dirty="0" smtClean="0">
                <a:solidFill>
                  <a:srgbClr val="002060"/>
                </a:solidFill>
              </a:rPr>
              <a:t>Text A</a:t>
            </a:r>
            <a:r>
              <a:rPr lang="en-US" sz="2400" i="1" dirty="0" smtClean="0"/>
              <a:t>.</a:t>
            </a:r>
            <a:endParaRPr lang="ru-RU" sz="2400" i="1" dirty="0"/>
          </a:p>
        </p:txBody>
      </p:sp>
      <p:pic>
        <p:nvPicPr>
          <p:cNvPr id="13" name="Рисунок 12" descr="4649533a31c0e03111b0df01bd431812.jpg"/>
          <p:cNvPicPr>
            <a:picLocks noChangeAspect="1"/>
          </p:cNvPicPr>
          <p:nvPr/>
        </p:nvPicPr>
        <p:blipFill>
          <a:blip r:embed="rId5"/>
          <a:stretch>
            <a:fillRect/>
          </a:stretch>
        </p:blipFill>
        <p:spPr>
          <a:xfrm>
            <a:off x="5429256" y="3143248"/>
            <a:ext cx="3428992" cy="2266959"/>
          </a:xfrm>
          <a:prstGeom prst="rect">
            <a:avLst/>
          </a:prstGeom>
        </p:spPr>
      </p:pic>
      <p:sp>
        <p:nvSpPr>
          <p:cNvPr id="14" name="Управляющая кнопка: назад 13">
            <a:hlinkClick r:id="" action="ppaction://hlinkshowjump?jump=previousslide" highlightClick="1"/>
          </p:cNvPr>
          <p:cNvSpPr/>
          <p:nvPr/>
        </p:nvSpPr>
        <p:spPr>
          <a:xfrm>
            <a:off x="6929454" y="357166"/>
            <a:ext cx="756664" cy="500066"/>
          </a:xfrm>
          <a:prstGeom prst="actionButtonBackPrevious">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Управляющая кнопка: назад 15">
            <a:hlinkClick r:id="" action="ppaction://hlinkshowjump?jump=nextslide" highlightClick="1"/>
          </p:cNvPr>
          <p:cNvSpPr/>
          <p:nvPr/>
        </p:nvSpPr>
        <p:spPr>
          <a:xfrm flipH="1">
            <a:off x="7929586" y="357166"/>
            <a:ext cx="785818" cy="500066"/>
          </a:xfrm>
          <a:prstGeom prst="actionButtonBackPrevious">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Управляющая кнопка: далее 16">
            <a:hlinkClick r:id="" action="ppaction://hlinkshowjump?jump=nextslide" highlightClick="1"/>
          </p:cNvPr>
          <p:cNvSpPr/>
          <p:nvPr/>
        </p:nvSpPr>
        <p:spPr>
          <a:xfrm>
            <a:off x="7858148" y="2643182"/>
            <a:ext cx="71438" cy="71438"/>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3357554" y="285728"/>
            <a:ext cx="1831297" cy="646331"/>
          </a:xfrm>
          <a:prstGeom prst="rect">
            <a:avLst/>
          </a:prstGeom>
          <a:noFill/>
        </p:spPr>
        <p:txBody>
          <a:bodyPr wrap="square" rtlCol="0">
            <a:spAutoFit/>
          </a:bodyPr>
          <a:lstStyle/>
          <a:p>
            <a:r>
              <a:rPr lang="en-US" sz="3600" i="1" dirty="0" smtClean="0">
                <a:solidFill>
                  <a:schemeClr val="accent6">
                    <a:lumMod val="75000"/>
                  </a:schemeClr>
                </a:solidFill>
              </a:rPr>
              <a:t>Text B</a:t>
            </a:r>
            <a:endParaRPr lang="ru-RU" sz="3600" i="1" dirty="0">
              <a:solidFill>
                <a:schemeClr val="accent6">
                  <a:lumMod val="75000"/>
                </a:schemeClr>
              </a:solidFill>
            </a:endParaRPr>
          </a:p>
        </p:txBody>
      </p:sp>
      <p:sp>
        <p:nvSpPr>
          <p:cNvPr id="3" name="TextBox 2"/>
          <p:cNvSpPr txBox="1"/>
          <p:nvPr/>
        </p:nvSpPr>
        <p:spPr>
          <a:xfrm>
            <a:off x="642910" y="1500174"/>
            <a:ext cx="7757252" cy="4524315"/>
          </a:xfrm>
          <a:prstGeom prst="rect">
            <a:avLst/>
          </a:prstGeom>
          <a:noFill/>
        </p:spPr>
        <p:txBody>
          <a:bodyPr wrap="none" rtlCol="0">
            <a:spAutoFit/>
          </a:bodyPr>
          <a:lstStyle/>
          <a:p>
            <a:pPr marL="342900" indent="-342900">
              <a:buAutoNum type="arabicPeriod"/>
            </a:pPr>
            <a:r>
              <a:rPr lang="en-US" sz="2400" dirty="0" smtClean="0"/>
              <a:t>Winter is the great time for …</a:t>
            </a:r>
          </a:p>
          <a:p>
            <a:pPr marL="342900" indent="-342900"/>
            <a:r>
              <a:rPr lang="en-US" sz="2400" dirty="0" smtClean="0"/>
              <a:t>      </a:t>
            </a:r>
            <a:r>
              <a:rPr lang="en-US" sz="2400" dirty="0" smtClean="0">
                <a:hlinkClick r:id="rId3" action="ppaction://hlinksldjump"/>
              </a:rPr>
              <a:t>a) hunting;</a:t>
            </a:r>
            <a:endParaRPr lang="en-US" sz="2400" dirty="0" smtClean="0"/>
          </a:p>
          <a:p>
            <a:pPr marL="342900" indent="-342900"/>
            <a:r>
              <a:rPr lang="en-US" sz="2400" dirty="0" smtClean="0"/>
              <a:t> </a:t>
            </a:r>
            <a:r>
              <a:rPr lang="en-US" sz="2400" dirty="0" smtClean="0"/>
              <a:t>     </a:t>
            </a:r>
            <a:r>
              <a:rPr lang="en-US" sz="2400" dirty="0" smtClean="0">
                <a:hlinkClick r:id="rId4" action="ppaction://hlinksldjump"/>
              </a:rPr>
              <a:t>b) swimming;</a:t>
            </a:r>
            <a:endParaRPr lang="en-US" sz="2400" dirty="0" smtClean="0"/>
          </a:p>
          <a:p>
            <a:pPr marL="342900" indent="-342900"/>
            <a:r>
              <a:rPr lang="en-US" sz="2400" dirty="0" smtClean="0"/>
              <a:t> </a:t>
            </a:r>
            <a:r>
              <a:rPr lang="en-US" sz="2400" dirty="0" smtClean="0"/>
              <a:t>     </a:t>
            </a:r>
            <a:r>
              <a:rPr lang="en-US" sz="2400" dirty="0" smtClean="0">
                <a:hlinkClick r:id="rId4" action="ppaction://hlinksldjump"/>
              </a:rPr>
              <a:t>c) horse-racing;</a:t>
            </a:r>
            <a:endParaRPr lang="en-US" sz="2400" dirty="0" smtClean="0"/>
          </a:p>
          <a:p>
            <a:pPr marL="342900" indent="-342900"/>
            <a:r>
              <a:rPr lang="en-US" sz="2400" dirty="0" smtClean="0"/>
              <a:t>2. Indoor games include</a:t>
            </a:r>
          </a:p>
          <a:p>
            <a:pPr marL="342900" indent="-342900"/>
            <a:r>
              <a:rPr lang="en-US" sz="2400" dirty="0" smtClean="0"/>
              <a:t> </a:t>
            </a:r>
            <a:r>
              <a:rPr lang="en-US" sz="2400" dirty="0" smtClean="0"/>
              <a:t>     </a:t>
            </a:r>
            <a:r>
              <a:rPr lang="en-US" sz="2400" dirty="0" smtClean="0">
                <a:hlinkClick r:id="rId4" action="ppaction://hlinksldjump"/>
              </a:rPr>
              <a:t>a) football;</a:t>
            </a:r>
            <a:endParaRPr lang="en-US" sz="2400" dirty="0" smtClean="0"/>
          </a:p>
          <a:p>
            <a:pPr marL="342900" indent="-342900"/>
            <a:r>
              <a:rPr lang="en-US" sz="2400" dirty="0" smtClean="0"/>
              <a:t> </a:t>
            </a:r>
            <a:r>
              <a:rPr lang="en-US" sz="2400" dirty="0" smtClean="0"/>
              <a:t>     </a:t>
            </a:r>
            <a:r>
              <a:rPr lang="en-US" sz="2400" dirty="0" smtClean="0">
                <a:hlinkClick r:id="rId4" action="ppaction://hlinksldjump"/>
              </a:rPr>
              <a:t>b) cricket;</a:t>
            </a:r>
            <a:endParaRPr lang="en-US" sz="2400" dirty="0" smtClean="0"/>
          </a:p>
          <a:p>
            <a:pPr marL="342900" indent="-342900"/>
            <a:r>
              <a:rPr lang="en-US" sz="2400" dirty="0" smtClean="0"/>
              <a:t> </a:t>
            </a:r>
            <a:r>
              <a:rPr lang="en-US" sz="2400" dirty="0" smtClean="0"/>
              <a:t>     </a:t>
            </a:r>
            <a:r>
              <a:rPr lang="en-US" sz="2400" dirty="0" smtClean="0">
                <a:hlinkClick r:id="rId3" action="ppaction://hlinksldjump"/>
              </a:rPr>
              <a:t>c) billiards;</a:t>
            </a:r>
            <a:endParaRPr lang="en-US" sz="2400" dirty="0" smtClean="0"/>
          </a:p>
          <a:p>
            <a:pPr marL="342900" indent="-342900"/>
            <a:r>
              <a:rPr lang="en-US" sz="2400" dirty="0" smtClean="0"/>
              <a:t>3. Why are there no winter sports in Great Britain?</a:t>
            </a:r>
          </a:p>
          <a:p>
            <a:pPr marL="342900" indent="-342900"/>
            <a:r>
              <a:rPr lang="en-US" sz="2400" dirty="0" smtClean="0"/>
              <a:t> </a:t>
            </a:r>
            <a:r>
              <a:rPr lang="en-US" sz="2400" dirty="0" smtClean="0"/>
              <a:t>     </a:t>
            </a:r>
            <a:r>
              <a:rPr lang="en-US" sz="2400" dirty="0" smtClean="0">
                <a:hlinkClick r:id="rId4" action="ppaction://hlinksldjump"/>
              </a:rPr>
              <a:t>a) because Englishmen do not like winter sports;</a:t>
            </a:r>
            <a:endParaRPr lang="en-US" sz="2400" dirty="0" smtClean="0"/>
          </a:p>
          <a:p>
            <a:pPr marL="342900" indent="-342900"/>
            <a:r>
              <a:rPr lang="en-US" sz="2400" dirty="0" smtClean="0"/>
              <a:t> </a:t>
            </a:r>
            <a:r>
              <a:rPr lang="en-US" sz="2400" dirty="0" smtClean="0"/>
              <a:t>     </a:t>
            </a:r>
            <a:r>
              <a:rPr lang="en-US" sz="2400" dirty="0" smtClean="0">
                <a:hlinkClick r:id="rId3" action="ppaction://hlinksldjump"/>
              </a:rPr>
              <a:t>b) because in Great Britain winter is not very severe;</a:t>
            </a:r>
            <a:endParaRPr lang="en-US" sz="2400" dirty="0" smtClean="0"/>
          </a:p>
          <a:p>
            <a:pPr marL="342900" indent="-342900"/>
            <a:r>
              <a:rPr lang="en-US" sz="2400" dirty="0" smtClean="0"/>
              <a:t> </a:t>
            </a:r>
            <a:r>
              <a:rPr lang="en-US" sz="2400" dirty="0" smtClean="0"/>
              <a:t>     </a:t>
            </a:r>
            <a:r>
              <a:rPr lang="en-US" sz="2400" dirty="0" smtClean="0">
                <a:hlinkClick r:id="rId4" action="ppaction://hlinksldjump"/>
              </a:rPr>
              <a:t>c) because in Great Britain there is no winter at all.</a:t>
            </a:r>
            <a:endParaRPr lang="ru-RU" sz="2400" dirty="0"/>
          </a:p>
        </p:txBody>
      </p:sp>
      <p:pic>
        <p:nvPicPr>
          <p:cNvPr id="4" name="Рисунок 3" descr="6b372bdbc34f2cd583e5c0d3c1f0ec99.jpg"/>
          <p:cNvPicPr>
            <a:picLocks noChangeAspect="1"/>
          </p:cNvPicPr>
          <p:nvPr/>
        </p:nvPicPr>
        <p:blipFill>
          <a:blip r:embed="rId5"/>
          <a:stretch>
            <a:fillRect/>
          </a:stretch>
        </p:blipFill>
        <p:spPr>
          <a:xfrm>
            <a:off x="4500562" y="2571744"/>
            <a:ext cx="2571768" cy="1643074"/>
          </a:xfrm>
          <a:prstGeom prst="rect">
            <a:avLst/>
          </a:prstGeom>
        </p:spPr>
      </p:pic>
      <p:pic>
        <p:nvPicPr>
          <p:cNvPr id="5" name="Рисунок 4" descr="3a021b11ff6a9e65ce3db23f8ae624a2.jpg"/>
          <p:cNvPicPr>
            <a:picLocks noChangeAspect="1"/>
          </p:cNvPicPr>
          <p:nvPr/>
        </p:nvPicPr>
        <p:blipFill>
          <a:blip r:embed="rId6"/>
          <a:stretch>
            <a:fillRect/>
          </a:stretch>
        </p:blipFill>
        <p:spPr>
          <a:xfrm>
            <a:off x="6858016" y="285728"/>
            <a:ext cx="1866907" cy="1857388"/>
          </a:xfrm>
          <a:prstGeom prst="rect">
            <a:avLst/>
          </a:prstGeom>
        </p:spPr>
      </p:pic>
      <p:sp>
        <p:nvSpPr>
          <p:cNvPr id="20" name="Управляющая кнопка: назад 19">
            <a:hlinkClick r:id="" action="ppaction://hlinkshowjump?jump=previousslide" highlightClick="1"/>
          </p:cNvPr>
          <p:cNvSpPr/>
          <p:nvPr/>
        </p:nvSpPr>
        <p:spPr>
          <a:xfrm>
            <a:off x="7429520" y="6215082"/>
            <a:ext cx="542350" cy="357190"/>
          </a:xfrm>
          <a:prstGeom prst="actionButtonBackPrevious">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Управляющая кнопка: далее 20">
            <a:hlinkClick r:id="" action="ppaction://hlinkshowjump?jump=nextslide" highlightClick="1"/>
          </p:cNvPr>
          <p:cNvSpPr/>
          <p:nvPr/>
        </p:nvSpPr>
        <p:spPr>
          <a:xfrm flipV="1">
            <a:off x="8143900" y="6215082"/>
            <a:ext cx="571504" cy="357190"/>
          </a:xfrm>
          <a:prstGeom prst="actionButtonForwardNex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35" presetClass="entr" presetSubtype="0"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2000"/>
                                        <p:tgtEl>
                                          <p:spTgt spid="4"/>
                                        </p:tgtEl>
                                      </p:cBhvr>
                                    </p:animEffect>
                                    <p:anim calcmode="lin" valueType="num">
                                      <p:cBhvr>
                                        <p:cTn id="25" dur="2000" fill="hold"/>
                                        <p:tgtEl>
                                          <p:spTgt spid="4"/>
                                        </p:tgtEl>
                                        <p:attrNameLst>
                                          <p:attrName>style.rotation</p:attrName>
                                        </p:attrNameLst>
                                      </p:cBhvr>
                                      <p:tavLst>
                                        <p:tav tm="0">
                                          <p:val>
                                            <p:fltVal val="720"/>
                                          </p:val>
                                        </p:tav>
                                        <p:tav tm="100000">
                                          <p:val>
                                            <p:fltVal val="0"/>
                                          </p:val>
                                        </p:tav>
                                      </p:tavLst>
                                    </p:anim>
                                    <p:anim calcmode="lin" valueType="num">
                                      <p:cBhvr>
                                        <p:cTn id="26" dur="2000" fill="hold"/>
                                        <p:tgtEl>
                                          <p:spTgt spid="4"/>
                                        </p:tgtEl>
                                        <p:attrNameLst>
                                          <p:attrName>ppt_h</p:attrName>
                                        </p:attrNameLst>
                                      </p:cBhvr>
                                      <p:tavLst>
                                        <p:tav tm="0">
                                          <p:val>
                                            <p:fltVal val="0"/>
                                          </p:val>
                                        </p:tav>
                                        <p:tav tm="100000">
                                          <p:val>
                                            <p:strVal val="#ppt_h"/>
                                          </p:val>
                                        </p:tav>
                                      </p:tavLst>
                                    </p:anim>
                                    <p:anim calcmode="lin" valueType="num">
                                      <p:cBhvr>
                                        <p:cTn id="27" dur="20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4286256"/>
            <a:ext cx="3214678" cy="2571744"/>
          </a:xfrm>
          <a:prstGeom prst="rect">
            <a:avLst/>
          </a:prstGeom>
          <a:noFill/>
        </p:spPr>
      </p:pic>
      <p:sp>
        <p:nvSpPr>
          <p:cNvPr id="2049" name="Text Box 1"/>
          <p:cNvSpPr txBox="1">
            <a:spLocks noChangeArrowheads="1"/>
          </p:cNvSpPr>
          <p:nvPr/>
        </p:nvSpPr>
        <p:spPr bwMode="auto">
          <a:xfrm>
            <a:off x="5370513" y="4032250"/>
            <a:ext cx="666750" cy="28400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205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053" name="Rectangle 5"/>
          <p:cNvSpPr>
            <a:spLocks noChangeArrowheads="1"/>
          </p:cNvSpPr>
          <p:nvPr/>
        </p:nvSpPr>
        <p:spPr bwMode="auto">
          <a:xfrm>
            <a:off x="4429124" y="857232"/>
            <a:ext cx="4714876" cy="33855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Palatino Linotype" pitchFamily="18" charset="0"/>
                <a:ea typeface="Times New Roman" pitchFamily="18" charset="0"/>
                <a:cs typeface="Palatino Linotype" pitchFamily="18" charset="0"/>
              </a:rPr>
              <a:t>Ivan Lendl earns </a:t>
            </a:r>
            <a:r>
              <a:rPr kumimoji="0" lang="ru-RU" b="0" i="0" u="none" strike="noStrike" cap="none" normalizeH="0" baseline="0" dirty="0" smtClean="0">
                <a:ln>
                  <a:noFill/>
                </a:ln>
                <a:solidFill>
                  <a:schemeClr val="tx1"/>
                </a:solidFill>
                <a:effectLst/>
                <a:latin typeface="Microsoft Sans Serif" pitchFamily="34" charset="0"/>
                <a:ea typeface="Times New Roman" pitchFamily="18" charset="0"/>
                <a:cs typeface="Microsoft Sans Serif" pitchFamily="34" charset="0"/>
              </a:rPr>
              <a:t>£1</a:t>
            </a:r>
            <a:r>
              <a:rPr kumimoji="0" lang="ru-RU" b="0" i="0" u="none" strike="noStrike" cap="none" normalizeH="0" baseline="0" dirty="0" smtClean="0">
                <a:ln>
                  <a:noFill/>
                </a:ln>
                <a:solidFill>
                  <a:schemeClr val="tx1"/>
                </a:solidFill>
                <a:effectLst/>
                <a:latin typeface="Palatino Linotype" pitchFamily="18" charset="0"/>
                <a:ea typeface="Times New Roman" pitchFamily="18" charset="0"/>
                <a:cs typeface="Palatino Linotype" pitchFamily="18" charset="0"/>
              </a:rPr>
              <a:t>.3 </a:t>
            </a:r>
            <a:r>
              <a:rPr kumimoji="0" lang="en-US" b="0" i="0" u="none" strike="noStrike" cap="none" normalizeH="0" baseline="0" dirty="0" smtClean="0">
                <a:ln>
                  <a:noFill/>
                </a:ln>
                <a:solidFill>
                  <a:schemeClr val="tx1"/>
                </a:solidFill>
                <a:effectLst/>
                <a:latin typeface="Palatino Linotype" pitchFamily="18" charset="0"/>
                <a:ea typeface="Times New Roman" pitchFamily="18" charset="0"/>
                <a:cs typeface="Palatino Linotype" pitchFamily="18" charset="0"/>
              </a:rPr>
              <a:t>million a year for wearing Adidas clothes and Ray-Ban sunglasses. He is the world's richest tennis player. The richest sports star of all is the boxer, </a:t>
            </a:r>
            <a:r>
              <a:rPr kumimoji="0" lang="en-US" b="0" i="0" u="none" strike="noStrike" cap="none" normalizeH="0" baseline="0" dirty="0" err="1" smtClean="0">
                <a:ln>
                  <a:noFill/>
                </a:ln>
                <a:solidFill>
                  <a:schemeClr val="tx1"/>
                </a:solidFill>
                <a:effectLst/>
                <a:latin typeface="Palatino Linotype" pitchFamily="18" charset="0"/>
                <a:ea typeface="Times New Roman" pitchFamily="18" charset="0"/>
                <a:cs typeface="Palatino Linotype" pitchFamily="18" charset="0"/>
              </a:rPr>
              <a:t>Muhammed</a:t>
            </a:r>
            <a:r>
              <a:rPr kumimoji="0" lang="en-US" b="0" i="0" u="none" strike="noStrike" cap="none" normalizeH="0" baseline="0" dirty="0" smtClean="0">
                <a:ln>
                  <a:noFill/>
                </a:ln>
                <a:solidFill>
                  <a:schemeClr val="tx1"/>
                </a:solidFill>
                <a:effectLst/>
                <a:latin typeface="Palatino Linotype" pitchFamily="18" charset="0"/>
                <a:ea typeface="Times New Roman" pitchFamily="18" charset="0"/>
                <a:cs typeface="Palatino Linotype" pitchFamily="18" charset="0"/>
              </a:rPr>
              <a:t> Ali. He has earned </a:t>
            </a:r>
            <a:r>
              <a:rPr kumimoji="0" lang="ru-RU" b="0" i="0" u="none" strike="noStrike" cap="none" normalizeH="0" baseline="0" dirty="0" smtClean="0">
                <a:ln>
                  <a:noFill/>
                </a:ln>
                <a:solidFill>
                  <a:schemeClr val="tx1"/>
                </a:solidFill>
                <a:effectLst/>
                <a:latin typeface="Palatino Linotype" pitchFamily="18" charset="0"/>
                <a:ea typeface="Times New Roman" pitchFamily="18" charset="0"/>
                <a:cs typeface="Palatino Linotype" pitchFamily="18" charset="0"/>
              </a:rPr>
              <a:t>£39 </a:t>
            </a:r>
            <a:r>
              <a:rPr kumimoji="0" lang="en-US" b="0" i="0" u="none" strike="noStrike" cap="none" normalizeH="0" baseline="0" dirty="0" smtClean="0">
                <a:ln>
                  <a:noFill/>
                </a:ln>
                <a:solidFill>
                  <a:schemeClr val="tx1"/>
                </a:solidFill>
                <a:effectLst/>
                <a:latin typeface="Palatino Linotype" pitchFamily="18" charset="0"/>
                <a:ea typeface="Times New Roman" pitchFamily="18" charset="0"/>
                <a:cs typeface="Palatino Linotype" pitchFamily="18" charset="0"/>
              </a:rPr>
              <a:t>million in and out of the boxing ring. Most of the money in boxing comes from prize money. Sponsors like sports which have a cleaner, more glamorous image than boxing </a:t>
            </a:r>
            <a:r>
              <a:rPr kumimoji="0" lang="ru-RU" b="0" i="0" u="none" strike="noStrike" cap="none" normalizeH="0" baseline="0" dirty="0" smtClean="0">
                <a:ln>
                  <a:noFill/>
                </a:ln>
                <a:solidFill>
                  <a:schemeClr val="tx1"/>
                </a:solidFill>
                <a:effectLst/>
                <a:latin typeface="Palatino Linotype" pitchFamily="18" charset="0"/>
                <a:ea typeface="Times New Roman" pitchFamily="18" charset="0"/>
                <a:cs typeface="Palatino Linotype" pitchFamily="18" charset="0"/>
              </a:rPr>
              <a:t>— </a:t>
            </a:r>
            <a:r>
              <a:rPr kumimoji="0" lang="en-US" b="0" i="0" u="none" strike="noStrike" cap="none" normalizeH="0" baseline="0" dirty="0" smtClean="0">
                <a:ln>
                  <a:noFill/>
                </a:ln>
                <a:solidFill>
                  <a:schemeClr val="tx1"/>
                </a:solidFill>
                <a:effectLst/>
                <a:latin typeface="Palatino Linotype" pitchFamily="18" charset="0"/>
                <a:ea typeface="Times New Roman" pitchFamily="18" charset="0"/>
                <a:cs typeface="Palatino Linotype" pitchFamily="18" charset="0"/>
              </a:rPr>
              <a:t>sports</a:t>
            </a:r>
            <a:r>
              <a:rPr kumimoji="0" lang="en-US" sz="1600" b="0" i="0" u="none" strike="noStrike" cap="none" normalizeH="0" baseline="0" dirty="0" smtClean="0">
                <a:ln>
                  <a:noFill/>
                </a:ln>
                <a:solidFill>
                  <a:schemeClr val="tx1"/>
                </a:solidFill>
                <a:effectLst/>
                <a:latin typeface="Palatino Linotype" pitchFamily="18" charset="0"/>
                <a:ea typeface="Times New Roman" pitchFamily="18" charset="0"/>
                <a:cs typeface="Palatino Linotype" pitchFamily="18" charset="0"/>
              </a:rPr>
              <a:t> like tennis, golf, motor racing and skiing.</a:t>
            </a:r>
            <a:endParaRPr kumimoji="0" lang="ru-RU"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7" name="Прямоугольник 6"/>
          <p:cNvSpPr/>
          <p:nvPr/>
        </p:nvSpPr>
        <p:spPr>
          <a:xfrm>
            <a:off x="0" y="857232"/>
            <a:ext cx="4429124" cy="2585323"/>
          </a:xfrm>
          <a:prstGeom prst="rect">
            <a:avLst/>
          </a:prstGeom>
        </p:spPr>
        <p:txBody>
          <a:bodyPr wrap="square">
            <a:spAutoFit/>
          </a:bodyPr>
          <a:lstStyle/>
          <a:p>
            <a:pPr lvl="0" fontAlgn="base">
              <a:spcBef>
                <a:spcPct val="0"/>
              </a:spcBef>
              <a:spcAft>
                <a:spcPct val="0"/>
              </a:spcAft>
            </a:pPr>
            <a:r>
              <a:rPr lang="en-US" dirty="0" smtClean="0">
                <a:latin typeface="Palatino Linotype" pitchFamily="18" charset="0"/>
                <a:ea typeface="Times New Roman" pitchFamily="18" charset="0"/>
                <a:cs typeface="Palatino Linotype" pitchFamily="18" charset="0"/>
              </a:rPr>
              <a:t>When the athlete, Ben Johnson, was disqualified from the Seoul Olympic games for taking drugs, he lost more than his gold medal and his good name. He said goodbye to </a:t>
            </a:r>
            <a:r>
              <a:rPr lang="ru-RU" dirty="0" smtClean="0">
                <a:latin typeface="Palatino Linotype" pitchFamily="18" charset="0"/>
                <a:ea typeface="Times New Roman" pitchFamily="18" charset="0"/>
                <a:cs typeface="Palatino Linotype" pitchFamily="18" charset="0"/>
              </a:rPr>
              <a:t>$5 </a:t>
            </a:r>
            <a:r>
              <a:rPr lang="en-US" dirty="0" smtClean="0">
                <a:latin typeface="Palatino Linotype" pitchFamily="18" charset="0"/>
                <a:ea typeface="Times New Roman" pitchFamily="18" charset="0"/>
                <a:cs typeface="Palatino Linotype" pitchFamily="18" charset="0"/>
              </a:rPr>
              <a:t>million in possible sponsorship money. Sport is big business. Today's sports stars can earn as much on television as they can on the tennis court, golf course or football pitch.</a:t>
            </a:r>
            <a:endParaRPr lang="ru-RU" dirty="0" smtClean="0">
              <a:latin typeface="Arial" pitchFamily="34" charset="0"/>
            </a:endParaRPr>
          </a:p>
        </p:txBody>
      </p:sp>
      <p:sp>
        <p:nvSpPr>
          <p:cNvPr id="8" name="Прямоугольник 7"/>
          <p:cNvSpPr/>
          <p:nvPr/>
        </p:nvSpPr>
        <p:spPr>
          <a:xfrm>
            <a:off x="3571868" y="4214818"/>
            <a:ext cx="4572000" cy="2308324"/>
          </a:xfrm>
          <a:prstGeom prst="rect">
            <a:avLst/>
          </a:prstGeom>
        </p:spPr>
        <p:txBody>
          <a:bodyPr>
            <a:spAutoFit/>
          </a:bodyPr>
          <a:lstStyle/>
          <a:p>
            <a:pPr lvl="0" eaLnBrk="0" fontAlgn="base" hangingPunct="0">
              <a:spcBef>
                <a:spcPct val="0"/>
              </a:spcBef>
              <a:spcAft>
                <a:spcPct val="0"/>
              </a:spcAft>
            </a:pPr>
            <a:r>
              <a:rPr lang="en-US" dirty="0" smtClean="0">
                <a:latin typeface="Palatino Linotype" pitchFamily="18" charset="0"/>
                <a:ea typeface="Times New Roman" pitchFamily="18" charset="0"/>
                <a:cs typeface="Palatino Linotype" pitchFamily="18" charset="0"/>
              </a:rPr>
              <a:t>Sports can change their image. At one time snooker was only a game that was played in clubs. But since </a:t>
            </a:r>
            <a:r>
              <a:rPr lang="en-US" dirty="0" err="1" smtClean="0">
                <a:latin typeface="Palatino Linotype" pitchFamily="18" charset="0"/>
                <a:ea typeface="Times New Roman" pitchFamily="18" charset="0"/>
                <a:cs typeface="Palatino Linotype" pitchFamily="18" charset="0"/>
              </a:rPr>
              <a:t>colour</a:t>
            </a:r>
            <a:r>
              <a:rPr lang="en-US" dirty="0" smtClean="0">
                <a:latin typeface="Palatino Linotype" pitchFamily="18" charset="0"/>
                <a:ea typeface="Times New Roman" pitchFamily="18" charset="0"/>
                <a:cs typeface="Palatino Linotype" pitchFamily="18" charset="0"/>
              </a:rPr>
              <a:t> television arrived, it </a:t>
            </a:r>
            <a:r>
              <a:rPr lang="en-US" dirty="0" smtClean="0">
                <a:latin typeface="Palatino Linotype" pitchFamily="18" charset="0"/>
                <a:ea typeface="Times New Roman" pitchFamily="18" charset="0"/>
                <a:cs typeface="Palatino Linotype" pitchFamily="18" charset="0"/>
              </a:rPr>
              <a:t>has become </a:t>
            </a:r>
            <a:r>
              <a:rPr lang="en-US" dirty="0" smtClean="0">
                <a:latin typeface="Palatino Linotype" pitchFamily="18" charset="0"/>
                <a:ea typeface="Times New Roman" pitchFamily="18" charset="0"/>
                <a:cs typeface="Palatino Linotype" pitchFamily="18" charset="0"/>
              </a:rPr>
              <a:t>the most popular sport on British television. Top snooker player, Steve Davis, earns over </a:t>
            </a:r>
            <a:r>
              <a:rPr lang="ru-RU" dirty="0" smtClean="0">
                <a:latin typeface="Microsoft Sans Serif" pitchFamily="34" charset="0"/>
                <a:ea typeface="Times New Roman" pitchFamily="18" charset="0"/>
                <a:cs typeface="Microsoft Sans Serif" pitchFamily="34" charset="0"/>
              </a:rPr>
              <a:t>£1 </a:t>
            </a:r>
            <a:r>
              <a:rPr lang="en-US" dirty="0" smtClean="0">
                <a:latin typeface="Palatino Linotype" pitchFamily="18" charset="0"/>
                <a:ea typeface="Times New Roman" pitchFamily="18" charset="0"/>
                <a:cs typeface="Palatino Linotype" pitchFamily="18" charset="0"/>
              </a:rPr>
              <a:t>million a year in prize money, sponsorship and fees for appearing on television</a:t>
            </a:r>
            <a:endParaRPr lang="ru-RU" dirty="0"/>
          </a:p>
        </p:txBody>
      </p:sp>
      <p:sp>
        <p:nvSpPr>
          <p:cNvPr id="9" name="TextBox 8"/>
          <p:cNvSpPr txBox="1"/>
          <p:nvPr/>
        </p:nvSpPr>
        <p:spPr>
          <a:xfrm>
            <a:off x="2643174" y="0"/>
            <a:ext cx="4238661" cy="769441"/>
          </a:xfrm>
          <a:prstGeom prst="rect">
            <a:avLst/>
          </a:prstGeom>
          <a:noFill/>
        </p:spPr>
        <p:txBody>
          <a:bodyPr wrap="none" rtlCol="0">
            <a:spAutoFit/>
          </a:bodyPr>
          <a:lstStyle/>
          <a:p>
            <a:r>
              <a:rPr lang="en-US" sz="4400" b="1" dirty="0" smtClean="0">
                <a:solidFill>
                  <a:srgbClr val="FFFF00"/>
                </a:solidFill>
                <a:latin typeface="Monotype Corsiva" pitchFamily="66" charset="0"/>
              </a:rPr>
              <a:t>READ THE TEXT.</a:t>
            </a:r>
            <a:endParaRPr lang="ru-RU" sz="4400" b="1" dirty="0">
              <a:solidFill>
                <a:srgbClr val="FFFF00"/>
              </a:solidFill>
              <a:latin typeface="Monotype Corsiva" pitchFamily="66" charset="0"/>
            </a:endParaRPr>
          </a:p>
        </p:txBody>
      </p:sp>
      <p:sp>
        <p:nvSpPr>
          <p:cNvPr id="10" name="Прямоугольник 9"/>
          <p:cNvSpPr/>
          <p:nvPr/>
        </p:nvSpPr>
        <p:spPr>
          <a:xfrm>
            <a:off x="0" y="3357562"/>
            <a:ext cx="4214810" cy="923330"/>
          </a:xfrm>
          <a:prstGeom prst="rect">
            <a:avLst/>
          </a:prstGeom>
        </p:spPr>
        <p:txBody>
          <a:bodyPr wrap="square">
            <a:spAutoFit/>
          </a:bodyPr>
          <a:lstStyle/>
          <a:p>
            <a:r>
              <a:rPr lang="en-US" dirty="0" smtClean="0">
                <a:latin typeface="Palatino Linotype" pitchFamily="18" charset="0"/>
                <a:ea typeface="Times New Roman" pitchFamily="18" charset="0"/>
                <a:cs typeface="Palatino Linotype" pitchFamily="18" charset="0"/>
              </a:rPr>
              <a:t>Most of the money comes from advertising clothes, sports equipment, drinks and other products. </a:t>
            </a:r>
            <a:endParaRPr lang="ru-RU" dirty="0"/>
          </a:p>
        </p:txBody>
      </p:sp>
      <p:sp>
        <p:nvSpPr>
          <p:cNvPr id="11" name="Управляющая кнопка: назад 10">
            <a:hlinkClick r:id="" action="ppaction://hlinkshowjump?jump=previousslide" highlightClick="1"/>
          </p:cNvPr>
          <p:cNvSpPr/>
          <p:nvPr/>
        </p:nvSpPr>
        <p:spPr>
          <a:xfrm>
            <a:off x="7358082" y="6429396"/>
            <a:ext cx="685226" cy="428604"/>
          </a:xfrm>
          <a:prstGeom prst="actionButtonBackPreviou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Управляющая кнопка: далее 11">
            <a:hlinkClick r:id="" action="ppaction://hlinkshowjump?jump=nextslide" highlightClick="1"/>
          </p:cNvPr>
          <p:cNvSpPr/>
          <p:nvPr/>
        </p:nvSpPr>
        <p:spPr>
          <a:xfrm>
            <a:off x="8143900" y="6429396"/>
            <a:ext cx="714380" cy="428604"/>
          </a:xfrm>
          <a:prstGeom prst="actionButtonForwardNex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checkerboard(across)">
                                      <p:cBhvr>
                                        <p:cTn id="7"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5720" y="285728"/>
            <a:ext cx="7929618" cy="2585323"/>
          </a:xfrm>
          <a:prstGeom prst="rect">
            <a:avLst/>
          </a:prstGeom>
        </p:spPr>
        <p:txBody>
          <a:bodyPr wrap="square">
            <a:spAutoFit/>
          </a:bodyPr>
          <a:lstStyle/>
          <a:p>
            <a:pPr lvl="0" eaLnBrk="0" fontAlgn="base" hangingPunct="0">
              <a:spcBef>
                <a:spcPct val="0"/>
              </a:spcBef>
              <a:spcAft>
                <a:spcPct val="0"/>
              </a:spcAft>
            </a:pPr>
            <a:r>
              <a:rPr lang="en-US" dirty="0" smtClean="0">
                <a:latin typeface="Palatino Linotype" pitchFamily="18" charset="0"/>
                <a:ea typeface="Times New Roman" pitchFamily="18" charset="0"/>
                <a:cs typeface="Palatino Linotype" pitchFamily="18" charset="0"/>
              </a:rPr>
              <a:t> </a:t>
            </a:r>
            <a:r>
              <a:rPr lang="en-US" dirty="0" smtClean="0">
                <a:latin typeface="Palatino Linotype" pitchFamily="18" charset="0"/>
                <a:ea typeface="Times New Roman" pitchFamily="18" charset="0"/>
                <a:cs typeface="Palatino Linotype" pitchFamily="18" charset="0"/>
              </a:rPr>
              <a:t>On the other hand, some sports, like athletics and football, are less popular with sponsors because of bad publicity about drugs and fighting by fans.</a:t>
            </a:r>
            <a:endParaRPr lang="ru-RU" dirty="0" smtClean="0">
              <a:latin typeface="Arial" pitchFamily="34" charset="0"/>
            </a:endParaRPr>
          </a:p>
          <a:p>
            <a:pPr lvl="0" eaLnBrk="0" fontAlgn="base" hangingPunct="0">
              <a:spcBef>
                <a:spcPct val="0"/>
              </a:spcBef>
              <a:spcAft>
                <a:spcPct val="0"/>
              </a:spcAft>
            </a:pPr>
            <a:r>
              <a:rPr lang="en-US" dirty="0" smtClean="0">
                <a:latin typeface="Palatino Linotype" pitchFamily="18" charset="0"/>
                <a:ea typeface="Times New Roman" pitchFamily="18" charset="0"/>
                <a:cs typeface="Palatino Linotype" pitchFamily="18" charset="0"/>
              </a:rPr>
              <a:t>Sponsors want the best image for their products. They want stars who are the best on the athletics track or the motor racing circuit. But they also   </a:t>
            </a:r>
            <a:r>
              <a:rPr lang="ru-RU" baseline="30000" dirty="0" smtClean="0">
                <a:latin typeface="Palatino Linotype" pitchFamily="18" charset="0"/>
                <a:ea typeface="Times New Roman" pitchFamily="18" charset="0"/>
                <a:cs typeface="Palatino Linotype" pitchFamily="18" charset="0"/>
              </a:rPr>
              <a:t>1 </a:t>
            </a:r>
            <a:r>
              <a:rPr lang="en-US" dirty="0" smtClean="0">
                <a:latin typeface="Palatino Linotype" pitchFamily="18" charset="0"/>
                <a:ea typeface="Times New Roman" pitchFamily="18" charset="0"/>
                <a:cs typeface="Palatino Linotype" pitchFamily="18" charset="0"/>
              </a:rPr>
              <a:t>want stars who are good-looking and who have an interesting personality </a:t>
            </a:r>
            <a:r>
              <a:rPr lang="ru-RU" dirty="0" smtClean="0">
                <a:latin typeface="Palatino Linotype" pitchFamily="18" charset="0"/>
                <a:ea typeface="Times New Roman" pitchFamily="18" charset="0"/>
                <a:cs typeface="Palatino Linotype" pitchFamily="18" charset="0"/>
              </a:rPr>
              <a:t>- </a:t>
            </a:r>
            <a:r>
              <a:rPr lang="en-US" dirty="0" smtClean="0">
                <a:latin typeface="Palatino Linotype" pitchFamily="18" charset="0"/>
                <a:ea typeface="Times New Roman" pitchFamily="18" charset="0"/>
                <a:cs typeface="Palatino Linotype" pitchFamily="18" charset="0"/>
              </a:rPr>
              <a:t>stars like Argentina's young tennis player, Gabriela Sabatini, Spanish golfer, </a:t>
            </a:r>
            <a:r>
              <a:rPr lang="en-US" dirty="0" err="1" smtClean="0">
                <a:latin typeface="Palatino Linotype" pitchFamily="18" charset="0"/>
                <a:ea typeface="Times New Roman" pitchFamily="18" charset="0"/>
                <a:cs typeface="Palatino Linotype" pitchFamily="18" charset="0"/>
              </a:rPr>
              <a:t>Severano</a:t>
            </a:r>
            <a:r>
              <a:rPr lang="en-US" dirty="0" smtClean="0">
                <a:latin typeface="Palatino Linotype" pitchFamily="18" charset="0"/>
                <a:ea typeface="Times New Roman" pitchFamily="18" charset="0"/>
                <a:cs typeface="Palatino Linotype" pitchFamily="18" charset="0"/>
              </a:rPr>
              <a:t> Ballesteros, French motor racing driver, Alain Prost, America's running star, 'Flo Jo' Johnson or Switzerland's champion skier, </a:t>
            </a:r>
            <a:r>
              <a:rPr lang="en-US" dirty="0" err="1" smtClean="0">
                <a:latin typeface="Palatino Linotype" pitchFamily="18" charset="0"/>
                <a:ea typeface="Times New Roman" pitchFamily="18" charset="0"/>
                <a:cs typeface="Palatino Linotype" pitchFamily="18" charset="0"/>
              </a:rPr>
              <a:t>Pirmin</a:t>
            </a:r>
            <a:r>
              <a:rPr lang="en-US" dirty="0" smtClean="0">
                <a:latin typeface="Palatino Linotype" pitchFamily="18" charset="0"/>
                <a:ea typeface="Times New Roman" pitchFamily="18" charset="0"/>
                <a:cs typeface="Palatino Linotype" pitchFamily="18" charset="0"/>
              </a:rPr>
              <a:t> </a:t>
            </a:r>
            <a:r>
              <a:rPr lang="en-US" dirty="0" err="1" smtClean="0">
                <a:latin typeface="Palatino Linotype" pitchFamily="18" charset="0"/>
                <a:ea typeface="Times New Roman" pitchFamily="18" charset="0"/>
                <a:cs typeface="Palatino Linotype" pitchFamily="18" charset="0"/>
              </a:rPr>
              <a:t>Zubriggen</a:t>
            </a:r>
            <a:r>
              <a:rPr lang="en-US" dirty="0" smtClean="0">
                <a:latin typeface="Palatino Linotype" pitchFamily="18" charset="0"/>
                <a:ea typeface="Times New Roman" pitchFamily="18" charset="0"/>
                <a:cs typeface="Palatino Linotype" pitchFamily="18" charset="0"/>
              </a:rPr>
              <a:t>.</a:t>
            </a:r>
            <a:endParaRPr lang="ru-RU" dirty="0" smtClean="0">
              <a:latin typeface="Arial" pitchFamily="34" charset="0"/>
            </a:endParaRPr>
          </a:p>
        </p:txBody>
      </p:sp>
      <p:sp>
        <p:nvSpPr>
          <p:cNvPr id="4" name="Прямоугольник 3"/>
          <p:cNvSpPr/>
          <p:nvPr/>
        </p:nvSpPr>
        <p:spPr>
          <a:xfrm>
            <a:off x="285720" y="3967467"/>
            <a:ext cx="8501090" cy="2890533"/>
          </a:xfrm>
          <a:prstGeom prst="rect">
            <a:avLst/>
          </a:prstGeom>
        </p:spPr>
        <p:txBody>
          <a:bodyPr wrap="square">
            <a:spAutoFit/>
          </a:bodyPr>
          <a:lstStyle/>
          <a:p>
            <a:pPr lvl="0" eaLnBrk="0" fontAlgn="base" hangingPunct="0">
              <a:spcBef>
                <a:spcPct val="0"/>
              </a:spcBef>
              <a:spcAft>
                <a:spcPct val="0"/>
              </a:spcAft>
            </a:pPr>
            <a:r>
              <a:rPr lang="en-US" b="1" dirty="0" smtClean="0">
                <a:latin typeface="Microsoft Sans Serif" pitchFamily="34" charset="0"/>
                <a:ea typeface="Times New Roman" pitchFamily="18" charset="0"/>
                <a:cs typeface="Microsoft Sans Serif" pitchFamily="34" charset="0"/>
              </a:rPr>
              <a:t>Right, Wrong or Don't know?</a:t>
            </a:r>
            <a:endParaRPr lang="ru-RU" dirty="0" smtClean="0">
              <a:latin typeface="Arial" pitchFamily="34" charset="0"/>
            </a:endParaRPr>
          </a:p>
          <a:p>
            <a:pPr lvl="0" eaLnBrk="0" fontAlgn="base" hangingPunct="0">
              <a:spcBef>
                <a:spcPct val="0"/>
              </a:spcBef>
              <a:spcAft>
                <a:spcPct val="0"/>
              </a:spcAft>
            </a:pPr>
            <a:r>
              <a:rPr lang="en-US" dirty="0" smtClean="0">
                <a:latin typeface="Bookman Old Style" pitchFamily="18" charset="0"/>
                <a:ea typeface="Times New Roman" pitchFamily="18" charset="0"/>
                <a:cs typeface="Bookman Old Style" pitchFamily="18" charset="0"/>
              </a:rPr>
              <a:t>a </a:t>
            </a:r>
            <a:r>
              <a:rPr lang="en-US" dirty="0" smtClean="0">
                <a:latin typeface="Bookman Old Style" pitchFamily="18" charset="0"/>
                <a:ea typeface="Times New Roman" pitchFamily="18" charset="0"/>
                <a:cs typeface="Bookman Old Style" pitchFamily="18" charset="0"/>
              </a:rPr>
              <a:t> </a:t>
            </a:r>
            <a:r>
              <a:rPr lang="en-US" dirty="0" smtClean="0">
                <a:latin typeface="Microsoft Sans Serif" pitchFamily="34" charset="0"/>
                <a:ea typeface="Times New Roman" pitchFamily="18" charset="0"/>
                <a:cs typeface="Microsoft Sans Serif" pitchFamily="34" charset="0"/>
              </a:rPr>
              <a:t>Ben </a:t>
            </a:r>
            <a:r>
              <a:rPr lang="en-US" dirty="0" smtClean="0">
                <a:latin typeface="Microsoft Sans Serif" pitchFamily="34" charset="0"/>
                <a:ea typeface="Times New Roman" pitchFamily="18" charset="0"/>
                <a:cs typeface="Microsoft Sans Serif" pitchFamily="34" charset="0"/>
              </a:rPr>
              <a:t>Johnson was disqualified for taking drugs.</a:t>
            </a:r>
            <a:endParaRPr lang="ru-RU" dirty="0" smtClean="0">
              <a:latin typeface="Arial" pitchFamily="34" charset="0"/>
            </a:endParaRPr>
          </a:p>
          <a:p>
            <a:pPr lvl="0" eaLnBrk="0" fontAlgn="base" hangingPunct="0">
              <a:spcBef>
                <a:spcPct val="0"/>
              </a:spcBef>
              <a:spcAft>
                <a:spcPct val="0"/>
              </a:spcAft>
            </a:pPr>
            <a:r>
              <a:rPr lang="en-US" dirty="0" smtClean="0">
                <a:latin typeface="Microsoft Sans Serif" pitchFamily="34" charset="0"/>
                <a:ea typeface="Times New Roman" pitchFamily="18" charset="0"/>
                <a:cs typeface="Microsoft Sans Serif" pitchFamily="34" charset="0"/>
              </a:rPr>
              <a:t>b</a:t>
            </a:r>
            <a:r>
              <a:rPr lang="en-US" b="1" dirty="0" smtClean="0">
                <a:latin typeface="Microsoft Sans Serif" pitchFamily="34" charset="0"/>
                <a:ea typeface="Times New Roman" pitchFamily="18" charset="0"/>
                <a:cs typeface="Microsoft Sans Serif" pitchFamily="34" charset="0"/>
              </a:rPr>
              <a:t>  </a:t>
            </a:r>
            <a:r>
              <a:rPr lang="en-US" dirty="0" smtClean="0">
                <a:latin typeface="Microsoft Sans Serif" pitchFamily="34" charset="0"/>
                <a:ea typeface="Times New Roman" pitchFamily="18" charset="0"/>
                <a:cs typeface="Microsoft Sans Serif" pitchFamily="34" charset="0"/>
              </a:rPr>
              <a:t>The </a:t>
            </a:r>
            <a:r>
              <a:rPr lang="en-US" dirty="0" smtClean="0">
                <a:latin typeface="Microsoft Sans Serif" pitchFamily="34" charset="0"/>
                <a:ea typeface="Times New Roman" pitchFamily="18" charset="0"/>
                <a:cs typeface="Microsoft Sans Serif" pitchFamily="34" charset="0"/>
              </a:rPr>
              <a:t>gold medal was taken away from him.</a:t>
            </a:r>
            <a:endParaRPr lang="ru-RU" dirty="0" smtClean="0">
              <a:latin typeface="Arial" pitchFamily="34" charset="0"/>
            </a:endParaRPr>
          </a:p>
          <a:p>
            <a:pPr lvl="0" eaLnBrk="0" fontAlgn="base" hangingPunct="0">
              <a:spcBef>
                <a:spcPct val="0"/>
              </a:spcBef>
              <a:spcAft>
                <a:spcPct val="0"/>
              </a:spcAft>
            </a:pPr>
            <a:r>
              <a:rPr lang="ru-RU" dirty="0" smtClean="0">
                <a:latin typeface="Bookman Old Style" pitchFamily="18" charset="0"/>
                <a:ea typeface="Times New Roman" pitchFamily="18" charset="0"/>
                <a:cs typeface="Bookman Old Style" pitchFamily="18" charset="0"/>
              </a:rPr>
              <a:t>с </a:t>
            </a:r>
            <a:r>
              <a:rPr lang="en-US" dirty="0" smtClean="0">
                <a:latin typeface="Bookman Old Style" pitchFamily="18" charset="0"/>
                <a:ea typeface="Times New Roman" pitchFamily="18" charset="0"/>
                <a:cs typeface="Bookman Old Style" pitchFamily="18" charset="0"/>
              </a:rPr>
              <a:t> </a:t>
            </a:r>
            <a:r>
              <a:rPr lang="en-US" dirty="0" smtClean="0">
                <a:latin typeface="Microsoft Sans Serif" pitchFamily="34" charset="0"/>
                <a:ea typeface="Times New Roman" pitchFamily="18" charset="0"/>
                <a:cs typeface="Microsoft Sans Serif" pitchFamily="34" charset="0"/>
              </a:rPr>
              <a:t>Ben </a:t>
            </a:r>
            <a:r>
              <a:rPr lang="en-US" dirty="0" smtClean="0">
                <a:latin typeface="Microsoft Sans Serif" pitchFamily="34" charset="0"/>
                <a:ea typeface="Times New Roman" pitchFamily="18" charset="0"/>
                <a:cs typeface="Microsoft Sans Serif" pitchFamily="34" charset="0"/>
              </a:rPr>
              <a:t>Johnson earns </a:t>
            </a:r>
            <a:r>
              <a:rPr lang="ru-RU" dirty="0" smtClean="0">
                <a:latin typeface="Palatino Linotype" pitchFamily="18" charset="0"/>
                <a:ea typeface="Times New Roman" pitchFamily="18" charset="0"/>
                <a:cs typeface="Palatino Linotype" pitchFamily="18" charset="0"/>
              </a:rPr>
              <a:t>$5 </a:t>
            </a:r>
            <a:r>
              <a:rPr lang="en-US" dirty="0" smtClean="0">
                <a:latin typeface="Microsoft Sans Serif" pitchFamily="34" charset="0"/>
                <a:ea typeface="Times New Roman" pitchFamily="18" charset="0"/>
                <a:cs typeface="Microsoft Sans Serif" pitchFamily="34" charset="0"/>
              </a:rPr>
              <a:t>million a year.</a:t>
            </a:r>
            <a:endParaRPr lang="ru-RU" dirty="0" smtClean="0">
              <a:latin typeface="Arial" pitchFamily="34" charset="0"/>
            </a:endParaRPr>
          </a:p>
          <a:p>
            <a:pPr lvl="0" eaLnBrk="0" fontAlgn="base" hangingPunct="0">
              <a:spcBef>
                <a:spcPct val="0"/>
              </a:spcBef>
              <a:spcAft>
                <a:spcPct val="0"/>
              </a:spcAft>
            </a:pPr>
            <a:r>
              <a:rPr lang="en-US" b="1" dirty="0" smtClean="0">
                <a:latin typeface="Trebuchet MS" pitchFamily="34" charset="0"/>
                <a:ea typeface="Times New Roman" pitchFamily="18" charset="0"/>
                <a:cs typeface="Trebuchet MS" pitchFamily="34" charset="0"/>
              </a:rPr>
              <a:t>d </a:t>
            </a:r>
            <a:r>
              <a:rPr lang="en-US" b="1" dirty="0" smtClean="0">
                <a:latin typeface="Trebuchet MS" pitchFamily="34" charset="0"/>
                <a:ea typeface="Times New Roman" pitchFamily="18" charset="0"/>
                <a:cs typeface="Trebuchet MS" pitchFamily="34" charset="0"/>
              </a:rPr>
              <a:t> </a:t>
            </a:r>
            <a:r>
              <a:rPr lang="en-US" dirty="0" smtClean="0">
                <a:latin typeface="Microsoft Sans Serif" pitchFamily="34" charset="0"/>
                <a:ea typeface="Times New Roman" pitchFamily="18" charset="0"/>
                <a:cs typeface="Microsoft Sans Serif" pitchFamily="34" charset="0"/>
              </a:rPr>
              <a:t>Sports </a:t>
            </a:r>
            <a:r>
              <a:rPr lang="en-US" dirty="0" smtClean="0">
                <a:latin typeface="Microsoft Sans Serif" pitchFamily="34" charset="0"/>
                <a:ea typeface="Times New Roman" pitchFamily="18" charset="0"/>
                <a:cs typeface="Microsoft Sans Serif" pitchFamily="34" charset="0"/>
              </a:rPr>
              <a:t>stars earn more money from prize money than from sponsorship.</a:t>
            </a:r>
            <a:endParaRPr lang="ru-RU" dirty="0" smtClean="0">
              <a:latin typeface="Arial" pitchFamily="34" charset="0"/>
            </a:endParaRPr>
          </a:p>
          <a:p>
            <a:pPr lvl="0" eaLnBrk="0" fontAlgn="base" hangingPunct="0">
              <a:spcBef>
                <a:spcPct val="0"/>
              </a:spcBef>
              <a:spcAft>
                <a:spcPct val="0"/>
              </a:spcAft>
            </a:pPr>
            <a:r>
              <a:rPr lang="en-US" dirty="0" smtClean="0">
                <a:latin typeface="Bookman Old Style" pitchFamily="18" charset="0"/>
                <a:ea typeface="Times New Roman" pitchFamily="18" charset="0"/>
                <a:cs typeface="Bookman Old Style" pitchFamily="18" charset="0"/>
              </a:rPr>
              <a:t>e </a:t>
            </a:r>
            <a:r>
              <a:rPr lang="en-US" dirty="0" smtClean="0">
                <a:latin typeface="Bookman Old Style" pitchFamily="18" charset="0"/>
                <a:ea typeface="Times New Roman" pitchFamily="18" charset="0"/>
                <a:cs typeface="Bookman Old Style" pitchFamily="18" charset="0"/>
              </a:rPr>
              <a:t> </a:t>
            </a:r>
            <a:r>
              <a:rPr lang="en-US" dirty="0" err="1" smtClean="0">
                <a:latin typeface="Microsoft Sans Serif" pitchFamily="34" charset="0"/>
                <a:ea typeface="Times New Roman" pitchFamily="18" charset="0"/>
                <a:cs typeface="Microsoft Sans Serif" pitchFamily="34" charset="0"/>
              </a:rPr>
              <a:t>Muhammed</a:t>
            </a:r>
            <a:r>
              <a:rPr lang="en-US" dirty="0" smtClean="0">
                <a:latin typeface="Microsoft Sans Serif" pitchFamily="34" charset="0"/>
                <a:ea typeface="Times New Roman" pitchFamily="18" charset="0"/>
                <a:cs typeface="Microsoft Sans Serif" pitchFamily="34" charset="0"/>
              </a:rPr>
              <a:t> </a:t>
            </a:r>
            <a:r>
              <a:rPr lang="en-US" dirty="0" smtClean="0">
                <a:latin typeface="Microsoft Sans Serif" pitchFamily="34" charset="0"/>
                <a:ea typeface="Times New Roman" pitchFamily="18" charset="0"/>
                <a:cs typeface="Microsoft Sans Serif" pitchFamily="34" charset="0"/>
              </a:rPr>
              <a:t>Ali has earned more than any other sports star.</a:t>
            </a:r>
            <a:endParaRPr lang="ru-RU" dirty="0" smtClean="0">
              <a:latin typeface="Arial" pitchFamily="34" charset="0"/>
            </a:endParaRPr>
          </a:p>
          <a:p>
            <a:pPr lvl="0" eaLnBrk="0" fontAlgn="base" hangingPunct="0">
              <a:spcBef>
                <a:spcPct val="0"/>
              </a:spcBef>
              <a:spcAft>
                <a:spcPct val="0"/>
              </a:spcAft>
            </a:pPr>
            <a:r>
              <a:rPr lang="en-US" b="1" dirty="0" smtClean="0">
                <a:latin typeface="Palatino Linotype" pitchFamily="18" charset="0"/>
                <a:ea typeface="Times New Roman" pitchFamily="18" charset="0"/>
                <a:cs typeface="Palatino Linotype" pitchFamily="18" charset="0"/>
              </a:rPr>
              <a:t>f  </a:t>
            </a:r>
            <a:r>
              <a:rPr lang="en-US" dirty="0" smtClean="0">
                <a:latin typeface="Microsoft Sans Serif" pitchFamily="34" charset="0"/>
                <a:ea typeface="Times New Roman" pitchFamily="18" charset="0"/>
                <a:cs typeface="Microsoft Sans Serif" pitchFamily="34" charset="0"/>
              </a:rPr>
              <a:t>Sponsors </a:t>
            </a:r>
            <a:r>
              <a:rPr lang="en-US" dirty="0" smtClean="0">
                <a:latin typeface="Microsoft Sans Serif" pitchFamily="34" charset="0"/>
                <a:ea typeface="Times New Roman" pitchFamily="18" charset="0"/>
                <a:cs typeface="Microsoft Sans Serif" pitchFamily="34" charset="0"/>
              </a:rPr>
              <a:t>think that skiing is a glamorous sport.</a:t>
            </a:r>
            <a:endParaRPr lang="ru-RU" dirty="0" smtClean="0">
              <a:latin typeface="Arial" pitchFamily="34" charset="0"/>
            </a:endParaRPr>
          </a:p>
          <a:p>
            <a:pPr lvl="0" eaLnBrk="0" fontAlgn="base" hangingPunct="0">
              <a:spcBef>
                <a:spcPct val="0"/>
              </a:spcBef>
              <a:spcAft>
                <a:spcPct val="0"/>
              </a:spcAft>
            </a:pPr>
            <a:r>
              <a:rPr lang="en-US" b="1" dirty="0" smtClean="0">
                <a:latin typeface="Trebuchet MS" pitchFamily="34" charset="0"/>
                <a:ea typeface="Times New Roman" pitchFamily="18" charset="0"/>
                <a:cs typeface="Trebuchet MS" pitchFamily="34" charset="0"/>
              </a:rPr>
              <a:t>g </a:t>
            </a:r>
            <a:r>
              <a:rPr lang="en-US" b="1" dirty="0" smtClean="0">
                <a:latin typeface="Trebuchet MS" pitchFamily="34" charset="0"/>
                <a:ea typeface="Times New Roman" pitchFamily="18" charset="0"/>
                <a:cs typeface="Trebuchet MS" pitchFamily="34" charset="0"/>
              </a:rPr>
              <a:t> </a:t>
            </a:r>
            <a:r>
              <a:rPr lang="en-US" dirty="0" smtClean="0">
                <a:latin typeface="Microsoft Sans Serif" pitchFamily="34" charset="0"/>
                <a:ea typeface="Times New Roman" pitchFamily="18" charset="0"/>
                <a:cs typeface="Microsoft Sans Serif" pitchFamily="34" charset="0"/>
              </a:rPr>
              <a:t>Snooker </a:t>
            </a:r>
            <a:r>
              <a:rPr lang="en-US" dirty="0" smtClean="0">
                <a:latin typeface="Microsoft Sans Serif" pitchFamily="34" charset="0"/>
                <a:ea typeface="Times New Roman" pitchFamily="18" charset="0"/>
                <a:cs typeface="Microsoft Sans Serif" pitchFamily="34" charset="0"/>
              </a:rPr>
              <a:t>is the most popular sport in Britain.</a:t>
            </a:r>
            <a:endParaRPr lang="ru-RU" dirty="0" smtClean="0">
              <a:latin typeface="Arial" pitchFamily="34" charset="0"/>
            </a:endParaRPr>
          </a:p>
          <a:p>
            <a:pPr lvl="0" eaLnBrk="0" fontAlgn="base" hangingPunct="0">
              <a:spcBef>
                <a:spcPct val="0"/>
              </a:spcBef>
              <a:spcAft>
                <a:spcPct val="0"/>
              </a:spcAft>
            </a:pPr>
            <a:r>
              <a:rPr lang="en-US" b="1" dirty="0" smtClean="0">
                <a:latin typeface="Trebuchet MS" pitchFamily="34" charset="0"/>
                <a:ea typeface="Times New Roman" pitchFamily="18" charset="0"/>
                <a:cs typeface="Trebuchet MS" pitchFamily="34" charset="0"/>
              </a:rPr>
              <a:t>h </a:t>
            </a:r>
            <a:r>
              <a:rPr lang="en-US" b="1" dirty="0" smtClean="0">
                <a:latin typeface="Trebuchet MS" pitchFamily="34" charset="0"/>
                <a:ea typeface="Times New Roman" pitchFamily="18" charset="0"/>
                <a:cs typeface="Trebuchet MS" pitchFamily="34" charset="0"/>
              </a:rPr>
              <a:t> </a:t>
            </a:r>
            <a:r>
              <a:rPr lang="en-US" dirty="0" smtClean="0">
                <a:latin typeface="Microsoft Sans Serif" pitchFamily="34" charset="0"/>
                <a:ea typeface="Times New Roman" pitchFamily="18" charset="0"/>
                <a:cs typeface="Microsoft Sans Serif" pitchFamily="34" charset="0"/>
              </a:rPr>
              <a:t>Sponsors </a:t>
            </a:r>
            <a:r>
              <a:rPr lang="en-US" dirty="0" smtClean="0">
                <a:latin typeface="Microsoft Sans Serif" pitchFamily="34" charset="0"/>
                <a:ea typeface="Times New Roman" pitchFamily="18" charset="0"/>
                <a:cs typeface="Microsoft Sans Serif" pitchFamily="34" charset="0"/>
              </a:rPr>
              <a:t>are worried about footballers who fight.</a:t>
            </a:r>
            <a:endParaRPr lang="ru-RU" dirty="0" smtClean="0">
              <a:latin typeface="Arial" pitchFamily="34" charset="0"/>
            </a:endParaRPr>
          </a:p>
          <a:p>
            <a:pPr lvl="0" eaLnBrk="0" fontAlgn="base" hangingPunct="0">
              <a:spcBef>
                <a:spcPct val="0"/>
              </a:spcBef>
              <a:spcAft>
                <a:spcPct val="0"/>
              </a:spcAft>
            </a:pPr>
            <a:r>
              <a:rPr lang="en-US" b="1" dirty="0" err="1" smtClean="0">
                <a:latin typeface="Trebuchet MS" pitchFamily="34" charset="0"/>
                <a:ea typeface="Times New Roman" pitchFamily="18" charset="0"/>
                <a:cs typeface="Trebuchet MS" pitchFamily="34" charset="0"/>
              </a:rPr>
              <a:t>i</a:t>
            </a:r>
            <a:r>
              <a:rPr lang="en-US" b="1" dirty="0" smtClean="0">
                <a:latin typeface="Trebuchet MS" pitchFamily="34" charset="0"/>
                <a:ea typeface="Times New Roman" pitchFamily="18" charset="0"/>
                <a:cs typeface="Trebuchet MS" pitchFamily="34" charset="0"/>
              </a:rPr>
              <a:t> </a:t>
            </a:r>
            <a:r>
              <a:rPr lang="en-US" b="1" dirty="0" smtClean="0">
                <a:latin typeface="Trebuchet MS" pitchFamily="34" charset="0"/>
                <a:ea typeface="Times New Roman" pitchFamily="18" charset="0"/>
                <a:cs typeface="Trebuchet MS" pitchFamily="34" charset="0"/>
              </a:rPr>
              <a:t> </a:t>
            </a:r>
            <a:r>
              <a:rPr lang="en-US" dirty="0" smtClean="0">
                <a:latin typeface="Microsoft Sans Serif" pitchFamily="34" charset="0"/>
                <a:ea typeface="Times New Roman" pitchFamily="18" charset="0"/>
                <a:cs typeface="Microsoft Sans Serif" pitchFamily="34" charset="0"/>
              </a:rPr>
              <a:t>Alain </a:t>
            </a:r>
            <a:r>
              <a:rPr lang="en-US" dirty="0" smtClean="0">
                <a:latin typeface="Microsoft Sans Serif" pitchFamily="34" charset="0"/>
                <a:ea typeface="Times New Roman" pitchFamily="18" charset="0"/>
                <a:cs typeface="Microsoft Sans Serif" pitchFamily="34" charset="0"/>
              </a:rPr>
              <a:t>Prost advertises cars</a:t>
            </a:r>
            <a:r>
              <a:rPr lang="en-US" sz="900" dirty="0" smtClean="0">
                <a:latin typeface="Microsoft Sans Serif" pitchFamily="34" charset="0"/>
                <a:ea typeface="Times New Roman" pitchFamily="18" charset="0"/>
                <a:cs typeface="Microsoft Sans Serif" pitchFamily="34" charset="0"/>
              </a:rPr>
              <a:t>.</a:t>
            </a:r>
            <a:endParaRPr lang="ru-RU" dirty="0"/>
          </a:p>
        </p:txBody>
      </p:sp>
      <p:sp>
        <p:nvSpPr>
          <p:cNvPr id="6" name="TextBox 5"/>
          <p:cNvSpPr txBox="1"/>
          <p:nvPr/>
        </p:nvSpPr>
        <p:spPr>
          <a:xfrm>
            <a:off x="2285984" y="3000372"/>
            <a:ext cx="4774064" cy="769441"/>
          </a:xfrm>
          <a:prstGeom prst="rect">
            <a:avLst/>
          </a:prstGeom>
          <a:noFill/>
        </p:spPr>
        <p:txBody>
          <a:bodyPr wrap="none" rtlCol="0">
            <a:spAutoFit/>
          </a:bodyPr>
          <a:lstStyle/>
          <a:p>
            <a:r>
              <a:rPr lang="en-US" sz="4400" dirty="0" smtClean="0">
                <a:solidFill>
                  <a:srgbClr val="FFC000"/>
                </a:solidFill>
                <a:latin typeface="Monotype Corsiva" pitchFamily="66" charset="0"/>
              </a:rPr>
              <a:t>DO THE EXERCISE.</a:t>
            </a:r>
            <a:endParaRPr lang="ru-RU" sz="4400" dirty="0">
              <a:solidFill>
                <a:srgbClr val="FFC000"/>
              </a:solidFill>
              <a:latin typeface="Monotype Corsiva" pitchFamily="66" charset="0"/>
            </a:endParaRPr>
          </a:p>
        </p:txBody>
      </p:sp>
      <p:sp>
        <p:nvSpPr>
          <p:cNvPr id="7" name="Управляющая кнопка: назад 6">
            <a:hlinkClick r:id="" action="ppaction://hlinkshowjump?jump=previousslide" highlightClick="1"/>
          </p:cNvPr>
          <p:cNvSpPr/>
          <p:nvPr/>
        </p:nvSpPr>
        <p:spPr>
          <a:xfrm>
            <a:off x="7072330" y="6215082"/>
            <a:ext cx="613788" cy="35719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Управляющая кнопка: далее 7">
            <a:hlinkClick r:id="" action="ppaction://hlinkshowjump?jump=nextslide" highlightClick="1"/>
          </p:cNvPr>
          <p:cNvSpPr/>
          <p:nvPr/>
        </p:nvSpPr>
        <p:spPr>
          <a:xfrm>
            <a:off x="7858148" y="6215082"/>
            <a:ext cx="571504" cy="35719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743</TotalTime>
  <Words>1555</Words>
  <Application>Microsoft Office PowerPoint</Application>
  <PresentationFormat>Экран (4:3)</PresentationFormat>
  <Paragraphs>145</Paragraphs>
  <Slides>26</Slides>
  <Notes>2</Notes>
  <HiddenSlides>0</HiddenSlides>
  <MMClips>2</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Апекс</vt:lpstr>
      <vt:lpstr>SPORTS AND GAMES</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SPORTS AND GAMES</dc:title>
  <dc:creator>XTreme</dc:creator>
  <cp:lastModifiedBy>XTreme</cp:lastModifiedBy>
  <cp:revision>85</cp:revision>
  <dcterms:created xsi:type="dcterms:W3CDTF">2009-03-21T16:44:58Z</dcterms:created>
  <dcterms:modified xsi:type="dcterms:W3CDTF">2009-03-23T18:45:32Z</dcterms:modified>
</cp:coreProperties>
</file>