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7"/>
  </p:notesMasterIdLst>
  <p:sldIdLst>
    <p:sldId id="277" r:id="rId2"/>
    <p:sldId id="256" r:id="rId3"/>
    <p:sldId id="270" r:id="rId4"/>
    <p:sldId id="272" r:id="rId5"/>
    <p:sldId id="273" r:id="rId6"/>
    <p:sldId id="274" r:id="rId7"/>
    <p:sldId id="27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57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66FF"/>
    <a:srgbClr val="9999F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0" autoAdjust="0"/>
    <p:restoredTop sz="92881" autoAdjust="0"/>
  </p:normalViewPr>
  <p:slideViewPr>
    <p:cSldViewPr>
      <p:cViewPr>
        <p:scale>
          <a:sx n="66" d="100"/>
          <a:sy n="66" d="100"/>
        </p:scale>
        <p:origin x="-293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E5890-D39A-4BC3-ADC5-4E2BB513154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2E232-3689-46D4-88BC-447E032A93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2E232-3689-46D4-88BC-447E032A9352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1F01-00B0-41AA-99CC-11E1D785A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78EB-1CA1-4E68-867D-4C3FA9377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4869E-CE2C-4F34-B389-DC253DF7F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386D-429A-40A8-AFA8-308A540D6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5812B-B4F7-4F03-A5DE-5A3EB74F5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81A38-3922-46DA-A9A4-FEDA6194B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BE290-EA2F-4D71-A185-DAF49C6E0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0722C-79AC-40EA-9AD9-7FA1C6E66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9691D-5936-4051-97A6-34B8CE9A7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CDE4B-5ABB-4DB1-A8EB-856601A1D2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5FAA2-6B73-4838-BAB8-D92DB8F7E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3C35DDD-FD1A-4CD4-853F-E0E5493B5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4" r:id="rId2"/>
    <p:sldLayoutId id="2147483721" r:id="rId3"/>
    <p:sldLayoutId id="2147483715" r:id="rId4"/>
    <p:sldLayoutId id="2147483722" r:id="rId5"/>
    <p:sldLayoutId id="2147483716" r:id="rId6"/>
    <p:sldLayoutId id="2147483717" r:id="rId7"/>
    <p:sldLayoutId id="2147483723" r:id="rId8"/>
    <p:sldLayoutId id="2147483724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0BD0D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10CF9B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brdn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468313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0"/>
            <a:ext cx="1042994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5000" b="1" i="1" dirty="0" smtClean="0">
                <a:solidFill>
                  <a:srgbClr val="FF0000"/>
                </a:solidFill>
              </a:rPr>
              <a:t>Бородинское сражение</a:t>
            </a:r>
            <a:endParaRPr lang="en-US" sz="5000" b="1" i="1" dirty="0" smtClean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1000108"/>
            <a:ext cx="20313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i="1" dirty="0" smtClean="0">
                <a:solidFill>
                  <a:srgbClr val="FF0000"/>
                </a:solidFill>
              </a:rPr>
              <a:t>1812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6488668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brdn0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8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435600" y="2276475"/>
            <a:ext cx="3313113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i="1">
                <a:solidFill>
                  <a:srgbClr val="3366FF"/>
                </a:solidFill>
              </a:rPr>
              <a:t>Ну ж был денёк! Сквозь дым летучий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Французы двинулись, как тучи, 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     И всё на наш редут,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Уланы с пёстрыми значками,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Драгуны с конскими хвостами,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Все промелькнули перед нам,</a:t>
            </a:r>
            <a:endParaRPr lang="en-US" i="1">
              <a:solidFill>
                <a:srgbClr val="3366FF"/>
              </a:solidFill>
            </a:endParaRPr>
          </a:p>
          <a:p>
            <a:pPr algn="l"/>
            <a:r>
              <a:rPr lang="ru-RU" i="1">
                <a:solidFill>
                  <a:srgbClr val="3366FF"/>
                </a:solidFill>
              </a:rPr>
              <a:t>      Все побывали тут.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brdn0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188913"/>
            <a:ext cx="4392613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Вам не видать таких сражений!</a:t>
            </a:r>
            <a:endParaRPr lang="en-US">
              <a:solidFill>
                <a:schemeClr val="bg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Носились знамена, как тени,     </a:t>
            </a: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 В дыму огонь блестел.</a:t>
            </a:r>
            <a:endParaRPr lang="en-US">
              <a:solidFill>
                <a:schemeClr val="bg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Звучал булат, картечь визжала,</a:t>
            </a: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Рука бойцов колоть устала,</a:t>
            </a: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И ядрам пролетать мешала     </a:t>
            </a:r>
          </a:p>
          <a:p>
            <a:pPr algn="l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 Гора кровавых тел.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brdn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0" y="0"/>
            <a:ext cx="4211638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000">
                <a:solidFill>
                  <a:schemeClr val="bg1"/>
                </a:solidFill>
              </a:rPr>
              <a:t>Изведал враг в тот день немало,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Что значит русский бой удалый,     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 Наш рукопашный бой!..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Земля тряслась - как наши груди;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Смешались в кучу кони, люди,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И залпы тысячи орудий     </a:t>
            </a:r>
          </a:p>
          <a:p>
            <a:pPr algn="l"/>
            <a:r>
              <a:rPr lang="ru-RU" sz="2000">
                <a:solidFill>
                  <a:schemeClr val="bg1"/>
                </a:solidFill>
              </a:rPr>
              <a:t> Слились в протяжный вой... </a:t>
            </a:r>
          </a:p>
          <a:p>
            <a:pPr algn="l"/>
            <a:endParaRPr lang="ru-RU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brdn0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940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 Box 6"/>
          <p:cNvSpPr txBox="1">
            <a:spLocks noChangeArrowheads="1"/>
          </p:cNvSpPr>
          <p:nvPr/>
        </p:nvSpPr>
        <p:spPr bwMode="auto">
          <a:xfrm flipH="1">
            <a:off x="6229350" y="1557338"/>
            <a:ext cx="244951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000" i="1">
                <a:solidFill>
                  <a:srgbClr val="3366FF"/>
                </a:solidFill>
              </a:rPr>
              <a:t>Вот смерклось. Были все готовы,</a:t>
            </a:r>
          </a:p>
          <a:p>
            <a:pPr algn="l"/>
            <a:r>
              <a:rPr lang="ru-RU" sz="2000" i="1">
                <a:solidFill>
                  <a:srgbClr val="3366FF"/>
                </a:solidFill>
              </a:rPr>
              <a:t>С утра бой затеять новый.</a:t>
            </a:r>
          </a:p>
          <a:p>
            <a:pPr algn="l"/>
            <a:r>
              <a:rPr lang="ru-RU" sz="2000" i="1">
                <a:solidFill>
                  <a:srgbClr val="3366FF"/>
                </a:solidFill>
              </a:rPr>
              <a:t>Вот затрещали барабаны –</a:t>
            </a:r>
          </a:p>
          <a:p>
            <a:pPr algn="l"/>
            <a:r>
              <a:rPr lang="ru-RU" sz="2000" i="1">
                <a:solidFill>
                  <a:srgbClr val="3366FF"/>
                </a:solidFill>
              </a:rPr>
              <a:t>И отступили басурманы.</a:t>
            </a:r>
          </a:p>
          <a:p>
            <a:pPr algn="l"/>
            <a:r>
              <a:rPr lang="ru-RU" sz="2000" i="1">
                <a:solidFill>
                  <a:srgbClr val="3366FF"/>
                </a:solidFill>
              </a:rPr>
              <a:t>Тогда считать мы стали раны,      Товарищей считать.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brdn0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25" y="0"/>
            <a:ext cx="5788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940425" y="1989138"/>
            <a:ext cx="2808288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-"/>
            </a:pPr>
            <a:r>
              <a:rPr lang="ru-RU" sz="2000" i="1">
                <a:solidFill>
                  <a:srgbClr val="3366FF"/>
                </a:solidFill>
              </a:rPr>
              <a:t>Да, были люди в наше время,</a:t>
            </a:r>
          </a:p>
          <a:p>
            <a:pPr algn="l">
              <a:buFontTx/>
              <a:buChar char="-"/>
            </a:pPr>
            <a:r>
              <a:rPr lang="ru-RU" sz="2000" i="1">
                <a:solidFill>
                  <a:srgbClr val="3366FF"/>
                </a:solidFill>
              </a:rPr>
              <a:t>Не то, что нынешнее племя:      Богатыри - не вы!</a:t>
            </a:r>
          </a:p>
          <a:p>
            <a:pPr algn="l">
              <a:buFontTx/>
              <a:buChar char="-"/>
            </a:pPr>
            <a:r>
              <a:rPr lang="ru-RU" sz="2000" i="1">
                <a:solidFill>
                  <a:srgbClr val="3366FF"/>
                </a:solidFill>
              </a:rPr>
              <a:t>Плохая им досталась доля:</a:t>
            </a:r>
          </a:p>
          <a:p>
            <a:pPr algn="l">
              <a:buFontTx/>
              <a:buChar char="-"/>
            </a:pPr>
            <a:r>
              <a:rPr lang="ru-RU" sz="2000" i="1">
                <a:solidFill>
                  <a:srgbClr val="3366FF"/>
                </a:solidFill>
              </a:rPr>
              <a:t>Немногие вернулись с поля..</a:t>
            </a:r>
          </a:p>
          <a:p>
            <a:pPr algn="l">
              <a:buFontTx/>
              <a:buChar char="-"/>
            </a:pPr>
            <a:r>
              <a:rPr lang="ru-RU" sz="2000" i="1">
                <a:solidFill>
                  <a:srgbClr val="3366FF"/>
                </a:solidFill>
              </a:rPr>
              <a:t>Не будь на то господня воля,      Не отдали б Москвы!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8675" y="0"/>
            <a:ext cx="4537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7"/>
          <p:cNvSpPr txBox="1">
            <a:spLocks noChangeArrowheads="1"/>
          </p:cNvSpPr>
          <p:nvPr/>
        </p:nvSpPr>
        <p:spPr bwMode="auto">
          <a:xfrm>
            <a:off x="4140200" y="333375"/>
            <a:ext cx="475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995738" y="620713"/>
            <a:ext cx="424815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6666FF"/>
                </a:solidFill>
              </a:rPr>
              <a:t>Бородинское сражение продолжалось 12 часов. Прославленный французский полководец не решил в нем ни одной из поставленных задач.</a:t>
            </a:r>
            <a:r>
              <a:rPr lang="en-US" sz="2000" i="1">
                <a:solidFill>
                  <a:srgbClr val="6666FF"/>
                </a:solidFill>
              </a:rPr>
              <a:t> </a:t>
            </a:r>
            <a:r>
              <a:rPr lang="ru-RU" sz="2000" i="1">
                <a:solidFill>
                  <a:srgbClr val="6666FF"/>
                </a:solidFill>
              </a:rPr>
              <a:t>Устилая поле боя тысячами трупов, он захватил главные опорные пункты русской позиции — Семеновскую высоту (Багратионовы флеши) и высоту Курганную (батарею Раевского), но не смог развить успеха. История всех его сражений не знала подобных примеров.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28688" y="620713"/>
            <a:ext cx="7358062" cy="2979737"/>
          </a:xfrm>
        </p:spPr>
        <p:txBody>
          <a:bodyPr/>
          <a:lstStyle/>
          <a:p>
            <a:r>
              <a:rPr lang="ru-RU" b="1" i="1" dirty="0" smtClean="0">
                <a:solidFill>
                  <a:srgbClr val="6666FF"/>
                </a:solidFill>
              </a:rPr>
              <a:t>Отечественная война </a:t>
            </a:r>
            <a:br>
              <a:rPr lang="ru-RU" b="1" i="1" dirty="0" smtClean="0">
                <a:solidFill>
                  <a:srgbClr val="6666FF"/>
                </a:solidFill>
              </a:rPr>
            </a:br>
            <a:r>
              <a:rPr lang="ru-RU" b="1" i="1" dirty="0" smtClean="0">
                <a:solidFill>
                  <a:srgbClr val="6666FF"/>
                </a:solidFill>
              </a:rPr>
              <a:t>1812 года.</a:t>
            </a:r>
            <a:br>
              <a:rPr lang="ru-RU" b="1" i="1" dirty="0" smtClean="0">
                <a:solidFill>
                  <a:srgbClr val="6666FF"/>
                </a:solidFill>
              </a:rPr>
            </a:br>
            <a:r>
              <a:rPr lang="ru-RU" b="1" i="1" dirty="0" smtClean="0">
                <a:solidFill>
                  <a:srgbClr val="6666FF"/>
                </a:solidFill>
              </a:rPr>
              <a:t>Бородинское сражение.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62238" y="3860800"/>
            <a:ext cx="6481762" cy="1223963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000" b="1" i="1" smtClean="0">
                <a:solidFill>
                  <a:srgbClr val="9999FF"/>
                </a:solidFill>
              </a:rPr>
              <a:t>« В этом сражении французы снискали себе славу быть победителями, а русские–  быть непобедимыми»</a:t>
            </a:r>
          </a:p>
          <a:p>
            <a:pPr marL="0" indent="0" algn="r">
              <a:lnSpc>
                <a:spcPct val="80000"/>
              </a:lnSpc>
              <a:buFontTx/>
              <a:buNone/>
            </a:pPr>
            <a:r>
              <a:rPr lang="ru-RU" sz="2000" b="1" i="1" smtClean="0">
                <a:solidFill>
                  <a:srgbClr val="9999FF"/>
                </a:solidFill>
              </a:rPr>
              <a:t>Наполеон  Бонапарт.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6666FF"/>
                </a:solidFill>
              </a:rPr>
              <a:t>В ночь на 12 июня 1812 года войска Наполеона численностью 608 тысяч человек вторглись в пределы России. Их возглавляли сам император и его прославленные полководцы, покорившие всю Европу.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6666FF"/>
                </a:solidFill>
              </a:rPr>
              <a:t>Русская армия состояла лишь из 210 тысяч солдат и офицеров. К тому же она была разделена на три части и рассредоточена вдоль западной границы.</a:t>
            </a: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675481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Ход военных действий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5" name="Picture 5" descr="карта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25538"/>
            <a:ext cx="8713787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755650" y="476250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400"/>
          </a:p>
        </p:txBody>
      </p:sp>
      <p:sp>
        <p:nvSpPr>
          <p:cNvPr id="46088" name="WordArt 8"/>
          <p:cNvSpPr>
            <a:spLocks noChangeArrowheads="1" noChangeShapeType="1" noTextEdit="1"/>
          </p:cNvSpPr>
          <p:nvPr/>
        </p:nvSpPr>
        <p:spPr bwMode="auto">
          <a:xfrm>
            <a:off x="180975" y="188913"/>
            <a:ext cx="8782050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Нашествие армии Наполеона на Россию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3366FF"/>
                </a:solidFill>
              </a:rPr>
              <a:t>Франция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rgbClr val="3366FF"/>
                </a:solidFill>
              </a:rPr>
              <a:t> </a:t>
            </a:r>
            <a:r>
              <a:rPr lang="ru-RU" sz="2000" i="1" smtClean="0">
                <a:solidFill>
                  <a:srgbClr val="3366FF"/>
                </a:solidFill>
              </a:rPr>
              <a:t>не допустить соединения русских армий и разбить их основные силы уже вблизи границы;</a:t>
            </a:r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3366FF"/>
                </a:solidFill>
              </a:rPr>
              <a:t>взять Москву;</a:t>
            </a:r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3366FF"/>
                </a:solidFill>
              </a:rPr>
              <a:t>выведя Россию из войны, превратить её в зависимое государство;</a:t>
            </a:r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3366FF"/>
                </a:solidFill>
              </a:rPr>
              <a:t>через территорию России нанести удар по Англии, лишив её Индии 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i="1" smtClean="0">
                <a:solidFill>
                  <a:srgbClr val="3366FF"/>
                </a:solidFill>
              </a:rPr>
              <a:t>Россия</a:t>
            </a:r>
          </a:p>
          <a:p>
            <a:pPr>
              <a:lnSpc>
                <a:spcPct val="80000"/>
              </a:lnSpc>
            </a:pPr>
            <a:r>
              <a:rPr lang="ru-RU" sz="2000" i="1" smtClean="0">
                <a:solidFill>
                  <a:srgbClr val="3366FF"/>
                </a:solidFill>
              </a:rPr>
              <a:t>Предполагалось, что Наполеон будет наступать на Петербург и поэтому генеральное сражение планировалось дать вблизи границы силами 1-ой армии при поддержке армии Багратиона</a:t>
            </a:r>
          </a:p>
          <a:p>
            <a:pPr>
              <a:lnSpc>
                <a:spcPct val="80000"/>
              </a:lnSpc>
            </a:pPr>
            <a:endParaRPr lang="ru-RU" sz="1800" i="1" smtClean="0">
              <a:solidFill>
                <a:srgbClr val="3366FF"/>
              </a:solidFill>
            </a:endParaRPr>
          </a:p>
        </p:txBody>
      </p:sp>
      <p:sp>
        <p:nvSpPr>
          <p:cNvPr id="49159" name="WordArt 7"/>
          <p:cNvSpPr>
            <a:spLocks noChangeArrowheads="1" noChangeShapeType="1" noTextEdit="1"/>
          </p:cNvSpPr>
          <p:nvPr/>
        </p:nvSpPr>
        <p:spPr bwMode="auto">
          <a:xfrm>
            <a:off x="827088" y="333375"/>
            <a:ext cx="6354762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Планы воюющих сторон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/>
      <p:bldP spid="49158" grpId="0" build="p"/>
      <p:bldP spid="491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Кутуз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4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356100" y="0"/>
            <a:ext cx="4787900" cy="664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3366FF"/>
                </a:solidFill>
              </a:rPr>
              <a:t>Однако планы русского генерального штаба реализовать не удалось. В условиях быстрого продвижения неприятеля был избран единственно верный образ действий- любой ценой сохранить войска и, не вступая в генеральное сражение, соединить силы 1-ой и 2-ой армий. С огромным трудом удалось осуществить соединение войск. </a:t>
            </a:r>
          </a:p>
          <a:p>
            <a:pPr algn="l">
              <a:spcBef>
                <a:spcPct val="50000"/>
              </a:spcBef>
            </a:pPr>
            <a:r>
              <a:rPr lang="ru-RU" sz="2000" i="1">
                <a:solidFill>
                  <a:srgbClr val="3366FF"/>
                </a:solidFill>
              </a:rPr>
              <a:t>Но неудачи первых недель войны породили в обществе глубокое уныние. На этом фоне всё чаще раздавались призывы к назначению главнокомандующим русской армией светлейшего князя М.И. Кутузова.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705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395288" y="476250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400"/>
          </a:p>
        </p:txBody>
      </p:sp>
      <p:pic>
        <p:nvPicPr>
          <p:cNvPr id="16388" name="Picture 12" descr="Карта-схе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76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5148263" y="549275"/>
            <a:ext cx="3600450" cy="544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i="1">
                <a:solidFill>
                  <a:srgbClr val="3366FF"/>
                </a:solidFill>
              </a:rPr>
              <a:t>Вступив в командование армией в августе, Кутузов объявил, что действия его предшественника были вполне верными, и отступил ещё ближе к Москве. Лишь в 110 км. от древней столицы, неподалёку от села Бородино, он решил дать генеральное сражение Наполеону.</a:t>
            </a:r>
          </a:p>
          <a:p>
            <a:pPr algn="l">
              <a:spcBef>
                <a:spcPct val="50000"/>
              </a:spcBef>
            </a:pPr>
            <a:r>
              <a:rPr lang="ru-RU" i="1">
                <a:solidFill>
                  <a:srgbClr val="3366FF"/>
                </a:solidFill>
              </a:rPr>
              <a:t>Силы сторон были примерно равны:</a:t>
            </a:r>
          </a:p>
          <a:p>
            <a:pPr algn="l">
              <a:spcBef>
                <a:spcPct val="50000"/>
              </a:spcBef>
            </a:pPr>
            <a:r>
              <a:rPr lang="ru-RU" i="1">
                <a:solidFill>
                  <a:srgbClr val="3366FF"/>
                </a:solidFill>
              </a:rPr>
              <a:t>Франция- 135 тыс. человек и 587 орудий</a:t>
            </a:r>
          </a:p>
          <a:p>
            <a:pPr algn="l">
              <a:spcBef>
                <a:spcPct val="50000"/>
              </a:spcBef>
            </a:pPr>
            <a:r>
              <a:rPr lang="ru-RU" i="1">
                <a:solidFill>
                  <a:srgbClr val="3366FF"/>
                </a:solidFill>
              </a:rPr>
              <a:t>Россия-132 тыс. человек и 640 орудий.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brdn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468313" y="333375"/>
            <a:ext cx="489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50825" y="476250"/>
            <a:ext cx="46085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/>
              <a:t>И вот нашли большое поле: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Есть разгуляться где на воле!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Построили редут.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У наших ушки на макушке!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Чуть утро осветило пушки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И леса синие верхушки -  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Французы тут как тут.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brdn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0"/>
            <a:ext cx="29162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/>
              <a:t>Два дня мы были в перестрелке.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Что толку в этакой безделке?     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 Мы ждали третий день.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Повсюду стали слышны речи: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«Пора добраться до картечи!»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И вот на поле грозной сечи     </a:t>
            </a:r>
          </a:p>
          <a:p>
            <a:pPr algn="l">
              <a:spcBef>
                <a:spcPct val="50000"/>
              </a:spcBef>
            </a:pPr>
            <a:r>
              <a:rPr lang="ru-RU" sz="2000"/>
              <a:t> Ночная пала тень.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1105</TotalTime>
  <Words>633</Words>
  <Application>Microsoft Office PowerPoint</Application>
  <PresentationFormat>Экран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Слайд 1</vt:lpstr>
      <vt:lpstr>Отечественная война  1812 года. Бородинское сражение.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BRCFIO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Отечественная война  1812 года. Бородинское сражение.</dc:title>
  <dc:creator>standard</dc:creator>
  <cp:lastModifiedBy>поля</cp:lastModifiedBy>
  <cp:revision>18</cp:revision>
  <dcterms:created xsi:type="dcterms:W3CDTF">2005-10-08T04:52:39Z</dcterms:created>
  <dcterms:modified xsi:type="dcterms:W3CDTF">2012-10-09T11:52:12Z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000800300f000000000001023620</vt:lpwstr>
  </property>
</Properties>
</file>